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emf" ContentType="image/x-emf"/>
  <Default Extension="wdp" ContentType="image/vnd.ms-photo"/>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p:sldMasterIdLst>
    <p:sldMasterId id="2147483648" r:id="rId1"/>
    <p:sldMasterId id="2147483684" r:id="rId3"/>
    <p:sldMasterId id="2147483720" r:id="rId4"/>
  </p:sldMasterIdLst>
  <p:notesMasterIdLst>
    <p:notesMasterId r:id="rId6"/>
  </p:notesMasterIdLst>
  <p:sldIdLst>
    <p:sldId id="3068" r:id="rId5"/>
    <p:sldId id="7913" r:id="rId7"/>
    <p:sldId id="8529" r:id="rId8"/>
    <p:sldId id="8471" r:id="rId9"/>
    <p:sldId id="8473" r:id="rId10"/>
    <p:sldId id="8472" r:id="rId11"/>
    <p:sldId id="11090282" r:id="rId12"/>
    <p:sldId id="11090283" r:id="rId13"/>
    <p:sldId id="11090284" r:id="rId14"/>
    <p:sldId id="11090285" r:id="rId15"/>
    <p:sldId id="11090294" r:id="rId16"/>
    <p:sldId id="11090295" r:id="rId17"/>
    <p:sldId id="11090296" r:id="rId18"/>
    <p:sldId id="8530" r:id="rId19"/>
    <p:sldId id="8118" r:id="rId20"/>
    <p:sldId id="8120" r:id="rId21"/>
    <p:sldId id="8119" r:id="rId22"/>
    <p:sldId id="8531" r:id="rId23"/>
    <p:sldId id="8355" r:id="rId24"/>
    <p:sldId id="8074" r:id="rId25"/>
    <p:sldId id="8488" r:id="rId26"/>
    <p:sldId id="7914" r:id="rId27"/>
    <p:sldId id="11090275" r:id="rId28"/>
    <p:sldId id="11090276" r:id="rId29"/>
    <p:sldId id="560" r:id="rId30"/>
    <p:sldId id="11090299" r:id="rId31"/>
    <p:sldId id="564" r:id="rId32"/>
    <p:sldId id="11090172" r:id="rId33"/>
    <p:sldId id="11090173" r:id="rId34"/>
    <p:sldId id="11090174" r:id="rId35"/>
    <p:sldId id="11090277" r:id="rId36"/>
    <p:sldId id="11090298" r:id="rId37"/>
    <p:sldId id="11090175" r:id="rId38"/>
    <p:sldId id="11090176" r:id="rId39"/>
    <p:sldId id="11090177" r:id="rId40"/>
    <p:sldId id="11090171" r:id="rId41"/>
    <p:sldId id="563" r:id="rId42"/>
    <p:sldId id="11090281" r:id="rId43"/>
    <p:sldId id="11090182" r:id="rId44"/>
    <p:sldId id="11090278" r:id="rId45"/>
    <p:sldId id="346" r:id="rId46"/>
    <p:sldId id="559" r:id="rId47"/>
    <p:sldId id="350" r:id="rId48"/>
    <p:sldId id="562" r:id="rId49"/>
    <p:sldId id="348" r:id="rId50"/>
    <p:sldId id="349" r:id="rId51"/>
    <p:sldId id="11090297" r:id="rId52"/>
    <p:sldId id="8073" r:id="rId53"/>
    <p:sldId id="6316" r:id="rId54"/>
    <p:sldId id="11090161" r:id="rId55"/>
    <p:sldId id="11090185" r:id="rId56"/>
    <p:sldId id="8071" r:id="rId57"/>
    <p:sldId id="8032" r:id="rId58"/>
    <p:sldId id="8240" r:id="rId59"/>
    <p:sldId id="8375" r:id="rId60"/>
    <p:sldId id="347" r:id="rId61"/>
    <p:sldId id="11090167" r:id="rId62"/>
    <p:sldId id="11090304" r:id="rId63"/>
    <p:sldId id="11090169" r:id="rId64"/>
    <p:sldId id="11090184" r:id="rId65"/>
    <p:sldId id="11090170" r:id="rId66"/>
    <p:sldId id="11090367" r:id="rId67"/>
    <p:sldId id="11090368" r:id="rId68"/>
    <p:sldId id="11090168" r:id="rId69"/>
    <p:sldId id="11090251" r:id="rId70"/>
    <p:sldId id="11090252" r:id="rId71"/>
    <p:sldId id="11090247" r:id="rId72"/>
    <p:sldId id="11090248" r:id="rId73"/>
    <p:sldId id="11090249" r:id="rId74"/>
    <p:sldId id="11090250" r:id="rId75"/>
    <p:sldId id="1212" r:id="rId76"/>
    <p:sldId id="11090153" r:id="rId77"/>
    <p:sldId id="11090306" r:id="rId78"/>
    <p:sldId id="7920" r:id="rId79"/>
    <p:sldId id="5351" r:id="rId80"/>
    <p:sldId id="5352" r:id="rId81"/>
    <p:sldId id="3424" r:id="rId82"/>
    <p:sldId id="7965" r:id="rId83"/>
  </p:sldIdLst>
  <p:sldSz cx="12858750" cy="7232650"/>
  <p:notesSz cx="6858000" cy="9144000"/>
  <p:custDataLst>
    <p:tags r:id="rId88"/>
  </p:custDataLst>
  <p:defaultTextStyle>
    <a:defPPr>
      <a:defRPr lang="zh-CN"/>
    </a:defPPr>
    <a:lvl1pPr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p:defaultTextStyle>
  <p:extLst>
    <p:ext uri="{521415D9-36F7-43E2-AB2F-B90AF26B5E84}">
      <p14:sectionLst xmlns:p14="http://schemas.microsoft.com/office/powerpoint/2010/main">
        <p14:section name="默认节" id="{9A49D155-037D-4973-B83A-B930B006DEAA}">
          <p14:sldIdLst>
            <p14:sldId id="3068"/>
            <p14:sldId id="7913"/>
            <p14:sldId id="8529"/>
            <p14:sldId id="8471"/>
            <p14:sldId id="8473"/>
            <p14:sldId id="8472"/>
            <p14:sldId id="11090282"/>
            <p14:sldId id="11090283"/>
            <p14:sldId id="11090284"/>
            <p14:sldId id="11090285"/>
            <p14:sldId id="11090294"/>
            <p14:sldId id="11090295"/>
            <p14:sldId id="11090296"/>
            <p14:sldId id="8530"/>
            <p14:sldId id="8118"/>
            <p14:sldId id="8120"/>
            <p14:sldId id="8119"/>
            <p14:sldId id="8531"/>
            <p14:sldId id="8355"/>
            <p14:sldId id="8074"/>
            <p14:sldId id="8488"/>
            <p14:sldId id="7914"/>
            <p14:sldId id="11090275"/>
            <p14:sldId id="11090276"/>
            <p14:sldId id="560"/>
            <p14:sldId id="11090299"/>
            <p14:sldId id="564"/>
            <p14:sldId id="11090172"/>
            <p14:sldId id="11090173"/>
            <p14:sldId id="11090174"/>
            <p14:sldId id="11090277"/>
            <p14:sldId id="11090298"/>
            <p14:sldId id="11090175"/>
            <p14:sldId id="11090176"/>
            <p14:sldId id="11090177"/>
            <p14:sldId id="11090171"/>
            <p14:sldId id="563"/>
            <p14:sldId id="11090281"/>
            <p14:sldId id="11090182"/>
            <p14:sldId id="11090278"/>
            <p14:sldId id="346"/>
            <p14:sldId id="559"/>
            <p14:sldId id="350"/>
            <p14:sldId id="562"/>
            <p14:sldId id="348"/>
            <p14:sldId id="349"/>
            <p14:sldId id="11090297"/>
            <p14:sldId id="8073"/>
            <p14:sldId id="6316"/>
            <p14:sldId id="11090161"/>
            <p14:sldId id="11090185"/>
            <p14:sldId id="8071"/>
            <p14:sldId id="8032"/>
            <p14:sldId id="8240"/>
            <p14:sldId id="8375"/>
            <p14:sldId id="347"/>
            <p14:sldId id="11090167"/>
            <p14:sldId id="11090304"/>
            <p14:sldId id="11090169"/>
            <p14:sldId id="11090184"/>
            <p14:sldId id="11090170"/>
            <p14:sldId id="11090367"/>
            <p14:sldId id="11090368"/>
            <p14:sldId id="11090168"/>
            <p14:sldId id="11090251"/>
            <p14:sldId id="11090252"/>
            <p14:sldId id="11090247"/>
            <p14:sldId id="11090248"/>
            <p14:sldId id="11090249"/>
            <p14:sldId id="11090250"/>
            <p14:sldId id="1212"/>
            <p14:sldId id="11090153"/>
            <p14:sldId id="11090306"/>
            <p14:sldId id="7920"/>
            <p14:sldId id="5351"/>
            <p14:sldId id="5352"/>
            <p14:sldId id="3424"/>
            <p14:sldId id="7965"/>
          </p14:sldIdLst>
        </p14:section>
      </p14:section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5" name="作者"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D6295"/>
    <a:srgbClr val="DA8026"/>
    <a:srgbClr val="66B14F"/>
    <a:srgbClr val="43BD97"/>
    <a:srgbClr val="D3902D"/>
    <a:srgbClr val="F86F08"/>
    <a:srgbClr val="0A9FA6"/>
    <a:srgbClr val="BB26F0"/>
    <a:srgbClr val="B749CD"/>
    <a:srgbClr val="56E10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4176" autoAdjust="0"/>
    <p:restoredTop sz="93733" autoAdjust="0"/>
  </p:normalViewPr>
  <p:slideViewPr>
    <p:cSldViewPr>
      <p:cViewPr varScale="1">
        <p:scale>
          <a:sx n="64" d="100"/>
          <a:sy n="64" d="100"/>
        </p:scale>
        <p:origin x="268" y="30"/>
      </p:cViewPr>
      <p:guideLst>
        <p:guide orient="horz" pos="2623"/>
        <p:guide pos="3935"/>
        <p:guide pos="654"/>
        <p:guide pos="7500"/>
      </p:guideLst>
    </p:cSldViewPr>
  </p:slideViewPr>
  <p:outlineViewPr>
    <p:cViewPr>
      <p:scale>
        <a:sx n="100" d="100"/>
        <a:sy n="100" d="100"/>
      </p:scale>
      <p:origin x="0" y="0"/>
    </p:cViewPr>
  </p:outlin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8" Type="http://schemas.openxmlformats.org/officeDocument/2006/relationships/tags" Target="tags/tag67.xml"/><Relationship Id="rId87" Type="http://schemas.openxmlformats.org/officeDocument/2006/relationships/commentAuthors" Target="commentAuthors.xml"/><Relationship Id="rId86" Type="http://schemas.openxmlformats.org/officeDocument/2006/relationships/tableStyles" Target="tableStyles.xml"/><Relationship Id="rId85" Type="http://schemas.openxmlformats.org/officeDocument/2006/relationships/viewProps" Target="viewProps.xml"/><Relationship Id="rId84" Type="http://schemas.openxmlformats.org/officeDocument/2006/relationships/presProps" Target="presProps.xml"/><Relationship Id="rId83" Type="http://schemas.openxmlformats.org/officeDocument/2006/relationships/slide" Target="slides/slide78.xml"/><Relationship Id="rId82" Type="http://schemas.openxmlformats.org/officeDocument/2006/relationships/slide" Target="slides/slide77.xml"/><Relationship Id="rId81" Type="http://schemas.openxmlformats.org/officeDocument/2006/relationships/slide" Target="slides/slide76.xml"/><Relationship Id="rId80" Type="http://schemas.openxmlformats.org/officeDocument/2006/relationships/slide" Target="slides/slide75.xml"/><Relationship Id="rId8" Type="http://schemas.openxmlformats.org/officeDocument/2006/relationships/slide" Target="slides/slide3.xml"/><Relationship Id="rId79" Type="http://schemas.openxmlformats.org/officeDocument/2006/relationships/slide" Target="slides/slide74.xml"/><Relationship Id="rId78" Type="http://schemas.openxmlformats.org/officeDocument/2006/relationships/slide" Target="slides/slide73.xml"/><Relationship Id="rId77" Type="http://schemas.openxmlformats.org/officeDocument/2006/relationships/slide" Target="slides/slide72.xml"/><Relationship Id="rId76" Type="http://schemas.openxmlformats.org/officeDocument/2006/relationships/slide" Target="slides/slide71.xml"/><Relationship Id="rId75" Type="http://schemas.openxmlformats.org/officeDocument/2006/relationships/slide" Target="slides/slide70.xml"/><Relationship Id="rId74" Type="http://schemas.openxmlformats.org/officeDocument/2006/relationships/slide" Target="slides/slide69.xml"/><Relationship Id="rId73" Type="http://schemas.openxmlformats.org/officeDocument/2006/relationships/slide" Target="slides/slide68.xml"/><Relationship Id="rId72" Type="http://schemas.openxmlformats.org/officeDocument/2006/relationships/slide" Target="slides/slide67.xml"/><Relationship Id="rId71" Type="http://schemas.openxmlformats.org/officeDocument/2006/relationships/slide" Target="slides/slide66.xml"/><Relationship Id="rId70" Type="http://schemas.openxmlformats.org/officeDocument/2006/relationships/slide" Target="slides/slide65.xml"/><Relationship Id="rId7" Type="http://schemas.openxmlformats.org/officeDocument/2006/relationships/slide" Target="slides/slide2.xml"/><Relationship Id="rId69" Type="http://schemas.openxmlformats.org/officeDocument/2006/relationships/slide" Target="slides/slide64.xml"/><Relationship Id="rId68" Type="http://schemas.openxmlformats.org/officeDocument/2006/relationships/slide" Target="slides/slide63.xml"/><Relationship Id="rId67" Type="http://schemas.openxmlformats.org/officeDocument/2006/relationships/slide" Target="slides/slide62.xml"/><Relationship Id="rId66" Type="http://schemas.openxmlformats.org/officeDocument/2006/relationships/slide" Target="slides/slide61.xml"/><Relationship Id="rId65" Type="http://schemas.openxmlformats.org/officeDocument/2006/relationships/slide" Target="slides/slide60.xml"/><Relationship Id="rId64" Type="http://schemas.openxmlformats.org/officeDocument/2006/relationships/slide" Target="slides/slide59.xml"/><Relationship Id="rId63" Type="http://schemas.openxmlformats.org/officeDocument/2006/relationships/slide" Target="slides/slide58.xml"/><Relationship Id="rId62" Type="http://schemas.openxmlformats.org/officeDocument/2006/relationships/slide" Target="slides/slide57.xml"/><Relationship Id="rId61" Type="http://schemas.openxmlformats.org/officeDocument/2006/relationships/slide" Target="slides/slide56.xml"/><Relationship Id="rId60" Type="http://schemas.openxmlformats.org/officeDocument/2006/relationships/slide" Target="slides/slide55.xml"/><Relationship Id="rId6" Type="http://schemas.openxmlformats.org/officeDocument/2006/relationships/notesMaster" Target="notesMasters/notesMaster1.xml"/><Relationship Id="rId59" Type="http://schemas.openxmlformats.org/officeDocument/2006/relationships/slide" Target="slides/slide54.xml"/><Relationship Id="rId58" Type="http://schemas.openxmlformats.org/officeDocument/2006/relationships/slide" Target="slides/slide53.xml"/><Relationship Id="rId57" Type="http://schemas.openxmlformats.org/officeDocument/2006/relationships/slide" Target="slides/slide52.xml"/><Relationship Id="rId56" Type="http://schemas.openxmlformats.org/officeDocument/2006/relationships/slide" Target="slides/slide51.xml"/><Relationship Id="rId55" Type="http://schemas.openxmlformats.org/officeDocument/2006/relationships/slide" Target="slides/slide50.xml"/><Relationship Id="rId54" Type="http://schemas.openxmlformats.org/officeDocument/2006/relationships/slide" Target="slides/slide49.xml"/><Relationship Id="rId53" Type="http://schemas.openxmlformats.org/officeDocument/2006/relationships/slide" Target="slides/slide48.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5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6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pPr>
              <a:defRPr/>
            </a:pPr>
            <a:fld id="{06024D97-E667-405D-B634-E583E2108D71}" type="datetimeFigureOut">
              <a:rPr lang="zh-CN" altLang="en-US"/>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endParaRPr lang="zh-CN" altLang="en-US" noProof="0"/>
          </a:p>
          <a:p>
            <a:pPr lvl="1"/>
            <a:r>
              <a:rPr lang="zh-CN" altLang="en-US" noProof="0"/>
              <a:t>第二级</a:t>
            </a:r>
            <a:endParaRPr lang="zh-CN" altLang="en-US" noProof="0"/>
          </a:p>
          <a:p>
            <a:pPr lvl="2"/>
            <a:r>
              <a:rPr lang="zh-CN" altLang="en-US" noProof="0"/>
              <a:t>第三级</a:t>
            </a:r>
            <a:endParaRPr lang="zh-CN" altLang="en-US" noProof="0"/>
          </a:p>
          <a:p>
            <a:pPr lvl="3"/>
            <a:r>
              <a:rPr lang="zh-CN" altLang="en-US" noProof="0"/>
              <a:t>第四级</a:t>
            </a:r>
            <a:endParaRPr lang="zh-CN" altLang="en-US" noProof="0"/>
          </a:p>
          <a:p>
            <a:pPr lvl="4"/>
            <a:r>
              <a:rPr lang="zh-CN" altLang="en-US" noProof="0"/>
              <a:t>第五级</a:t>
            </a:r>
            <a:endParaRPr lang="zh-CN" altLang="en-US" noProof="0"/>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a:defRPr sz="1200"/>
            </a:lvl1pPr>
          </a:lstStyle>
          <a:p>
            <a:fld id="{418F03C3-53C1-4F10-8DAF-D1F318E96C6E}" type="slidenum">
              <a:rPr lang="zh-CN" altLang="en-US"/>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300" kern="1200">
        <a:solidFill>
          <a:schemeClr val="tx1"/>
        </a:solidFill>
        <a:latin typeface="+mn-lt"/>
        <a:ea typeface="+mn-ea"/>
        <a:cs typeface="+mn-cs"/>
      </a:defRPr>
    </a:lvl1pPr>
    <a:lvl2pPr marL="455930" algn="l" rtl="0" eaLnBrk="0" fontAlgn="base" hangingPunct="0">
      <a:spcBef>
        <a:spcPct val="30000"/>
      </a:spcBef>
      <a:spcAft>
        <a:spcPct val="0"/>
      </a:spcAft>
      <a:defRPr sz="1300" kern="1200">
        <a:solidFill>
          <a:schemeClr val="tx1"/>
        </a:solidFill>
        <a:latin typeface="+mn-lt"/>
        <a:ea typeface="+mn-ea"/>
        <a:cs typeface="+mn-cs"/>
      </a:defRPr>
    </a:lvl2pPr>
    <a:lvl3pPr marL="913130" algn="l" rtl="0" eaLnBrk="0" fontAlgn="base" hangingPunct="0">
      <a:spcBef>
        <a:spcPct val="30000"/>
      </a:spcBef>
      <a:spcAft>
        <a:spcPct val="0"/>
      </a:spcAft>
      <a:defRPr sz="1300" kern="1200">
        <a:solidFill>
          <a:schemeClr val="tx1"/>
        </a:solidFill>
        <a:latin typeface="+mn-lt"/>
        <a:ea typeface="+mn-ea"/>
        <a:cs typeface="+mn-cs"/>
      </a:defRPr>
    </a:lvl3pPr>
    <a:lvl4pPr marL="1370330" algn="l" rtl="0" eaLnBrk="0" fontAlgn="base" hangingPunct="0">
      <a:spcBef>
        <a:spcPct val="30000"/>
      </a:spcBef>
      <a:spcAft>
        <a:spcPct val="0"/>
      </a:spcAft>
      <a:defRPr sz="1300" kern="1200">
        <a:solidFill>
          <a:schemeClr val="tx1"/>
        </a:solidFill>
        <a:latin typeface="+mn-lt"/>
        <a:ea typeface="+mn-ea"/>
        <a:cs typeface="+mn-cs"/>
      </a:defRPr>
    </a:lvl4pPr>
    <a:lvl5pPr marL="1827530" algn="l" rtl="0" eaLnBrk="0" fontAlgn="base" hangingPunct="0">
      <a:spcBef>
        <a:spcPct val="30000"/>
      </a:spcBef>
      <a:spcAft>
        <a:spcPct val="0"/>
      </a:spcAft>
      <a:defRPr sz="1300" kern="1200">
        <a:solidFill>
          <a:schemeClr val="tx1"/>
        </a:solidFill>
        <a:latin typeface="+mn-lt"/>
        <a:ea typeface="+mn-ea"/>
        <a:cs typeface="+mn-cs"/>
      </a:defRPr>
    </a:lvl5pPr>
    <a:lvl6pPr marL="2285365" algn="l" defTabSz="914400" rtl="0" eaLnBrk="1" latinLnBrk="0" hangingPunct="1">
      <a:defRPr sz="1300" kern="1200">
        <a:solidFill>
          <a:schemeClr val="tx1"/>
        </a:solidFill>
        <a:latin typeface="+mn-lt"/>
        <a:ea typeface="+mn-ea"/>
        <a:cs typeface="+mn-cs"/>
      </a:defRPr>
    </a:lvl6pPr>
    <a:lvl7pPr marL="2742565" algn="l" defTabSz="914400" rtl="0" eaLnBrk="1" latinLnBrk="0" hangingPunct="1">
      <a:defRPr sz="1300" kern="1200">
        <a:solidFill>
          <a:schemeClr val="tx1"/>
        </a:solidFill>
        <a:latin typeface="+mn-lt"/>
        <a:ea typeface="+mn-ea"/>
        <a:cs typeface="+mn-cs"/>
      </a:defRPr>
    </a:lvl7pPr>
    <a:lvl8pPr marL="3199765" algn="l" defTabSz="914400" rtl="0" eaLnBrk="1" latinLnBrk="0" hangingPunct="1">
      <a:defRPr sz="1300" kern="1200">
        <a:solidFill>
          <a:schemeClr val="tx1"/>
        </a:solidFill>
        <a:latin typeface="+mn-lt"/>
        <a:ea typeface="+mn-ea"/>
        <a:cs typeface="+mn-cs"/>
      </a:defRPr>
    </a:lvl8pPr>
    <a:lvl9pPr marL="3656965" algn="l" defTabSz="914400" rtl="0" eaLnBrk="1" latinLnBrk="0" hangingPunct="1">
      <a:defRPr sz="13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各位领导上午好，我是安徽云轨信息的赵鑫宇，很荣幸也很感激能有这样宝贵的机会向各位领导做这场汇报，今天我将为大家介绍的是</a:t>
            </a:r>
            <a:r>
              <a:rPr lang="en-US" altLang="zh-CN"/>
              <a:t>“</a:t>
            </a:r>
            <a:r>
              <a:rPr lang="zh-CN" altLang="en-US"/>
              <a:t>安全生产智能管控平台</a:t>
            </a:r>
            <a:r>
              <a:rPr lang="en-US" altLang="zh-CN"/>
              <a:t>”</a:t>
            </a:r>
            <a:r>
              <a:rPr lang="zh-CN" altLang="en-US"/>
              <a:t>的相关产品。</a:t>
            </a:r>
            <a:endParaRPr lang="zh-CN" altLang="en-US"/>
          </a:p>
        </p:txBody>
      </p:sp>
      <p:sp>
        <p:nvSpPr>
          <p:cNvPr id="4" name="灯片编号占位符 3"/>
          <p:cNvSpPr>
            <a:spLocks noGrp="1"/>
          </p:cNvSpPr>
          <p:nvPr>
            <p:ph type="sldNum" sz="quarter" idx="10"/>
          </p:nvPr>
        </p:nvSpPr>
        <p:spPr/>
        <p:txBody>
          <a:bodyPr/>
          <a:lstStyle/>
          <a:p>
            <a:fld id="{CB5DF378-11E0-436F-858E-82572CEFCE96}"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11EDE8F-5748-564A-B104-45C8D6344219}" type="slidenum">
              <a:rPr kumimoji="1" lang="zh-CN" altLang="en-US" smtClean="0"/>
            </a:fld>
            <a:endParaRPr kumimoji="1"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algn="l">
              <a:lnSpc>
                <a:spcPct val="150000"/>
              </a:lnSpc>
            </a:pPr>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F6DE94-F534-483F-8D30-0966D876283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F6DE94-F534-483F-8D30-0966D876283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F6DE94-F534-483F-8D30-0966D876283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F6DE94-F534-483F-8D30-0966D876283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FF6DE94-F534-483F-8D30-0966D8762839}"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我们的主创团队成立于</a:t>
            </a:r>
            <a:r>
              <a:rPr lang="en-US" altLang="zh-CN"/>
              <a:t>2001</a:t>
            </a:r>
            <a:r>
              <a:rPr lang="zh-CN" altLang="en-US"/>
              <a:t>年，深耕设备管理领域</a:t>
            </a:r>
            <a:r>
              <a:rPr lang="en-US" altLang="zh-CN"/>
              <a:t>20</a:t>
            </a:r>
            <a:r>
              <a:rPr lang="zh-CN" altLang="en-US"/>
              <a:t>年，安全管理领域</a:t>
            </a:r>
            <a:r>
              <a:rPr lang="en-US" altLang="zh-CN"/>
              <a:t>10</a:t>
            </a:r>
            <a:r>
              <a:rPr lang="zh-CN" altLang="en-US"/>
              <a:t>年之久。我们的公司总部位于安徽省马鞍山市，</a:t>
            </a:r>
            <a:r>
              <a:rPr lang="en-US" altLang="zh-CN"/>
              <a:t>2018</a:t>
            </a:r>
            <a:r>
              <a:rPr lang="zh-CN" altLang="en-US"/>
              <a:t>年在江苏省南京市成立了分公司，目前团队总计已有</a:t>
            </a:r>
            <a:r>
              <a:rPr lang="en-US" altLang="zh-CN"/>
              <a:t>160</a:t>
            </a:r>
            <a:r>
              <a:rPr lang="zh-CN" altLang="en-US"/>
              <a:t>余人。</a:t>
            </a:r>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defRPr/>
            </a:pPr>
            <a:fld id="{211EDE8F-5748-564A-B104-45C8D6344219}" type="slidenum">
              <a:rPr kumimoji="1" lang="zh-CN" altLang="en-US" sz="1200" b="0" i="0" u="none" strike="noStrike" kern="1200" cap="none" spc="0" normalizeH="0" baseline="0" noProof="0" smtClean="0">
                <a:ln>
                  <a:noFill/>
                </a:ln>
                <a:solidFill>
                  <a:prstClr val="black"/>
                </a:solidFill>
                <a:effectLst/>
                <a:uLnTx/>
                <a:uFillTx/>
                <a:latin typeface="Calibri" panose="020F0502020204030204" pitchFamily="34" charset="0"/>
                <a:ea typeface="宋体" panose="02010600030101010101" pitchFamily="2" charset="-122"/>
                <a:cs typeface="+mn-cs"/>
              </a:rPr>
            </a:fld>
            <a:endParaRPr kumimoji="1" lang="zh-CN" altLang="en-US" sz="12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418F03C3-53C1-4F10-8DAF-D1F318E96C6E}"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这</a:t>
            </a:r>
            <a:r>
              <a:rPr lang="en-US" altLang="zh-CN"/>
              <a:t>20</a:t>
            </a:r>
            <a:r>
              <a:rPr lang="zh-CN" altLang="en-US"/>
              <a:t>多年来，我们的客户主要在钢铁冶金，食品、机械、化工、烟草、轨道交通等行业。</a:t>
            </a:r>
            <a:endParaRPr lang="zh-CN" altLang="en-US"/>
          </a:p>
          <a:p>
            <a:r>
              <a:rPr lang="zh-CN" altLang="en-US"/>
              <a:t>在钢铁冶金行业，我们的代表性客户有马钢、东北特钢，其中马钢和我们已经持续合作</a:t>
            </a:r>
            <a:r>
              <a:rPr lang="en-US" altLang="zh-CN"/>
              <a:t>20</a:t>
            </a:r>
            <a:r>
              <a:rPr lang="zh-CN" altLang="en-US"/>
              <a:t>年之久，我们在马钢矿业实施的一套设备物资采购系统在线运行超过十年，这是在这个信息化快速迭代更新的时代很难得的。</a:t>
            </a:r>
            <a:endParaRPr lang="zh-CN" altLang="en-US"/>
          </a:p>
          <a:p>
            <a:r>
              <a:rPr lang="zh-CN" altLang="en-US"/>
              <a:t>食品机械、化工行业，我们客户有五粮液、珠海醋纤、燕京啤酒等，其中，我们和珠海醋纤、燕京啤酒十多年来一直保持着不断的项目合作。</a:t>
            </a:r>
            <a:endParaRPr lang="zh-CN" altLang="en-US"/>
          </a:p>
          <a:p>
            <a:r>
              <a:rPr lang="zh-CN" altLang="en-US"/>
              <a:t>烟草行业是我们团队的起源，我们这么多年一直和山东中烟及其下属的青岛卷烟厂、济南卷烟厂、青州卷烟厂有着很多项目合作，当然了，还有我们的优质老客户重庆中烟。我们在青岛卷烟厂实施了</a:t>
            </a:r>
            <a:r>
              <a:rPr lang="en-US" altLang="zh-CN"/>
              <a:t>TSPM</a:t>
            </a:r>
            <a:r>
              <a:rPr lang="zh-CN" altLang="en-US"/>
              <a:t>设备管理、仓储备件管理、绩效、安全等系统的建设，一直到今天还在保持着拓展合作。</a:t>
            </a:r>
            <a:endParaRPr lang="zh-CN" altLang="en-US"/>
          </a:p>
          <a:p>
            <a:r>
              <a:rPr lang="zh-CN" altLang="en-US"/>
              <a:t>我们团队在</a:t>
            </a:r>
            <a:r>
              <a:rPr lang="en-US" altLang="zh-CN"/>
              <a:t>2016</a:t>
            </a:r>
            <a:r>
              <a:rPr lang="zh-CN" altLang="en-US"/>
              <a:t>年新成立了安徽云轨这家公司，也就是我们现在的云轨，这是因为我们开始深入轨道交通行业，我们先后与南京地铁、北京地铁、宁波地铁、长春地铁等进行多方位的系统合作，这也是我们现在的主营业务之一。</a:t>
            </a:r>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zh-CN" altLang="en-US"/>
              <a:t>我们在</a:t>
            </a:r>
            <a:r>
              <a:rPr lang="en-US" altLang="zh-CN"/>
              <a:t>2019</a:t>
            </a:r>
            <a:r>
              <a:rPr lang="zh-CN" altLang="en-US"/>
              <a:t>年和</a:t>
            </a:r>
            <a:r>
              <a:rPr lang="en-US" altLang="zh-CN"/>
              <a:t>2020</a:t>
            </a:r>
            <a:r>
              <a:rPr lang="zh-CN" altLang="en-US"/>
              <a:t>年连续两年获得国家工信部颁发的工业</a:t>
            </a:r>
            <a:r>
              <a:rPr lang="en-US" altLang="zh-CN"/>
              <a:t>APP</a:t>
            </a:r>
            <a:r>
              <a:rPr lang="zh-CN" altLang="en-US"/>
              <a:t>优秀解决方案奖，这让我们觉得</a:t>
            </a:r>
            <a:r>
              <a:rPr lang="en-US" altLang="zh-CN"/>
              <a:t>20</a:t>
            </a:r>
            <a:r>
              <a:rPr lang="zh-CN" altLang="en-US"/>
              <a:t>年的积累和沉淀还是有价值的。</a:t>
            </a:r>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2019</a:t>
            </a:r>
            <a:r>
              <a:rPr lang="zh-CN" altLang="en-US"/>
              <a:t>年</a:t>
            </a:r>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a:t>2019</a:t>
            </a:r>
            <a:r>
              <a:rPr lang="zh-CN" altLang="en-US"/>
              <a:t>年</a:t>
            </a:r>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b="0" dirty="0">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17.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1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4" Type="http://schemas.microsoft.com/office/2007/relationships/hdphoto" Target="../media/image21.wdp"/><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4" Type="http://schemas.microsoft.com/office/2007/relationships/hdphoto" Target="../media/image21.wdp"/><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23.png"/><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23.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23.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23.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23.png"/><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23.png"/><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23.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9" Type="http://schemas.openxmlformats.org/officeDocument/2006/relationships/image" Target="../media/image12.png"/><Relationship Id="rId8" Type="http://schemas.openxmlformats.org/officeDocument/2006/relationships/image" Target="../media/image11.png"/><Relationship Id="rId7" Type="http://schemas.openxmlformats.org/officeDocument/2006/relationships/image" Target="../media/image10.png"/><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 Id="rId3" Type="http://schemas.openxmlformats.org/officeDocument/2006/relationships/image" Target="../media/image6.png"/><Relationship Id="rId2" Type="http://schemas.openxmlformats.org/officeDocument/2006/relationships/image" Target="../media/image4.png"/><Relationship Id="rId16" Type="http://schemas.openxmlformats.org/officeDocument/2006/relationships/image" Target="../media/image19.png"/><Relationship Id="rId15" Type="http://schemas.openxmlformats.org/officeDocument/2006/relationships/image" Target="../media/image18.png"/><Relationship Id="rId14" Type="http://schemas.openxmlformats.org/officeDocument/2006/relationships/image" Target="../media/image24.png"/><Relationship Id="rId13" Type="http://schemas.openxmlformats.org/officeDocument/2006/relationships/image" Target="../media/image16.png"/><Relationship Id="rId12" Type="http://schemas.openxmlformats.org/officeDocument/2006/relationships/image" Target="../media/image15.png"/><Relationship Id="rId11" Type="http://schemas.openxmlformats.org/officeDocument/2006/relationships/image" Target="../media/image14.png"/><Relationship Id="rId10" Type="http://schemas.openxmlformats.org/officeDocument/2006/relationships/image" Target="../media/image23.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4" Type="http://schemas.microsoft.com/office/2007/relationships/hdphoto" Target="../media/image21.wdp"/><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4" Type="http://schemas.microsoft.com/office/2007/relationships/hdphoto" Target="../media/image21.wdp"/><Relationship Id="rId3" Type="http://schemas.openxmlformats.org/officeDocument/2006/relationships/image" Target="../media/image20.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8D5ACA-62CA-46DB-AD6B-12EDD6D51A23}"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22_内容页">
    <p:spTree>
      <p:nvGrpSpPr>
        <p:cNvPr id="1" name=""/>
        <p:cNvGrpSpPr/>
        <p:nvPr/>
      </p:nvGrpSpPr>
      <p:grpSpPr>
        <a:xfrm>
          <a:off x="0" y="0"/>
          <a:ext cx="0" cy="0"/>
          <a:chOff x="0" y="0"/>
          <a:chExt cx="0" cy="0"/>
        </a:xfrm>
      </p:grpSpPr>
      <p:cxnSp>
        <p:nvCxnSpPr>
          <p:cNvPr id="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
        <p:nvSpPr>
          <p:cNvPr id="7" name="单圆角矩形 13"/>
          <p:cNvSpPr/>
          <p:nvPr userDrawn="1"/>
        </p:nvSpPr>
        <p:spPr bwMode="auto">
          <a:xfrm>
            <a:off x="0" y="6881733"/>
            <a:ext cx="11119896" cy="350917"/>
          </a:xfrm>
          <a:prstGeom prst="round1Rect">
            <a:avLst>
              <a:gd name="adj" fmla="val 50000"/>
            </a:avLst>
          </a:prstGeom>
          <a:solidFill>
            <a:srgbClr val="20783C"/>
          </a:solidFill>
          <a:ln>
            <a:noFill/>
          </a:ln>
          <a:effectLst/>
        </p:spPr>
        <p:txBody>
          <a:bodyPr vert="horz" wrap="none" lIns="96435" tIns="48218" rIns="96435" bIns="48218" numCol="1" rtlCol="0" anchor="ctr" anchorCtr="0" compatLnSpc="1"/>
          <a:lstStyle/>
          <a:p>
            <a:pPr marL="0" marR="0" indent="0" algn="ctr" defTabSz="963930"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userDrawn="1">
  <p:cSld name="60_内容页">
    <p:spTree>
      <p:nvGrpSpPr>
        <p:cNvPr id="1" name=""/>
        <p:cNvGrpSpPr/>
        <p:nvPr/>
      </p:nvGrpSpPr>
      <p:grpSpPr>
        <a:xfrm>
          <a:off x="0" y="0"/>
          <a:ext cx="0" cy="0"/>
          <a:chOff x="0" y="0"/>
          <a:chExt cx="0" cy="0"/>
        </a:xfrm>
      </p:grpSpPr>
      <p:sp>
        <p:nvSpPr>
          <p:cNvPr id="14"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4565"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0157" y="6817520"/>
            <a:ext cx="1467858" cy="450118"/>
          </a:xfrm>
          <a:prstGeom prst="rect">
            <a:avLst/>
          </a:prstGeom>
        </p:spPr>
      </p:pic>
      <p:cxnSp>
        <p:nvCxnSpPr>
          <p:cNvPr id="16" name="直接连接符 15"/>
          <p:cNvCxnSpPr/>
          <p:nvPr userDrawn="1"/>
        </p:nvCxnSpPr>
        <p:spPr>
          <a:xfrm>
            <a:off x="686775"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9" name="文本占位符 8"/>
          <p:cNvSpPr>
            <a:spLocks noGrp="1"/>
          </p:cNvSpPr>
          <p:nvPr>
            <p:ph type="body" sz="quarter" idx="10" hasCustomPrompt="1"/>
          </p:nvPr>
        </p:nvSpPr>
        <p:spPr>
          <a:xfrm>
            <a:off x="686774" y="148975"/>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49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269728" y="78886"/>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180222" y="210318"/>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14" name="图片 13"/>
          <p:cNvPicPr>
            <a:picLocks noChangeAspect="1"/>
          </p:cNvPicPr>
          <p:nvPr userDrawn="1"/>
        </p:nvPicPr>
        <p:blipFill rotWithShape="1">
          <a:blip r:embed="rId2"/>
          <a:srcRect t="-1" b="27841"/>
          <a:stretch>
            <a:fillRect/>
          </a:stretch>
        </p:blipFill>
        <p:spPr>
          <a:xfrm>
            <a:off x="0" y="6752106"/>
            <a:ext cx="12858752" cy="480544"/>
          </a:xfrm>
          <a:prstGeom prst="rect">
            <a:avLst/>
          </a:prstGeom>
        </p:spPr>
      </p:pic>
      <p:sp>
        <p:nvSpPr>
          <p:cNvPr id="15" name="矩形 14"/>
          <p:cNvSpPr/>
          <p:nvPr userDrawn="1"/>
        </p:nvSpPr>
        <p:spPr>
          <a:xfrm>
            <a:off x="2" y="693522"/>
            <a:ext cx="12858750" cy="48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sp>
        <p:nvSpPr>
          <p:cNvPr id="2" name="五边形 1"/>
          <p:cNvSpPr/>
          <p:nvPr userDrawn="1"/>
        </p:nvSpPr>
        <p:spPr>
          <a:xfrm rot="10800000">
            <a:off x="8140048" y="0"/>
            <a:ext cx="4718702" cy="662852"/>
          </a:xfrm>
          <a:prstGeom prst="homePlate">
            <a:avLst>
              <a:gd name="adj" fmla="val 4480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sp>
        <p:nvSpPr>
          <p:cNvPr id="9" name="文本占位符 310"/>
          <p:cNvSpPr>
            <a:spLocks noGrp="1"/>
          </p:cNvSpPr>
          <p:nvPr>
            <p:ph type="body" sz="quarter" idx="23"/>
          </p:nvPr>
        </p:nvSpPr>
        <p:spPr>
          <a:xfrm>
            <a:off x="8528642" y="36239"/>
            <a:ext cx="4330108" cy="355501"/>
          </a:xfrm>
          <a:prstGeom prst="rect">
            <a:avLst/>
          </a:prstGeom>
        </p:spPr>
        <p:txBody>
          <a:bodyPr anchor="ctr"/>
          <a:lstStyle>
            <a:lvl1pPr marL="0" indent="0" algn="l">
              <a:buNone/>
              <a:defRPr sz="1685" b="1">
                <a:ln w="38100">
                  <a:noFill/>
                </a:ln>
                <a:solidFill>
                  <a:schemeClr val="tx1">
                    <a:lumMod val="85000"/>
                    <a:lumOff val="15000"/>
                  </a:schemeClr>
                </a:solidFill>
              </a:defRPr>
            </a:lvl1pPr>
          </a:lstStyle>
          <a:p>
            <a:pPr lvl="0"/>
            <a:endParaRPr kumimoji="1" lang="zh-CN" altLang="en-US" dirty="0"/>
          </a:p>
        </p:txBody>
      </p:sp>
      <p:sp>
        <p:nvSpPr>
          <p:cNvPr id="10" name="文本占位符 310"/>
          <p:cNvSpPr>
            <a:spLocks noGrp="1"/>
          </p:cNvSpPr>
          <p:nvPr>
            <p:ph type="body" sz="quarter" idx="24"/>
          </p:nvPr>
        </p:nvSpPr>
        <p:spPr>
          <a:xfrm>
            <a:off x="9067686" y="311023"/>
            <a:ext cx="3791064"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53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362228"/>
            <a:ext cx="12859865" cy="870423"/>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66_内容页">
    <p:spTree>
      <p:nvGrpSpPr>
        <p:cNvPr id="1" name=""/>
        <p:cNvGrpSpPr/>
        <p:nvPr/>
      </p:nvGrpSpPr>
      <p:grpSpPr>
        <a:xfrm>
          <a:off x="0" y="0"/>
          <a:ext cx="0" cy="0"/>
          <a:chOff x="0" y="0"/>
          <a:chExt cx="0" cy="0"/>
        </a:xfrm>
      </p:grpSpPr>
      <p:sp>
        <p:nvSpPr>
          <p:cNvPr id="14"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4565"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cxnSp>
        <p:nvCxnSpPr>
          <p:cNvPr id="16" name="直接连接符 15"/>
          <p:cNvCxnSpPr/>
          <p:nvPr userDrawn="1"/>
        </p:nvCxnSpPr>
        <p:spPr>
          <a:xfrm>
            <a:off x="686775"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9" name="文本占位符 8"/>
          <p:cNvSpPr>
            <a:spLocks noGrp="1"/>
          </p:cNvSpPr>
          <p:nvPr>
            <p:ph type="body" sz="quarter" idx="10" hasCustomPrompt="1"/>
          </p:nvPr>
        </p:nvSpPr>
        <p:spPr>
          <a:xfrm>
            <a:off x="686774" y="148975"/>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fld id="{A9877008-B974-4E88-BBFB-D15B5424D02F}"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4DBB62A-B96F-46EA-83B6-051BA6A41CEC}" type="slidenum">
              <a:rPr lang="zh-CN" altLang="en-US"/>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cSld>
  <p:clrMapOvr>
    <a:masterClrMapping/>
  </p:clrMapOvr>
  <p:transition>
    <p:dissolv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3_内容页">
    <p:spTree>
      <p:nvGrpSpPr>
        <p:cNvPr id="1" name=""/>
        <p:cNvGrpSpPr/>
        <p:nvPr/>
      </p:nvGrpSpPr>
      <p:grpSpPr>
        <a:xfrm>
          <a:off x="0" y="0"/>
          <a:ext cx="0" cy="0"/>
          <a:chOff x="0" y="0"/>
          <a:chExt cx="0" cy="0"/>
        </a:xfrm>
      </p:grpSpPr>
      <p:sp>
        <p:nvSpPr>
          <p:cNvPr id="1048580"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3930"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2097155" name="图片 5"/>
          <p:cNvPicPr>
            <a:picLocks noChangeAspect="1"/>
          </p:cNvPicPr>
          <p:nvPr userDrawn="1"/>
        </p:nvPicPr>
        <p:blipFill>
          <a:blip r:embed="rId2"/>
          <a:stretch>
            <a:fillRect/>
          </a:stretch>
        </p:blipFill>
        <p:spPr>
          <a:xfrm>
            <a:off x="11230158" y="6817520"/>
            <a:ext cx="1467858" cy="450118"/>
          </a:xfrm>
          <a:prstGeom prst="rect">
            <a:avLst/>
          </a:prstGeom>
        </p:spPr>
      </p:pic>
      <p:cxnSp>
        <p:nvCxnSpPr>
          <p:cNvPr id="314572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48581"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4_内容页">
    <p:spTree>
      <p:nvGrpSpPr>
        <p:cNvPr id="1" name=""/>
        <p:cNvGrpSpPr/>
        <p:nvPr/>
      </p:nvGrpSpPr>
      <p:grpSpPr>
        <a:xfrm>
          <a:off x="0" y="0"/>
          <a:ext cx="0" cy="0"/>
          <a:chOff x="0" y="0"/>
          <a:chExt cx="0" cy="0"/>
        </a:xfrm>
      </p:grpSpPr>
      <p:sp>
        <p:nvSpPr>
          <p:cNvPr id="1048580"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3930"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2097155" name="图片 5"/>
          <p:cNvPicPr>
            <a:picLocks noChangeAspect="1"/>
          </p:cNvPicPr>
          <p:nvPr userDrawn="1"/>
        </p:nvPicPr>
        <p:blipFill>
          <a:blip r:embed="rId2"/>
          <a:stretch>
            <a:fillRect/>
          </a:stretch>
        </p:blipFill>
        <p:spPr>
          <a:xfrm>
            <a:off x="11230158" y="6817520"/>
            <a:ext cx="1467858" cy="450118"/>
          </a:xfrm>
          <a:prstGeom prst="rect">
            <a:avLst/>
          </a:prstGeom>
        </p:spPr>
      </p:pic>
      <p:cxnSp>
        <p:nvCxnSpPr>
          <p:cNvPr id="314572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48581"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grpSp>
        <p:nvGrpSpPr>
          <p:cNvPr id="11" name="组 10"/>
          <p:cNvGrpSpPr/>
          <p:nvPr userDrawn="1"/>
        </p:nvGrpSpPr>
        <p:grpSpPr>
          <a:xfrm>
            <a:off x="2" y="5829516"/>
            <a:ext cx="12858749" cy="1523678"/>
            <a:chOff x="0" y="4443983"/>
            <a:chExt cx="12191999" cy="2414017"/>
          </a:xfrm>
        </p:grpSpPr>
        <p:sp>
          <p:nvSpPr>
            <p:cNvPr id="4" name="任意形状 3"/>
            <p:cNvSpPr/>
            <p:nvPr userDrawn="1"/>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任意形状 4"/>
            <p:cNvSpPr/>
            <p:nvPr userDrawn="1"/>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任意形状 5"/>
            <p:cNvSpPr/>
            <p:nvPr userDrawn="1"/>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任意形状 6"/>
            <p:cNvSpPr/>
            <p:nvPr userDrawn="1"/>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8" name="任意形状 7"/>
            <p:cNvSpPr/>
            <p:nvPr userDrawn="1"/>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任意形状 8"/>
            <p:cNvSpPr/>
            <p:nvPr userDrawn="1"/>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任意形状 9"/>
            <p:cNvSpPr/>
            <p:nvPr userDrawn="1"/>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5_内容页">
    <p:spTree>
      <p:nvGrpSpPr>
        <p:cNvPr id="1" name=""/>
        <p:cNvGrpSpPr/>
        <p:nvPr/>
      </p:nvGrpSpPr>
      <p:grpSpPr>
        <a:xfrm>
          <a:off x="0" y="0"/>
          <a:ext cx="0" cy="0"/>
          <a:chOff x="0" y="0"/>
          <a:chExt cx="0" cy="0"/>
        </a:xfrm>
      </p:grpSpPr>
      <p:sp>
        <p:nvSpPr>
          <p:cNvPr id="1048580"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3930"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2097155" name="图片 5"/>
          <p:cNvPicPr>
            <a:picLocks noChangeAspect="1"/>
          </p:cNvPicPr>
          <p:nvPr userDrawn="1"/>
        </p:nvPicPr>
        <p:blipFill>
          <a:blip r:embed="rId2"/>
          <a:stretch>
            <a:fillRect/>
          </a:stretch>
        </p:blipFill>
        <p:spPr>
          <a:xfrm>
            <a:off x="11230158" y="6817520"/>
            <a:ext cx="1467858" cy="450118"/>
          </a:xfrm>
          <a:prstGeom prst="rect">
            <a:avLst/>
          </a:prstGeom>
        </p:spPr>
      </p:pic>
      <p:cxnSp>
        <p:nvCxnSpPr>
          <p:cNvPr id="314572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48581"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内容页">
    <p:spTree>
      <p:nvGrpSpPr>
        <p:cNvPr id="1" name=""/>
        <p:cNvGrpSpPr/>
        <p:nvPr/>
      </p:nvGrpSpPr>
      <p:grpSpPr>
        <a:xfrm>
          <a:off x="0" y="0"/>
          <a:ext cx="0" cy="0"/>
          <a:chOff x="0" y="0"/>
          <a:chExt cx="0" cy="0"/>
        </a:xfrm>
      </p:grpSpPr>
      <p:sp>
        <p:nvSpPr>
          <p:cNvPr id="5"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4565"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0158" y="6817520"/>
            <a:ext cx="1467858" cy="450118"/>
          </a:xfrm>
          <a:prstGeom prst="rect">
            <a:avLst/>
          </a:prstGeom>
        </p:spPr>
      </p:pic>
      <p:cxnSp>
        <p:nvCxnSpPr>
          <p:cNvPr id="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6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7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8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11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2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13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984651" y="1344054"/>
            <a:ext cx="4556756" cy="5087968"/>
          </a:xfrm>
          <a:prstGeom prst="rect">
            <a:avLst/>
          </a:prstGeom>
        </p:spPr>
        <p:txBody>
          <a:bodyPr/>
          <a:lstStyle>
            <a:lvl1pPr>
              <a:spcBef>
                <a:spcPts val="315"/>
              </a:spcBef>
              <a:defRPr>
                <a:latin typeface="微软雅黑" panose="020B0503020204020204" pitchFamily="34" charset="-122"/>
                <a:ea typeface="微软雅黑" panose="020B0503020204020204" pitchFamily="34" charset="-122"/>
              </a:defRPr>
            </a:lvl1pPr>
            <a:lvl2pPr>
              <a:spcBef>
                <a:spcPts val="315"/>
              </a:spcBef>
              <a:defRPr>
                <a:latin typeface="微软雅黑" panose="020B0503020204020204" pitchFamily="34" charset="-122"/>
                <a:ea typeface="微软雅黑" panose="020B0503020204020204" pitchFamily="34" charset="-122"/>
              </a:defRPr>
            </a:lvl2pPr>
            <a:lvl3pPr>
              <a:spcBef>
                <a:spcPts val="315"/>
              </a:spcBef>
              <a:defRPr>
                <a:latin typeface="微软雅黑" panose="020B0503020204020204" pitchFamily="34" charset="-122"/>
                <a:ea typeface="微软雅黑" panose="020B0503020204020204" pitchFamily="34" charset="-122"/>
              </a:defRPr>
            </a:lvl3pPr>
            <a:lvl4pPr>
              <a:spcBef>
                <a:spcPts val="315"/>
              </a:spcBef>
              <a:defRPr>
                <a:latin typeface="微软雅黑" panose="020B0503020204020204" pitchFamily="34" charset="-122"/>
                <a:ea typeface="微软雅黑" panose="020B0503020204020204" pitchFamily="34" charset="-122"/>
              </a:defRPr>
            </a:lvl4pPr>
            <a:lvl5pPr latinLnBrk="0">
              <a:spcBef>
                <a:spcPts val="315"/>
              </a:spcBef>
              <a:defRPr lang="zh-CN">
                <a:latin typeface="微软雅黑" panose="020B0503020204020204" pitchFamily="34" charset="-122"/>
                <a:ea typeface="微软雅黑" panose="020B0503020204020204" pitchFamily="34" charset="-122"/>
              </a:defRPr>
            </a:lvl5pPr>
            <a:lvl6pPr latinLnBrk="0">
              <a:defRPr lang="zh-CN"/>
            </a:lvl6pPr>
            <a:lvl7pPr latinLnBrk="0">
              <a:defRPr lang="zh-CN" baseline="0"/>
            </a:lvl7pPr>
            <a:lvl8pPr latinLnBrk="0">
              <a:defRPr lang="zh-CN" baseline="0"/>
            </a:lvl8pPr>
            <a:lvl9pPr latinLnBrk="0">
              <a:defRPr lang="zh-CN" baseline="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dirty="0"/>
          </a:p>
        </p:txBody>
      </p:sp>
      <p:sp>
        <p:nvSpPr>
          <p:cNvPr id="4" name="幻灯片编号占位符 5"/>
          <p:cNvSpPr>
            <a:spLocks noGrp="1"/>
          </p:cNvSpPr>
          <p:nvPr>
            <p:ph type="sldNum" sz="quarter" idx="10"/>
          </p:nvPr>
        </p:nvSpPr>
        <p:spPr>
          <a:xfrm>
            <a:off x="11999273" y="6877714"/>
            <a:ext cx="620613" cy="227695"/>
          </a:xfrm>
          <a:prstGeom prst="rect">
            <a:avLst/>
          </a:prstGeom>
        </p:spPr>
        <p:txBody>
          <a:bodyPr/>
          <a:lstStyle>
            <a:lvl1pPr>
              <a:defRPr/>
            </a:lvl1pPr>
          </a:lstStyle>
          <a:p>
            <a:pPr>
              <a:defRPr/>
            </a:pPr>
            <a:fld id="{DA3AECA7-232F-4443-8C81-92F50419A019}" type="slidenum">
              <a:rPr lang="zh-CN" altLang="zh-CN"/>
            </a:fld>
            <a:endParaRPr lang="zh-CN" altLang="zh-CN"/>
          </a:p>
        </p:txBody>
      </p:sp>
      <p:sp>
        <p:nvSpPr>
          <p:cNvPr id="14" name="标题占位符 1"/>
          <p:cNvSpPr>
            <a:spLocks noGrp="1"/>
          </p:cNvSpPr>
          <p:nvPr>
            <p:ph type="title"/>
          </p:nvPr>
        </p:nvSpPr>
        <p:spPr>
          <a:xfrm>
            <a:off x="1237477" y="0"/>
            <a:ext cx="8408801" cy="635431"/>
          </a:xfrm>
          <a:prstGeom prst="rect">
            <a:avLst/>
          </a:prstGeom>
          <a:noFill/>
          <a:ln>
            <a:noFill/>
          </a:ln>
        </p:spPr>
        <p:txBody>
          <a:bodyPr vert="horz" lIns="216000" tIns="45720" rIns="91440" bIns="45720" rtlCol="0" anchor="b">
            <a:noAutofit/>
          </a:bodyPr>
          <a:lstStyle/>
          <a:p>
            <a:r>
              <a:rPr lang="zh-CN" dirty="0"/>
              <a:t>单击此处编辑母版标题样式</a:t>
            </a:r>
            <a:endParaRPr lang="zh-CN" dirty="0"/>
          </a:p>
        </p:txBody>
      </p:sp>
      <p:sp>
        <p:nvSpPr>
          <p:cNvPr id="18" name="文本占位符 17"/>
          <p:cNvSpPr>
            <a:spLocks noGrp="1"/>
          </p:cNvSpPr>
          <p:nvPr>
            <p:ph type="body" sz="quarter" idx="11"/>
          </p:nvPr>
        </p:nvSpPr>
        <p:spPr>
          <a:xfrm>
            <a:off x="9771004" y="413850"/>
            <a:ext cx="2734053" cy="284618"/>
          </a:xfrm>
          <a:prstGeom prst="rect">
            <a:avLst/>
          </a:prstGeom>
        </p:spPr>
        <p:txBody>
          <a:bodyPr lIns="46800" rIns="46800" anchor="b" anchorCtr="1"/>
          <a:lstStyle>
            <a:lvl1pPr algn="ctr">
              <a:defRPr sz="1160" b="0">
                <a:solidFill>
                  <a:schemeClr val="bg1">
                    <a:lumMod val="65000"/>
                  </a:schemeClr>
                </a:solidFill>
              </a:defRPr>
            </a:lvl1pPr>
          </a:lstStyle>
          <a:p>
            <a:pPr lvl="0"/>
            <a:r>
              <a:rPr lang="zh-CN" altLang="en-US" dirty="0"/>
              <a:t>单击此处编辑母版文本样式</a:t>
            </a:r>
            <a:endParaRPr lang="zh-CN" altLang="en-US" dirty="0"/>
          </a:p>
        </p:txBody>
      </p:sp>
    </p:spTree>
  </p:cSld>
  <p:clrMapOvr>
    <a:masterClrMapping/>
  </p:clrMapOvr>
  <p:transition spd="med"/>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39914" y="272340"/>
            <a:ext cx="5592779" cy="760805"/>
          </a:xfrm>
          <a:prstGeom prst="rect">
            <a:avLst/>
          </a:prstGeom>
          <a:ln w="12700" cmpd="sng">
            <a:noFill/>
          </a:ln>
        </p:spPr>
        <p:txBody>
          <a:bodyPr vert="horz" anchor="ctr"/>
          <a:lstStyle>
            <a:lvl1pPr marL="0" indent="0" algn="l">
              <a:buNone/>
              <a:defRPr sz="253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246602"/>
            <a:ext cx="12858750" cy="5986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7" rIns="96435" bIns="48217" numCol="1" spcCol="0" rtlCol="0" fromWordArt="0" anchor="ctr" anchorCtr="0" forceAA="0" compatLnSpc="1">
            <a:noAutofit/>
          </a:bodyPr>
          <a:lstStyle/>
          <a:p>
            <a:pPr algn="ctr"/>
            <a:endParaRPr kumimoji="1" lang="zh-CN" altLang="en-US" sz="10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userDrawn="1">
  <p:cSld name="14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pic>
        <p:nvPicPr>
          <p:cNvPr id="96" name="图片 95"/>
          <p:cNvPicPr>
            <a:picLocks noChangeAspect="1"/>
          </p:cNvPicPr>
          <p:nvPr userDrawn="1"/>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159000"/>
                    </a14:imgEffect>
                  </a14:imgLayer>
                </a14:imgProps>
              </a:ext>
              <a:ext uri="{28A0092B-C50C-407E-A947-70E740481C1C}">
                <a14:useLocalDpi xmlns:a14="http://schemas.microsoft.com/office/drawing/2010/main" val="0"/>
              </a:ext>
            </a:extLst>
          </a:blip>
          <a:stretch>
            <a:fillRect/>
          </a:stretch>
        </p:blipFill>
        <p:spPr>
          <a:xfrm>
            <a:off x="7371847" y="6079350"/>
            <a:ext cx="5418972" cy="10946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15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pic>
        <p:nvPicPr>
          <p:cNvPr id="96" name="图片 95"/>
          <p:cNvPicPr>
            <a:picLocks noChangeAspect="1"/>
          </p:cNvPicPr>
          <p:nvPr userDrawn="1"/>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159000"/>
                    </a14:imgEffect>
                  </a14:imgLayer>
                </a14:imgProps>
              </a:ext>
              <a:ext uri="{28A0092B-C50C-407E-A947-70E740481C1C}">
                <a14:useLocalDpi xmlns:a14="http://schemas.microsoft.com/office/drawing/2010/main" val="0"/>
              </a:ext>
            </a:extLst>
          </a:blip>
          <a:stretch>
            <a:fillRect/>
          </a:stretch>
        </p:blipFill>
        <p:spPr>
          <a:xfrm>
            <a:off x="7371847" y="6079350"/>
            <a:ext cx="5418972" cy="10946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showMasterSp="0">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43A93E93-166D-47F5-9EF1-ACEABE24AEEA}"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18D5ACA-62CA-46DB-AD6B-12EDD6D51A23}" type="slidenum">
              <a:rPr lang="zh-CN" altLang="en-US" smtClean="0"/>
            </a:fld>
            <a:endParaRPr lang="zh-CN" altLang="en-US"/>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userDrawn="1">
  <p:cSld name="6_标题和内容">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userDrawn="1">
  <p:cSld name="2_标题幻灯片">
    <p:spTree>
      <p:nvGrpSpPr>
        <p:cNvPr id="1" name=""/>
        <p:cNvGrpSpPr/>
        <p:nvPr/>
      </p:nvGrpSpPr>
      <p:grpSpPr>
        <a:xfrm>
          <a:off x="0" y="0"/>
          <a:ext cx="0" cy="0"/>
          <a:chOff x="0" y="0"/>
          <a:chExt cx="0" cy="0"/>
        </a:xfrm>
      </p:grpSpPr>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userDrawn="1">
  <p:cSld name="3_节标题">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srcRect/>
          <a:stretch>
            <a:fillRect/>
          </a:stretch>
        </p:blipFill>
        <p:spPr>
          <a:xfrm rot="5400000">
            <a:off x="10315783" y="-14197"/>
            <a:ext cx="2544990" cy="2540942"/>
          </a:xfrm>
          <a:prstGeom prst="rect">
            <a:avLst/>
          </a:prstGeom>
        </p:spPr>
      </p:pic>
      <p:pic>
        <p:nvPicPr>
          <p:cNvPr id="7" name="图片 6"/>
          <p:cNvPicPr>
            <a:picLocks noChangeAspect="1"/>
          </p:cNvPicPr>
          <p:nvPr userDrawn="1"/>
        </p:nvPicPr>
        <p:blipFill rotWithShape="1">
          <a:blip r:embed="rId3" cstate="print"/>
          <a:srcRect/>
          <a:stretch>
            <a:fillRect/>
          </a:stretch>
        </p:blipFill>
        <p:spPr>
          <a:xfrm>
            <a:off x="352" y="-128091"/>
            <a:ext cx="1388463" cy="2032149"/>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3_节标题">
    <p:spTree>
      <p:nvGrpSpPr>
        <p:cNvPr id="1" name=""/>
        <p:cNvGrpSpPr/>
        <p:nvPr/>
      </p:nvGrpSpPr>
      <p:grpSpPr>
        <a:xfrm>
          <a:off x="0" y="0"/>
          <a:ext cx="0" cy="0"/>
          <a:chOff x="0" y="0"/>
          <a:chExt cx="0" cy="0"/>
        </a:xfrm>
      </p:grpSpPr>
      <p:pic>
        <p:nvPicPr>
          <p:cNvPr id="5" name="图片 4"/>
          <p:cNvPicPr>
            <a:picLocks noChangeAspect="1"/>
          </p:cNvPicPr>
          <p:nvPr userDrawn="1"/>
        </p:nvPicPr>
        <p:blipFill rotWithShape="1">
          <a:blip r:embed="rId2" cstate="print"/>
          <a:srcRect/>
          <a:stretch>
            <a:fillRect/>
          </a:stretch>
        </p:blipFill>
        <p:spPr>
          <a:xfrm rot="5400000">
            <a:off x="10315783" y="-14197"/>
            <a:ext cx="2544990" cy="2540942"/>
          </a:xfrm>
          <a:prstGeom prst="rect">
            <a:avLst/>
          </a:prstGeom>
        </p:spPr>
      </p:pic>
      <p:pic>
        <p:nvPicPr>
          <p:cNvPr id="7" name="图片 6"/>
          <p:cNvPicPr>
            <a:picLocks noChangeAspect="1"/>
          </p:cNvPicPr>
          <p:nvPr userDrawn="1"/>
        </p:nvPicPr>
        <p:blipFill rotWithShape="1">
          <a:blip r:embed="rId3" cstate="print"/>
          <a:srcRect/>
          <a:stretch>
            <a:fillRect/>
          </a:stretch>
        </p:blipFill>
        <p:spPr>
          <a:xfrm>
            <a:off x="352" y="-128091"/>
            <a:ext cx="1388463" cy="2032149"/>
          </a:xfrm>
          <a:prstGeom prst="rect">
            <a:avLst/>
          </a:prstGeom>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userDrawn="1">
  <p:cSld name="11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685" indent="0" algn="ctr">
              <a:buNone/>
              <a:defRPr sz="2305"/>
            </a:lvl2pPr>
            <a:lvl3pPr marL="1054735" indent="0" algn="ctr">
              <a:buNone/>
              <a:defRPr sz="2080"/>
            </a:lvl3pPr>
            <a:lvl4pPr marL="1582420" indent="0" algn="ctr">
              <a:buNone/>
              <a:defRPr sz="1845"/>
            </a:lvl4pPr>
            <a:lvl5pPr marL="2109470" indent="0" algn="ctr">
              <a:buNone/>
              <a:defRPr sz="1845"/>
            </a:lvl5pPr>
            <a:lvl6pPr marL="2637155" indent="0" algn="ctr">
              <a:buNone/>
              <a:defRPr sz="1845"/>
            </a:lvl6pPr>
            <a:lvl7pPr marL="3164205" indent="0" algn="ctr">
              <a:buNone/>
              <a:defRPr sz="1845"/>
            </a:lvl7pPr>
            <a:lvl8pPr marL="3691890" indent="0" algn="ctr">
              <a:buNone/>
              <a:defRPr sz="1845"/>
            </a:lvl8pPr>
            <a:lvl9pPr marL="4219575" indent="0" algn="ctr">
              <a:buNone/>
              <a:defRPr sz="1845"/>
            </a:lvl9pPr>
          </a:lstStyle>
          <a:p>
            <a:r>
              <a:rPr lang="en-US"/>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fld>
            <a:endParaRPr lang="id-ID"/>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p:transition spd="slow" advTm="0">
    <p:cove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userDrawn="1">
  <p:cSld name="1_Título y objetos">
    <p:spTree>
      <p:nvGrpSpPr>
        <p:cNvPr id="1" name=""/>
        <p:cNvGrpSpPr/>
        <p:nvPr/>
      </p:nvGrpSpPr>
      <p:grpSpPr>
        <a:xfrm>
          <a:off x="0" y="0"/>
          <a:ext cx="0" cy="0"/>
          <a:chOff x="0" y="0"/>
          <a:chExt cx="0" cy="0"/>
        </a:xfrm>
      </p:grpSpPr>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3A93E93-166D-47F5-9EF1-ACEABE24AE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8D5ACA-62CA-46DB-AD6B-12EDD6D51A23}" type="slidenum">
              <a:rPr lang="zh-CN" altLang="en-US" smtClean="0"/>
            </a:fld>
            <a:endParaRPr lang="zh-CN" altLang="en-US"/>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userDrawn="1">
  <p:cSld name="22_内容页">
    <p:spTree>
      <p:nvGrpSpPr>
        <p:cNvPr id="1" name=""/>
        <p:cNvGrpSpPr/>
        <p:nvPr/>
      </p:nvGrpSpPr>
      <p:grpSpPr>
        <a:xfrm>
          <a:off x="0" y="0"/>
          <a:ext cx="0" cy="0"/>
          <a:chOff x="0" y="0"/>
          <a:chExt cx="0" cy="0"/>
        </a:xfrm>
      </p:grpSpPr>
      <p:cxnSp>
        <p:nvCxnSpPr>
          <p:cNvPr id="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
        <p:nvSpPr>
          <p:cNvPr id="7" name="单圆角矩形 13"/>
          <p:cNvSpPr/>
          <p:nvPr userDrawn="1"/>
        </p:nvSpPr>
        <p:spPr bwMode="auto">
          <a:xfrm>
            <a:off x="0" y="6881733"/>
            <a:ext cx="11119896" cy="350917"/>
          </a:xfrm>
          <a:prstGeom prst="round1Rect">
            <a:avLst>
              <a:gd name="adj" fmla="val 50000"/>
            </a:avLst>
          </a:prstGeom>
          <a:solidFill>
            <a:srgbClr val="20783C"/>
          </a:solidFill>
          <a:ln>
            <a:noFill/>
          </a:ln>
          <a:effectLst/>
        </p:spPr>
        <p:txBody>
          <a:bodyPr vert="horz" wrap="none" lIns="96435" tIns="48218" rIns="96435" bIns="48218" numCol="1" rtlCol="0" anchor="ctr" anchorCtr="0" compatLnSpc="1"/>
          <a:lstStyle/>
          <a:p>
            <a:pPr marL="0" marR="0" indent="0" algn="ctr" defTabSz="963930"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60_内容页">
    <p:spTree>
      <p:nvGrpSpPr>
        <p:cNvPr id="1" name=""/>
        <p:cNvGrpSpPr/>
        <p:nvPr/>
      </p:nvGrpSpPr>
      <p:grpSpPr>
        <a:xfrm>
          <a:off x="0" y="0"/>
          <a:ext cx="0" cy="0"/>
          <a:chOff x="0" y="0"/>
          <a:chExt cx="0" cy="0"/>
        </a:xfrm>
      </p:grpSpPr>
      <p:sp>
        <p:nvSpPr>
          <p:cNvPr id="14"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4565"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15" name="图片 1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0157" y="6817520"/>
            <a:ext cx="1467858" cy="450118"/>
          </a:xfrm>
          <a:prstGeom prst="rect">
            <a:avLst/>
          </a:prstGeom>
        </p:spPr>
      </p:pic>
      <p:cxnSp>
        <p:nvCxnSpPr>
          <p:cNvPr id="16" name="直接连接符 15"/>
          <p:cNvCxnSpPr/>
          <p:nvPr userDrawn="1"/>
        </p:nvCxnSpPr>
        <p:spPr>
          <a:xfrm>
            <a:off x="686775"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9" name="文本占位符 8"/>
          <p:cNvSpPr>
            <a:spLocks noGrp="1"/>
          </p:cNvSpPr>
          <p:nvPr>
            <p:ph type="body" sz="quarter" idx="10" hasCustomPrompt="1"/>
          </p:nvPr>
        </p:nvSpPr>
        <p:spPr>
          <a:xfrm>
            <a:off x="686774" y="148975"/>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49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269728" y="78886"/>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180222" y="210318"/>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14" name="图片 13"/>
          <p:cNvPicPr>
            <a:picLocks noChangeAspect="1"/>
          </p:cNvPicPr>
          <p:nvPr userDrawn="1"/>
        </p:nvPicPr>
        <p:blipFill rotWithShape="1">
          <a:blip r:embed="rId2"/>
          <a:srcRect t="-1" b="27841"/>
          <a:stretch>
            <a:fillRect/>
          </a:stretch>
        </p:blipFill>
        <p:spPr>
          <a:xfrm>
            <a:off x="0" y="6752106"/>
            <a:ext cx="12858752" cy="480544"/>
          </a:xfrm>
          <a:prstGeom prst="rect">
            <a:avLst/>
          </a:prstGeom>
        </p:spPr>
      </p:pic>
      <p:sp>
        <p:nvSpPr>
          <p:cNvPr id="15" name="矩形 14"/>
          <p:cNvSpPr/>
          <p:nvPr userDrawn="1"/>
        </p:nvSpPr>
        <p:spPr>
          <a:xfrm>
            <a:off x="2" y="693522"/>
            <a:ext cx="12858750" cy="4821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sp>
        <p:nvSpPr>
          <p:cNvPr id="2" name="五边形 1"/>
          <p:cNvSpPr/>
          <p:nvPr userDrawn="1"/>
        </p:nvSpPr>
        <p:spPr>
          <a:xfrm rot="10800000">
            <a:off x="8140048" y="0"/>
            <a:ext cx="4718702" cy="662852"/>
          </a:xfrm>
          <a:prstGeom prst="homePlate">
            <a:avLst>
              <a:gd name="adj" fmla="val 44804"/>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sp>
        <p:nvSpPr>
          <p:cNvPr id="9" name="文本占位符 310"/>
          <p:cNvSpPr>
            <a:spLocks noGrp="1"/>
          </p:cNvSpPr>
          <p:nvPr>
            <p:ph type="body" sz="quarter" idx="23"/>
          </p:nvPr>
        </p:nvSpPr>
        <p:spPr>
          <a:xfrm>
            <a:off x="8528642" y="36239"/>
            <a:ext cx="4330108" cy="355501"/>
          </a:xfrm>
          <a:prstGeom prst="rect">
            <a:avLst/>
          </a:prstGeom>
        </p:spPr>
        <p:txBody>
          <a:bodyPr anchor="ctr"/>
          <a:lstStyle>
            <a:lvl1pPr marL="0" indent="0" algn="l">
              <a:buNone/>
              <a:defRPr sz="1685" b="1">
                <a:ln w="38100">
                  <a:noFill/>
                </a:ln>
                <a:solidFill>
                  <a:schemeClr val="tx1">
                    <a:lumMod val="85000"/>
                    <a:lumOff val="15000"/>
                  </a:schemeClr>
                </a:solidFill>
              </a:defRPr>
            </a:lvl1pPr>
          </a:lstStyle>
          <a:p>
            <a:pPr lvl="0"/>
            <a:endParaRPr kumimoji="1" lang="zh-CN" altLang="en-US" dirty="0"/>
          </a:p>
        </p:txBody>
      </p:sp>
      <p:sp>
        <p:nvSpPr>
          <p:cNvPr id="10" name="文本占位符 310"/>
          <p:cNvSpPr>
            <a:spLocks noGrp="1"/>
          </p:cNvSpPr>
          <p:nvPr>
            <p:ph type="body" sz="quarter" idx="24"/>
          </p:nvPr>
        </p:nvSpPr>
        <p:spPr>
          <a:xfrm>
            <a:off x="9067686" y="311023"/>
            <a:ext cx="3791064"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userDrawn="1">
  <p:cSld name="53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362228"/>
            <a:ext cx="12859865" cy="870423"/>
          </a:xfrm>
          <a:prstGeom prst="rect">
            <a:avLst/>
          </a:prstGeom>
        </p:spPr>
      </p:pic>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66_内容页">
    <p:spTree>
      <p:nvGrpSpPr>
        <p:cNvPr id="1" name=""/>
        <p:cNvGrpSpPr/>
        <p:nvPr/>
      </p:nvGrpSpPr>
      <p:grpSpPr>
        <a:xfrm>
          <a:off x="0" y="0"/>
          <a:ext cx="0" cy="0"/>
          <a:chOff x="0" y="0"/>
          <a:chExt cx="0" cy="0"/>
        </a:xfrm>
      </p:grpSpPr>
      <p:sp>
        <p:nvSpPr>
          <p:cNvPr id="14"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4565"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cxnSp>
        <p:nvCxnSpPr>
          <p:cNvPr id="16" name="直接连接符 15"/>
          <p:cNvCxnSpPr/>
          <p:nvPr userDrawn="1"/>
        </p:nvCxnSpPr>
        <p:spPr>
          <a:xfrm>
            <a:off x="686775"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9" name="文本占位符 8"/>
          <p:cNvSpPr>
            <a:spLocks noGrp="1"/>
          </p:cNvSpPr>
          <p:nvPr>
            <p:ph type="body" sz="quarter" idx="10" hasCustomPrompt="1"/>
          </p:nvPr>
        </p:nvSpPr>
        <p:spPr>
          <a:xfrm>
            <a:off x="686774" y="148975"/>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userDrawn="1">
  <p:cSld name="112_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607345" y="3798825"/>
            <a:ext cx="9644062" cy="1746216"/>
          </a:xfrm>
          <a:prstGeom prst="rect">
            <a:avLst/>
          </a:prstGeom>
        </p:spPr>
        <p:txBody>
          <a:bodyPr/>
          <a:lstStyle>
            <a:lvl1pPr marL="0" indent="0" algn="ctr">
              <a:buNone/>
              <a:defRPr sz="2770"/>
            </a:lvl1pPr>
            <a:lvl2pPr marL="527685" indent="0" algn="ctr">
              <a:buNone/>
              <a:defRPr sz="2305"/>
            </a:lvl2pPr>
            <a:lvl3pPr marL="1054735" indent="0" algn="ctr">
              <a:buNone/>
              <a:defRPr sz="2080"/>
            </a:lvl3pPr>
            <a:lvl4pPr marL="1582420" indent="0" algn="ctr">
              <a:buNone/>
              <a:defRPr sz="1845"/>
            </a:lvl4pPr>
            <a:lvl5pPr marL="2109470" indent="0" algn="ctr">
              <a:buNone/>
              <a:defRPr sz="1845"/>
            </a:lvl5pPr>
            <a:lvl6pPr marL="2637155" indent="0" algn="ctr">
              <a:buNone/>
              <a:defRPr sz="1845"/>
            </a:lvl6pPr>
            <a:lvl7pPr marL="3164205" indent="0" algn="ctr">
              <a:buNone/>
              <a:defRPr sz="1845"/>
            </a:lvl7pPr>
            <a:lvl8pPr marL="3691890" indent="0" algn="ctr">
              <a:buNone/>
              <a:defRPr sz="1845"/>
            </a:lvl8pPr>
            <a:lvl9pPr marL="4219575" indent="0" algn="ctr">
              <a:buNone/>
              <a:defRPr sz="1845"/>
            </a:lvl9pPr>
          </a:lstStyle>
          <a:p>
            <a:r>
              <a:rPr lang="en-US"/>
              <a:t>Click to edit Master subtitle style</a:t>
            </a:r>
            <a:endParaRPr lang="id-ID"/>
          </a:p>
        </p:txBody>
      </p:sp>
      <p:sp>
        <p:nvSpPr>
          <p:cNvPr id="4" name="Date Placeholder 3"/>
          <p:cNvSpPr>
            <a:spLocks noGrp="1"/>
          </p:cNvSpPr>
          <p:nvPr>
            <p:ph type="dt" sz="half" idx="10"/>
          </p:nvPr>
        </p:nvSpPr>
        <p:spPr>
          <a:xfrm>
            <a:off x="884041" y="6703624"/>
            <a:ext cx="2893219" cy="385072"/>
          </a:xfrm>
          <a:prstGeom prst="rect">
            <a:avLst/>
          </a:prstGeom>
        </p:spPr>
        <p:txBody>
          <a:bodyPr/>
          <a:lstStyle/>
          <a:p>
            <a:fld id="{EB5C08A1-7713-47CE-97B4-863D833656A0}" type="datetimeFigureOut">
              <a:rPr lang="id-ID" smtClean="0"/>
            </a:fld>
            <a:endParaRPr lang="id-ID"/>
          </a:p>
        </p:txBody>
      </p:sp>
      <p:sp>
        <p:nvSpPr>
          <p:cNvPr id="5" name="Footer Placeholder 4"/>
          <p:cNvSpPr>
            <a:spLocks noGrp="1"/>
          </p:cNvSpPr>
          <p:nvPr>
            <p:ph type="ftr" sz="quarter" idx="11"/>
          </p:nvPr>
        </p:nvSpPr>
        <p:spPr>
          <a:xfrm>
            <a:off x="4259466" y="6703624"/>
            <a:ext cx="4339828" cy="385072"/>
          </a:xfrm>
          <a:prstGeom prst="rect">
            <a:avLst/>
          </a:prstGeom>
        </p:spPr>
        <p:txBody>
          <a:bodyPr/>
          <a:lstStyle/>
          <a:p>
            <a:endParaRPr lang="id-ID"/>
          </a:p>
        </p:txBody>
      </p:sp>
      <p:sp>
        <p:nvSpPr>
          <p:cNvPr id="6" name="Slide Number Placeholder 5"/>
          <p:cNvSpPr>
            <a:spLocks noGrp="1"/>
          </p:cNvSpPr>
          <p:nvPr>
            <p:ph type="sldNum" sz="quarter" idx="12"/>
          </p:nvPr>
        </p:nvSpPr>
        <p:spPr>
          <a:xfrm>
            <a:off x="11452328" y="6703624"/>
            <a:ext cx="522389" cy="385072"/>
          </a:xfrm>
          <a:prstGeom prst="rect">
            <a:avLst/>
          </a:prstGeom>
        </p:spPr>
        <p:txBody>
          <a:bodyPr/>
          <a:lstStyle/>
          <a:p>
            <a:fld id="{BD3C9449-514E-4F2F-BDF6-E5528CC1E8B5}" type="slidenum">
              <a:rPr lang="id-ID" smtClean="0"/>
            </a:fld>
            <a:endParaRPr lang="id-ID"/>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en-US" dirty="0"/>
          </a:p>
        </p:txBody>
      </p:sp>
      <p:sp>
        <p:nvSpPr>
          <p:cNvPr id="4" name="Date Placeholder 3"/>
          <p:cNvSpPr>
            <a:spLocks noGrp="1"/>
          </p:cNvSpPr>
          <p:nvPr>
            <p:ph type="dt" sz="half" idx="10"/>
          </p:nvPr>
        </p:nvSpPr>
        <p:spPr/>
        <p:txBody>
          <a:bodyPr/>
          <a:lstStyle>
            <a:lvl1pPr>
              <a:defRPr/>
            </a:lvl1pPr>
          </a:lstStyle>
          <a:p>
            <a:pPr>
              <a:defRPr/>
            </a:pPr>
            <a:fld id="{A9877008-B974-4E88-BBFB-D15B5424D02F}" type="datetimeFigureOut">
              <a:rPr lang="zh-CN" altLang="en-US"/>
            </a:fld>
            <a:endParaRPr lang="zh-CN" altLang="en-US"/>
          </a:p>
        </p:txBody>
      </p:sp>
      <p:sp>
        <p:nvSpPr>
          <p:cNvPr id="5" name="Footer Placeholder 4"/>
          <p:cNvSpPr>
            <a:spLocks noGrp="1"/>
          </p:cNvSpPr>
          <p:nvPr>
            <p:ph type="ftr" sz="quarter" idx="11"/>
          </p:nvPr>
        </p:nvSpPr>
        <p:spPr/>
        <p:txBody>
          <a:bodyPr/>
          <a:lstStyle>
            <a:lvl1pPr>
              <a:defRPr/>
            </a:lvl1pPr>
          </a:lstStyle>
          <a:p>
            <a:pPr>
              <a:defRPr/>
            </a:pPr>
            <a:endParaRPr lang="zh-CN" altLang="en-US"/>
          </a:p>
        </p:txBody>
      </p:sp>
      <p:sp>
        <p:nvSpPr>
          <p:cNvPr id="6" name="Slide Number Placeholder 5"/>
          <p:cNvSpPr>
            <a:spLocks noGrp="1"/>
          </p:cNvSpPr>
          <p:nvPr>
            <p:ph type="sldNum" sz="quarter" idx="12"/>
          </p:nvPr>
        </p:nvSpPr>
        <p:spPr/>
        <p:txBody>
          <a:bodyPr/>
          <a:lstStyle>
            <a:lvl1pPr>
              <a:defRPr/>
            </a:lvl1pPr>
          </a:lstStyle>
          <a:p>
            <a:pPr>
              <a:defRPr/>
            </a:pPr>
            <a:fld id="{E4DBB62A-B96F-46EA-83B6-051BA6A41CEC}" type="slidenum">
              <a:rPr lang="zh-CN" altLang="en-US"/>
            </a:fld>
            <a:endParaRPr lang="zh-CN" altLang="en-US"/>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1_Section Header">
    <p:spTree>
      <p:nvGrpSpPr>
        <p:cNvPr id="1" name=""/>
        <p:cNvGrpSpPr/>
        <p:nvPr/>
      </p:nvGrpSpPr>
      <p:grpSpPr>
        <a:xfrm>
          <a:off x="0" y="0"/>
          <a:ext cx="0" cy="0"/>
          <a:chOff x="0" y="0"/>
          <a:chExt cx="0" cy="0"/>
        </a:xfrm>
      </p:grpSpPr>
    </p:spTree>
  </p:cSld>
  <p:clrMapOvr>
    <a:masterClrMapping/>
  </p:clrMapOvr>
  <p:transition>
    <p:dissolv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userDrawn="1">
  <p:cSld name="3_内容页">
    <p:spTree>
      <p:nvGrpSpPr>
        <p:cNvPr id="1" name=""/>
        <p:cNvGrpSpPr/>
        <p:nvPr/>
      </p:nvGrpSpPr>
      <p:grpSpPr>
        <a:xfrm>
          <a:off x="0" y="0"/>
          <a:ext cx="0" cy="0"/>
          <a:chOff x="0" y="0"/>
          <a:chExt cx="0" cy="0"/>
        </a:xfrm>
      </p:grpSpPr>
      <p:sp>
        <p:nvSpPr>
          <p:cNvPr id="1048580"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3930"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2097155" name="图片 5"/>
          <p:cNvPicPr>
            <a:picLocks noChangeAspect="1"/>
          </p:cNvPicPr>
          <p:nvPr userDrawn="1"/>
        </p:nvPicPr>
        <p:blipFill>
          <a:blip r:embed="rId2"/>
          <a:stretch>
            <a:fillRect/>
          </a:stretch>
        </p:blipFill>
        <p:spPr>
          <a:xfrm>
            <a:off x="11230158" y="6817520"/>
            <a:ext cx="1467858" cy="450118"/>
          </a:xfrm>
          <a:prstGeom prst="rect">
            <a:avLst/>
          </a:prstGeom>
        </p:spPr>
      </p:pic>
      <p:cxnSp>
        <p:nvCxnSpPr>
          <p:cNvPr id="314572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48581"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userDrawn="1">
  <p:cSld name="4_内容页">
    <p:spTree>
      <p:nvGrpSpPr>
        <p:cNvPr id="1" name=""/>
        <p:cNvGrpSpPr/>
        <p:nvPr/>
      </p:nvGrpSpPr>
      <p:grpSpPr>
        <a:xfrm>
          <a:off x="0" y="0"/>
          <a:ext cx="0" cy="0"/>
          <a:chOff x="0" y="0"/>
          <a:chExt cx="0" cy="0"/>
        </a:xfrm>
      </p:grpSpPr>
      <p:sp>
        <p:nvSpPr>
          <p:cNvPr id="1048580"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3930"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2097155" name="图片 5"/>
          <p:cNvPicPr>
            <a:picLocks noChangeAspect="1"/>
          </p:cNvPicPr>
          <p:nvPr userDrawn="1"/>
        </p:nvPicPr>
        <p:blipFill>
          <a:blip r:embed="rId2"/>
          <a:stretch>
            <a:fillRect/>
          </a:stretch>
        </p:blipFill>
        <p:spPr>
          <a:xfrm>
            <a:off x="11230158" y="6817520"/>
            <a:ext cx="1467858" cy="450118"/>
          </a:xfrm>
          <a:prstGeom prst="rect">
            <a:avLst/>
          </a:prstGeom>
        </p:spPr>
      </p:pic>
      <p:cxnSp>
        <p:nvCxnSpPr>
          <p:cNvPr id="314572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48581"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内容页">
    <p:spTree>
      <p:nvGrpSpPr>
        <p:cNvPr id="1" name=""/>
        <p:cNvGrpSpPr/>
        <p:nvPr/>
      </p:nvGrpSpPr>
      <p:grpSpPr>
        <a:xfrm>
          <a:off x="0" y="0"/>
          <a:ext cx="0" cy="0"/>
          <a:chOff x="0" y="0"/>
          <a:chExt cx="0" cy="0"/>
        </a:xfrm>
      </p:grpSpPr>
      <p:grpSp>
        <p:nvGrpSpPr>
          <p:cNvPr id="11" name="组 10"/>
          <p:cNvGrpSpPr/>
          <p:nvPr userDrawn="1"/>
        </p:nvGrpSpPr>
        <p:grpSpPr>
          <a:xfrm>
            <a:off x="2" y="5829516"/>
            <a:ext cx="12858749" cy="1523678"/>
            <a:chOff x="0" y="4443983"/>
            <a:chExt cx="12191999" cy="2414017"/>
          </a:xfrm>
        </p:grpSpPr>
        <p:sp>
          <p:nvSpPr>
            <p:cNvPr id="4" name="任意形状 3"/>
            <p:cNvSpPr/>
            <p:nvPr userDrawn="1"/>
          </p:nvSpPr>
          <p:spPr>
            <a:xfrm>
              <a:off x="0" y="4443983"/>
              <a:ext cx="12191999" cy="1079437"/>
            </a:xfrm>
            <a:custGeom>
              <a:avLst/>
              <a:gdLst>
                <a:gd name="connsiteX0" fmla="*/ 10439343 w 10873408"/>
                <a:gd name="connsiteY0" fmla="*/ 17 h 1822005"/>
                <a:gd name="connsiteX1" fmla="*/ 10823807 w 10873408"/>
                <a:gd name="connsiteY1" fmla="*/ 160670 h 1822005"/>
                <a:gd name="connsiteX2" fmla="*/ 10873408 w 10873408"/>
                <a:gd name="connsiteY2" fmla="*/ 184273 h 1822005"/>
                <a:gd name="connsiteX3" fmla="*/ 10873408 w 10873408"/>
                <a:gd name="connsiteY3" fmla="*/ 1327582 h 1822005"/>
                <a:gd name="connsiteX4" fmla="*/ 10843181 w 10873408"/>
                <a:gd name="connsiteY4" fmla="*/ 1332070 h 1822005"/>
                <a:gd name="connsiteX5" fmla="*/ 10732453 w 10873408"/>
                <a:gd name="connsiteY5" fmla="*/ 1325792 h 1822005"/>
                <a:gd name="connsiteX6" fmla="*/ 10399944 w 10873408"/>
                <a:gd name="connsiteY6" fmla="*/ 1090264 h 1822005"/>
                <a:gd name="connsiteX7" fmla="*/ 10247544 w 10873408"/>
                <a:gd name="connsiteY7" fmla="*/ 1298083 h 1822005"/>
                <a:gd name="connsiteX8" fmla="*/ 10039726 w 10873408"/>
                <a:gd name="connsiteY8" fmla="*/ 1256519 h 1822005"/>
                <a:gd name="connsiteX9" fmla="*/ 9471690 w 10873408"/>
                <a:gd name="connsiteY9" fmla="*/ 1353501 h 1822005"/>
                <a:gd name="connsiteX10" fmla="*/ 9139181 w 10873408"/>
                <a:gd name="connsiteY10" fmla="*/ 1145683 h 1822005"/>
                <a:gd name="connsiteX11" fmla="*/ 8751253 w 10873408"/>
                <a:gd name="connsiteY11" fmla="*/ 1187246 h 1822005"/>
                <a:gd name="connsiteX12" fmla="*/ 8501872 w 10873408"/>
                <a:gd name="connsiteY12" fmla="*/ 1381210 h 1822005"/>
                <a:gd name="connsiteX13" fmla="*/ 8127799 w 10873408"/>
                <a:gd name="connsiteY13" fmla="*/ 1547464 h 1822005"/>
                <a:gd name="connsiteX14" fmla="*/ 7753726 w 10873408"/>
                <a:gd name="connsiteY14" fmla="*/ 1450483 h 1822005"/>
                <a:gd name="connsiteX15" fmla="*/ 7268817 w 10873408"/>
                <a:gd name="connsiteY15" fmla="*/ 1422773 h 1822005"/>
                <a:gd name="connsiteX16" fmla="*/ 6853181 w 10873408"/>
                <a:gd name="connsiteY16" fmla="*/ 1505901 h 1822005"/>
                <a:gd name="connsiteX17" fmla="*/ 6437544 w 10873408"/>
                <a:gd name="connsiteY17" fmla="*/ 1381210 h 1822005"/>
                <a:gd name="connsiteX18" fmla="*/ 5689399 w 10873408"/>
                <a:gd name="connsiteY18" fmla="*/ 1395064 h 1822005"/>
                <a:gd name="connsiteX19" fmla="*/ 5135217 w 10873408"/>
                <a:gd name="connsiteY19" fmla="*/ 1242664 h 1822005"/>
                <a:gd name="connsiteX20" fmla="*/ 4608744 w 10873408"/>
                <a:gd name="connsiteY20" fmla="*/ 1173392 h 1822005"/>
                <a:gd name="connsiteX21" fmla="*/ 4220817 w 10873408"/>
                <a:gd name="connsiteY21" fmla="*/ 854737 h 1822005"/>
                <a:gd name="connsiteX22" fmla="*/ 3874453 w 10873408"/>
                <a:gd name="connsiteY22" fmla="*/ 1034846 h 1822005"/>
                <a:gd name="connsiteX23" fmla="*/ 3500381 w 10873408"/>
                <a:gd name="connsiteY23" fmla="*/ 1020992 h 1822005"/>
                <a:gd name="connsiteX24" fmla="*/ 3403399 w 10873408"/>
                <a:gd name="connsiteY24" fmla="*/ 1173392 h 1822005"/>
                <a:gd name="connsiteX25" fmla="*/ 3209435 w 10873408"/>
                <a:gd name="connsiteY25" fmla="*/ 1311937 h 1822005"/>
                <a:gd name="connsiteX26" fmla="*/ 3098599 w 10873408"/>
                <a:gd name="connsiteY26" fmla="*/ 1311937 h 1822005"/>
                <a:gd name="connsiteX27" fmla="*/ 2890781 w 10873408"/>
                <a:gd name="connsiteY27" fmla="*/ 1408919 h 1822005"/>
                <a:gd name="connsiteX28" fmla="*/ 2669108 w 10873408"/>
                <a:gd name="connsiteY28" fmla="*/ 1381210 h 1822005"/>
                <a:gd name="connsiteX29" fmla="*/ 2405872 w 10873408"/>
                <a:gd name="connsiteY29" fmla="*/ 1602883 h 1822005"/>
                <a:gd name="connsiteX30" fmla="*/ 2239617 w 10873408"/>
                <a:gd name="connsiteY30" fmla="*/ 1505901 h 1822005"/>
                <a:gd name="connsiteX31" fmla="*/ 1976381 w 10873408"/>
                <a:gd name="connsiteY31" fmla="*/ 1616737 h 1822005"/>
                <a:gd name="connsiteX32" fmla="*/ 1837835 w 10873408"/>
                <a:gd name="connsiteY32" fmla="*/ 1533610 h 1822005"/>
                <a:gd name="connsiteX33" fmla="*/ 1671581 w 10873408"/>
                <a:gd name="connsiteY33" fmla="*/ 1686010 h 1822005"/>
                <a:gd name="connsiteX34" fmla="*/ 1533035 w 10873408"/>
                <a:gd name="connsiteY34" fmla="*/ 1796846 h 1822005"/>
                <a:gd name="connsiteX35" fmla="*/ 1283653 w 10873408"/>
                <a:gd name="connsiteY35" fmla="*/ 1810701 h 1822005"/>
                <a:gd name="connsiteX36" fmla="*/ 1145108 w 10873408"/>
                <a:gd name="connsiteY36" fmla="*/ 1658301 h 1822005"/>
                <a:gd name="connsiteX37" fmla="*/ 881872 w 10873408"/>
                <a:gd name="connsiteY37" fmla="*/ 1561319 h 1822005"/>
                <a:gd name="connsiteX38" fmla="*/ 493944 w 10873408"/>
                <a:gd name="connsiteY38" fmla="*/ 1367355 h 1822005"/>
                <a:gd name="connsiteX39" fmla="*/ 216853 w 10873408"/>
                <a:gd name="connsiteY39" fmla="*/ 1311937 h 1822005"/>
                <a:gd name="connsiteX40" fmla="*/ 57661 w 10873408"/>
                <a:gd name="connsiteY40" fmla="*/ 1092632 h 1822005"/>
                <a:gd name="connsiteX41" fmla="*/ 0 w 10873408"/>
                <a:gd name="connsiteY41" fmla="*/ 999795 h 1822005"/>
                <a:gd name="connsiteX42" fmla="*/ 0 w 10873408"/>
                <a:gd name="connsiteY42" fmla="*/ 123606 h 1822005"/>
                <a:gd name="connsiteX43" fmla="*/ 36623 w 10873408"/>
                <a:gd name="connsiteY43" fmla="*/ 196714 h 1822005"/>
                <a:gd name="connsiteX44" fmla="*/ 286126 w 10873408"/>
                <a:gd name="connsiteY44" fmla="*/ 619210 h 1822005"/>
                <a:gd name="connsiteX45" fmla="*/ 798744 w 10873408"/>
                <a:gd name="connsiteY45" fmla="*/ 882446 h 1822005"/>
                <a:gd name="connsiteX46" fmla="*/ 978853 w 10873408"/>
                <a:gd name="connsiteY46" fmla="*/ 1020992 h 1822005"/>
                <a:gd name="connsiteX47" fmla="*/ 1283653 w 10873408"/>
                <a:gd name="connsiteY47" fmla="*/ 896301 h 1822005"/>
                <a:gd name="connsiteX48" fmla="*/ 1907108 w 10873408"/>
                <a:gd name="connsiteY48" fmla="*/ 536083 h 1822005"/>
                <a:gd name="connsiteX49" fmla="*/ 2488999 w 10873408"/>
                <a:gd name="connsiteY49" fmla="*/ 314410 h 1822005"/>
                <a:gd name="connsiteX50" fmla="*/ 3320272 w 10873408"/>
                <a:gd name="connsiteY50" fmla="*/ 466810 h 1822005"/>
                <a:gd name="connsiteX51" fmla="*/ 3916017 w 10873408"/>
                <a:gd name="connsiteY51" fmla="*/ 619210 h 1822005"/>
                <a:gd name="connsiteX52" fmla="*/ 4137690 w 10873408"/>
                <a:gd name="connsiteY52" fmla="*/ 702337 h 1822005"/>
                <a:gd name="connsiteX53" fmla="*/ 4442490 w 10873408"/>
                <a:gd name="connsiteY53" fmla="*/ 799319 h 1822005"/>
                <a:gd name="connsiteX54" fmla="*/ 4622599 w 10873408"/>
                <a:gd name="connsiteY54" fmla="*/ 979428 h 1822005"/>
                <a:gd name="connsiteX55" fmla="*/ 4955108 w 10873408"/>
                <a:gd name="connsiteY55" fmla="*/ 1062555 h 1822005"/>
                <a:gd name="connsiteX56" fmla="*/ 5287617 w 10873408"/>
                <a:gd name="connsiteY56" fmla="*/ 896301 h 1822005"/>
                <a:gd name="connsiteX57" fmla="*/ 5675544 w 10873408"/>
                <a:gd name="connsiteY57" fmla="*/ 993283 h 1822005"/>
                <a:gd name="connsiteX58" fmla="*/ 5938781 w 10873408"/>
                <a:gd name="connsiteY58" fmla="*/ 743901 h 1822005"/>
                <a:gd name="connsiteX59" fmla="*/ 6188162 w 10873408"/>
                <a:gd name="connsiteY59" fmla="*/ 702337 h 1822005"/>
                <a:gd name="connsiteX60" fmla="*/ 6645362 w 10873408"/>
                <a:gd name="connsiteY60" fmla="*/ 342119 h 1822005"/>
                <a:gd name="connsiteX61" fmla="*/ 6950162 w 10873408"/>
                <a:gd name="connsiteY61" fmla="*/ 605355 h 1822005"/>
                <a:gd name="connsiteX62" fmla="*/ 7227253 w 10873408"/>
                <a:gd name="connsiteY62" fmla="*/ 799319 h 1822005"/>
                <a:gd name="connsiteX63" fmla="*/ 7532053 w 10873408"/>
                <a:gd name="connsiteY63" fmla="*/ 1104119 h 1822005"/>
                <a:gd name="connsiteX64" fmla="*/ 8030817 w 10873408"/>
                <a:gd name="connsiteY64" fmla="*/ 882446 h 1822005"/>
                <a:gd name="connsiteX65" fmla="*/ 8557290 w 10873408"/>
                <a:gd name="connsiteY65" fmla="*/ 910155 h 1822005"/>
                <a:gd name="connsiteX66" fmla="*/ 8834381 w 10873408"/>
                <a:gd name="connsiteY66" fmla="*/ 1034846 h 1822005"/>
                <a:gd name="connsiteX67" fmla="*/ 9319290 w 10873408"/>
                <a:gd name="connsiteY67" fmla="*/ 577646 h 1822005"/>
                <a:gd name="connsiteX68" fmla="*/ 9804199 w 10873408"/>
                <a:gd name="connsiteY68" fmla="*/ 494519 h 1822005"/>
                <a:gd name="connsiteX69" fmla="*/ 10372235 w 10873408"/>
                <a:gd name="connsiteY69" fmla="*/ 9610 h 1822005"/>
                <a:gd name="connsiteX70" fmla="*/ 10439343 w 10873408"/>
                <a:gd name="connsiteY70" fmla="*/ 17 h 18220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10873408" h="1822005">
                  <a:moveTo>
                    <a:pt x="10439343" y="17"/>
                  </a:moveTo>
                  <a:cubicBezTo>
                    <a:pt x="10572693" y="-1471"/>
                    <a:pt x="10700848" y="95917"/>
                    <a:pt x="10823807" y="160670"/>
                  </a:cubicBezTo>
                  <a:lnTo>
                    <a:pt x="10873408" y="184273"/>
                  </a:lnTo>
                  <a:lnTo>
                    <a:pt x="10873408" y="1327582"/>
                  </a:lnTo>
                  <a:lnTo>
                    <a:pt x="10843181" y="1332070"/>
                  </a:lnTo>
                  <a:cubicBezTo>
                    <a:pt x="10803169" y="1335606"/>
                    <a:pt x="10765357" y="1335029"/>
                    <a:pt x="10732453" y="1325792"/>
                  </a:cubicBezTo>
                  <a:cubicBezTo>
                    <a:pt x="10600835" y="1288847"/>
                    <a:pt x="10480762" y="1094882"/>
                    <a:pt x="10399944" y="1090264"/>
                  </a:cubicBezTo>
                  <a:cubicBezTo>
                    <a:pt x="10319126" y="1085646"/>
                    <a:pt x="10307580" y="1270374"/>
                    <a:pt x="10247544" y="1298083"/>
                  </a:cubicBezTo>
                  <a:cubicBezTo>
                    <a:pt x="10187508" y="1325792"/>
                    <a:pt x="10169035" y="1247283"/>
                    <a:pt x="10039726" y="1256519"/>
                  </a:cubicBezTo>
                  <a:cubicBezTo>
                    <a:pt x="9910417" y="1265755"/>
                    <a:pt x="9621781" y="1371974"/>
                    <a:pt x="9471690" y="1353501"/>
                  </a:cubicBezTo>
                  <a:cubicBezTo>
                    <a:pt x="9321599" y="1335028"/>
                    <a:pt x="9259254" y="1173392"/>
                    <a:pt x="9139181" y="1145683"/>
                  </a:cubicBezTo>
                  <a:cubicBezTo>
                    <a:pt x="9019108" y="1117974"/>
                    <a:pt x="8857471" y="1147992"/>
                    <a:pt x="8751253" y="1187246"/>
                  </a:cubicBezTo>
                  <a:cubicBezTo>
                    <a:pt x="8645035" y="1226500"/>
                    <a:pt x="8605781" y="1321174"/>
                    <a:pt x="8501872" y="1381210"/>
                  </a:cubicBezTo>
                  <a:cubicBezTo>
                    <a:pt x="8397963" y="1441246"/>
                    <a:pt x="8252490" y="1535919"/>
                    <a:pt x="8127799" y="1547464"/>
                  </a:cubicBezTo>
                  <a:cubicBezTo>
                    <a:pt x="8003108" y="1559009"/>
                    <a:pt x="7896890" y="1471265"/>
                    <a:pt x="7753726" y="1450483"/>
                  </a:cubicBezTo>
                  <a:cubicBezTo>
                    <a:pt x="7610562" y="1429701"/>
                    <a:pt x="7418908" y="1413537"/>
                    <a:pt x="7268817" y="1422773"/>
                  </a:cubicBezTo>
                  <a:cubicBezTo>
                    <a:pt x="7118726" y="1432009"/>
                    <a:pt x="6991727" y="1512828"/>
                    <a:pt x="6853181" y="1505901"/>
                  </a:cubicBezTo>
                  <a:cubicBezTo>
                    <a:pt x="6714636" y="1498974"/>
                    <a:pt x="6631508" y="1399683"/>
                    <a:pt x="6437544" y="1381210"/>
                  </a:cubicBezTo>
                  <a:cubicBezTo>
                    <a:pt x="6243580" y="1362737"/>
                    <a:pt x="5906453" y="1418155"/>
                    <a:pt x="5689399" y="1395064"/>
                  </a:cubicBezTo>
                  <a:cubicBezTo>
                    <a:pt x="5472345" y="1371973"/>
                    <a:pt x="5315326" y="1279609"/>
                    <a:pt x="5135217" y="1242664"/>
                  </a:cubicBezTo>
                  <a:cubicBezTo>
                    <a:pt x="4955108" y="1205719"/>
                    <a:pt x="4761144" y="1238047"/>
                    <a:pt x="4608744" y="1173392"/>
                  </a:cubicBezTo>
                  <a:cubicBezTo>
                    <a:pt x="4456344" y="1108737"/>
                    <a:pt x="4343199" y="877828"/>
                    <a:pt x="4220817" y="854737"/>
                  </a:cubicBezTo>
                  <a:cubicBezTo>
                    <a:pt x="4098435" y="831646"/>
                    <a:pt x="3994526" y="1007137"/>
                    <a:pt x="3874453" y="1034846"/>
                  </a:cubicBezTo>
                  <a:cubicBezTo>
                    <a:pt x="3754380" y="1062555"/>
                    <a:pt x="3578890" y="997901"/>
                    <a:pt x="3500381" y="1020992"/>
                  </a:cubicBezTo>
                  <a:cubicBezTo>
                    <a:pt x="3421872" y="1044083"/>
                    <a:pt x="3451890" y="1124901"/>
                    <a:pt x="3403399" y="1173392"/>
                  </a:cubicBezTo>
                  <a:cubicBezTo>
                    <a:pt x="3354908" y="1221883"/>
                    <a:pt x="3260235" y="1288846"/>
                    <a:pt x="3209435" y="1311937"/>
                  </a:cubicBezTo>
                  <a:cubicBezTo>
                    <a:pt x="3158635" y="1335028"/>
                    <a:pt x="3151708" y="1295773"/>
                    <a:pt x="3098599" y="1311937"/>
                  </a:cubicBezTo>
                  <a:cubicBezTo>
                    <a:pt x="3045490" y="1328101"/>
                    <a:pt x="2962363" y="1397373"/>
                    <a:pt x="2890781" y="1408919"/>
                  </a:cubicBezTo>
                  <a:cubicBezTo>
                    <a:pt x="2819199" y="1420465"/>
                    <a:pt x="2749926" y="1348883"/>
                    <a:pt x="2669108" y="1381210"/>
                  </a:cubicBezTo>
                  <a:cubicBezTo>
                    <a:pt x="2588290" y="1413537"/>
                    <a:pt x="2477454" y="1582101"/>
                    <a:pt x="2405872" y="1602883"/>
                  </a:cubicBezTo>
                  <a:cubicBezTo>
                    <a:pt x="2334290" y="1623665"/>
                    <a:pt x="2311199" y="1503592"/>
                    <a:pt x="2239617" y="1505901"/>
                  </a:cubicBezTo>
                  <a:cubicBezTo>
                    <a:pt x="2168035" y="1508210"/>
                    <a:pt x="2043345" y="1612119"/>
                    <a:pt x="1976381" y="1616737"/>
                  </a:cubicBezTo>
                  <a:cubicBezTo>
                    <a:pt x="1909417" y="1621355"/>
                    <a:pt x="1888635" y="1522064"/>
                    <a:pt x="1837835" y="1533610"/>
                  </a:cubicBezTo>
                  <a:cubicBezTo>
                    <a:pt x="1787035" y="1545156"/>
                    <a:pt x="1722381" y="1642137"/>
                    <a:pt x="1671581" y="1686010"/>
                  </a:cubicBezTo>
                  <a:cubicBezTo>
                    <a:pt x="1620781" y="1729883"/>
                    <a:pt x="1597690" y="1776064"/>
                    <a:pt x="1533035" y="1796846"/>
                  </a:cubicBezTo>
                  <a:cubicBezTo>
                    <a:pt x="1468380" y="1817628"/>
                    <a:pt x="1348307" y="1833792"/>
                    <a:pt x="1283653" y="1810701"/>
                  </a:cubicBezTo>
                  <a:cubicBezTo>
                    <a:pt x="1218999" y="1787610"/>
                    <a:pt x="1212072" y="1699865"/>
                    <a:pt x="1145108" y="1658301"/>
                  </a:cubicBezTo>
                  <a:cubicBezTo>
                    <a:pt x="1078145" y="1616737"/>
                    <a:pt x="990399" y="1609810"/>
                    <a:pt x="881872" y="1561319"/>
                  </a:cubicBezTo>
                  <a:cubicBezTo>
                    <a:pt x="773345" y="1512828"/>
                    <a:pt x="604780" y="1408919"/>
                    <a:pt x="493944" y="1367355"/>
                  </a:cubicBezTo>
                  <a:cubicBezTo>
                    <a:pt x="383108" y="1325791"/>
                    <a:pt x="329998" y="1415846"/>
                    <a:pt x="216853" y="1311937"/>
                  </a:cubicBezTo>
                  <a:cubicBezTo>
                    <a:pt x="174424" y="1272971"/>
                    <a:pt x="116733" y="1186597"/>
                    <a:pt x="57661" y="1092632"/>
                  </a:cubicBezTo>
                  <a:lnTo>
                    <a:pt x="0" y="999795"/>
                  </a:lnTo>
                  <a:lnTo>
                    <a:pt x="0" y="123606"/>
                  </a:lnTo>
                  <a:lnTo>
                    <a:pt x="36623" y="196714"/>
                  </a:lnTo>
                  <a:cubicBezTo>
                    <a:pt x="126366" y="381626"/>
                    <a:pt x="215988" y="591501"/>
                    <a:pt x="286126" y="619210"/>
                  </a:cubicBezTo>
                  <a:cubicBezTo>
                    <a:pt x="473162" y="693101"/>
                    <a:pt x="683290" y="815482"/>
                    <a:pt x="798744" y="882446"/>
                  </a:cubicBezTo>
                  <a:cubicBezTo>
                    <a:pt x="914198" y="949410"/>
                    <a:pt x="898035" y="1018683"/>
                    <a:pt x="978853" y="1020992"/>
                  </a:cubicBezTo>
                  <a:cubicBezTo>
                    <a:pt x="1059671" y="1023301"/>
                    <a:pt x="1128944" y="977119"/>
                    <a:pt x="1283653" y="896301"/>
                  </a:cubicBezTo>
                  <a:cubicBezTo>
                    <a:pt x="1438362" y="815483"/>
                    <a:pt x="1706217" y="633065"/>
                    <a:pt x="1907108" y="536083"/>
                  </a:cubicBezTo>
                  <a:cubicBezTo>
                    <a:pt x="2107999" y="439101"/>
                    <a:pt x="2253472" y="325956"/>
                    <a:pt x="2488999" y="314410"/>
                  </a:cubicBezTo>
                  <a:cubicBezTo>
                    <a:pt x="2724526" y="302864"/>
                    <a:pt x="3082436" y="416010"/>
                    <a:pt x="3320272" y="466810"/>
                  </a:cubicBezTo>
                  <a:cubicBezTo>
                    <a:pt x="3558108" y="517610"/>
                    <a:pt x="3779781" y="579956"/>
                    <a:pt x="3916017" y="619210"/>
                  </a:cubicBezTo>
                  <a:cubicBezTo>
                    <a:pt x="4052253" y="658464"/>
                    <a:pt x="4049945" y="672319"/>
                    <a:pt x="4137690" y="702337"/>
                  </a:cubicBezTo>
                  <a:cubicBezTo>
                    <a:pt x="4225435" y="732355"/>
                    <a:pt x="4361672" y="753137"/>
                    <a:pt x="4442490" y="799319"/>
                  </a:cubicBezTo>
                  <a:cubicBezTo>
                    <a:pt x="4523308" y="845501"/>
                    <a:pt x="4537163" y="935555"/>
                    <a:pt x="4622599" y="979428"/>
                  </a:cubicBezTo>
                  <a:cubicBezTo>
                    <a:pt x="4708035" y="1023301"/>
                    <a:pt x="4844272" y="1076409"/>
                    <a:pt x="4955108" y="1062555"/>
                  </a:cubicBezTo>
                  <a:cubicBezTo>
                    <a:pt x="5065944" y="1048701"/>
                    <a:pt x="5167544" y="907846"/>
                    <a:pt x="5287617" y="896301"/>
                  </a:cubicBezTo>
                  <a:cubicBezTo>
                    <a:pt x="5407690" y="884756"/>
                    <a:pt x="5567017" y="1018683"/>
                    <a:pt x="5675544" y="993283"/>
                  </a:cubicBezTo>
                  <a:cubicBezTo>
                    <a:pt x="5784071" y="967883"/>
                    <a:pt x="5853345" y="792392"/>
                    <a:pt x="5938781" y="743901"/>
                  </a:cubicBezTo>
                  <a:cubicBezTo>
                    <a:pt x="6024217" y="695410"/>
                    <a:pt x="6070399" y="769301"/>
                    <a:pt x="6188162" y="702337"/>
                  </a:cubicBezTo>
                  <a:cubicBezTo>
                    <a:pt x="6305926" y="635373"/>
                    <a:pt x="6518362" y="358283"/>
                    <a:pt x="6645362" y="342119"/>
                  </a:cubicBezTo>
                  <a:cubicBezTo>
                    <a:pt x="6772362" y="325955"/>
                    <a:pt x="6853180" y="529155"/>
                    <a:pt x="6950162" y="605355"/>
                  </a:cubicBezTo>
                  <a:cubicBezTo>
                    <a:pt x="7047144" y="681555"/>
                    <a:pt x="7130271" y="716192"/>
                    <a:pt x="7227253" y="799319"/>
                  </a:cubicBezTo>
                  <a:cubicBezTo>
                    <a:pt x="7324235" y="882446"/>
                    <a:pt x="7398126" y="1090264"/>
                    <a:pt x="7532053" y="1104119"/>
                  </a:cubicBezTo>
                  <a:cubicBezTo>
                    <a:pt x="7665980" y="1117974"/>
                    <a:pt x="7859944" y="914773"/>
                    <a:pt x="8030817" y="882446"/>
                  </a:cubicBezTo>
                  <a:cubicBezTo>
                    <a:pt x="8201690" y="850119"/>
                    <a:pt x="8423363" y="884755"/>
                    <a:pt x="8557290" y="910155"/>
                  </a:cubicBezTo>
                  <a:cubicBezTo>
                    <a:pt x="8691217" y="935555"/>
                    <a:pt x="8707381" y="1090264"/>
                    <a:pt x="8834381" y="1034846"/>
                  </a:cubicBezTo>
                  <a:cubicBezTo>
                    <a:pt x="8961381" y="979428"/>
                    <a:pt x="9157654" y="667700"/>
                    <a:pt x="9319290" y="577646"/>
                  </a:cubicBezTo>
                  <a:cubicBezTo>
                    <a:pt x="9480926" y="487592"/>
                    <a:pt x="9628708" y="589192"/>
                    <a:pt x="9804199" y="494519"/>
                  </a:cubicBezTo>
                  <a:cubicBezTo>
                    <a:pt x="9979690" y="399846"/>
                    <a:pt x="10192126" y="60410"/>
                    <a:pt x="10372235" y="9610"/>
                  </a:cubicBezTo>
                  <a:cubicBezTo>
                    <a:pt x="10394749" y="3260"/>
                    <a:pt x="10417118" y="266"/>
                    <a:pt x="10439343" y="17"/>
                  </a:cubicBezTo>
                  <a:close/>
                </a:path>
              </a:pathLst>
            </a:cu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5" name="任意形状 4"/>
            <p:cNvSpPr/>
            <p:nvPr userDrawn="1"/>
          </p:nvSpPr>
          <p:spPr>
            <a:xfrm>
              <a:off x="1" y="5278690"/>
              <a:ext cx="5743205" cy="788846"/>
            </a:xfrm>
            <a:custGeom>
              <a:avLst/>
              <a:gdLst>
                <a:gd name="connsiteX0" fmla="*/ 4276235 w 5122065"/>
                <a:gd name="connsiteY0" fmla="*/ 0 h 1331509"/>
                <a:gd name="connsiteX1" fmla="*/ 4622599 w 5122065"/>
                <a:gd name="connsiteY1" fmla="*/ 263236 h 1331509"/>
                <a:gd name="connsiteX2" fmla="*/ 4959438 w 5122065"/>
                <a:gd name="connsiteY2" fmla="*/ 365414 h 1331509"/>
                <a:gd name="connsiteX3" fmla="*/ 5122065 w 5122065"/>
                <a:gd name="connsiteY3" fmla="*/ 413482 h 1331509"/>
                <a:gd name="connsiteX4" fmla="*/ 5089500 w 5122065"/>
                <a:gd name="connsiteY4" fmla="*/ 440694 h 1331509"/>
                <a:gd name="connsiteX5" fmla="*/ 4844272 w 5122065"/>
                <a:gd name="connsiteY5" fmla="*/ 665018 h 1331509"/>
                <a:gd name="connsiteX6" fmla="*/ 4345508 w 5122065"/>
                <a:gd name="connsiteY6" fmla="*/ 886691 h 1331509"/>
                <a:gd name="connsiteX7" fmla="*/ 4151544 w 5122065"/>
                <a:gd name="connsiteY7" fmla="*/ 1080654 h 1331509"/>
                <a:gd name="connsiteX8" fmla="*/ 3971435 w 5122065"/>
                <a:gd name="connsiteY8" fmla="*/ 1080654 h 1331509"/>
                <a:gd name="connsiteX9" fmla="*/ 3486526 w 5122065"/>
                <a:gd name="connsiteY9" fmla="*/ 1108364 h 1331509"/>
                <a:gd name="connsiteX10" fmla="*/ 3223290 w 5122065"/>
                <a:gd name="connsiteY10" fmla="*/ 1108364 h 1331509"/>
                <a:gd name="connsiteX11" fmla="*/ 2530562 w 5122065"/>
                <a:gd name="connsiteY11" fmla="*/ 1149927 h 1331509"/>
                <a:gd name="connsiteX12" fmla="*/ 2142635 w 5122065"/>
                <a:gd name="connsiteY12" fmla="*/ 997527 h 1331509"/>
                <a:gd name="connsiteX13" fmla="*/ 2017944 w 5122065"/>
                <a:gd name="connsiteY13" fmla="*/ 1039091 h 1331509"/>
                <a:gd name="connsiteX14" fmla="*/ 1726999 w 5122065"/>
                <a:gd name="connsiteY14" fmla="*/ 928254 h 1331509"/>
                <a:gd name="connsiteX15" fmla="*/ 1131253 w 5122065"/>
                <a:gd name="connsiteY15" fmla="*/ 969818 h 1331509"/>
                <a:gd name="connsiteX16" fmla="*/ 895726 w 5122065"/>
                <a:gd name="connsiteY16" fmla="*/ 1108364 h 1331509"/>
                <a:gd name="connsiteX17" fmla="*/ 535508 w 5122065"/>
                <a:gd name="connsiteY17" fmla="*/ 1191491 h 1331509"/>
                <a:gd name="connsiteX18" fmla="*/ 189144 w 5122065"/>
                <a:gd name="connsiteY18" fmla="*/ 1330036 h 1331509"/>
                <a:gd name="connsiteX19" fmla="*/ 38476 w 5122065"/>
                <a:gd name="connsiteY19" fmla="*/ 1267149 h 1331509"/>
                <a:gd name="connsiteX20" fmla="*/ 0 w 5122065"/>
                <a:gd name="connsiteY20" fmla="*/ 1238995 h 1331509"/>
                <a:gd name="connsiteX21" fmla="*/ 0 w 5122065"/>
                <a:gd name="connsiteY21" fmla="*/ 121717 h 1331509"/>
                <a:gd name="connsiteX22" fmla="*/ 19548 w 5122065"/>
                <a:gd name="connsiteY22" fmla="*/ 121309 h 1331509"/>
                <a:gd name="connsiteX23" fmla="*/ 466235 w 5122065"/>
                <a:gd name="connsiteY23" fmla="*/ 193964 h 1331509"/>
                <a:gd name="connsiteX24" fmla="*/ 729472 w 5122065"/>
                <a:gd name="connsiteY24" fmla="*/ 512618 h 1331509"/>
                <a:gd name="connsiteX25" fmla="*/ 923435 w 5122065"/>
                <a:gd name="connsiteY25" fmla="*/ 484909 h 1331509"/>
                <a:gd name="connsiteX26" fmla="*/ 1477617 w 5122065"/>
                <a:gd name="connsiteY26" fmla="*/ 678873 h 1331509"/>
                <a:gd name="connsiteX27" fmla="*/ 2419726 w 5122065"/>
                <a:gd name="connsiteY27" fmla="*/ 512618 h 1331509"/>
                <a:gd name="connsiteX28" fmla="*/ 3389544 w 5122065"/>
                <a:gd name="connsiteY28" fmla="*/ 290945 h 1331509"/>
                <a:gd name="connsiteX29" fmla="*/ 3514235 w 5122065"/>
                <a:gd name="connsiteY29" fmla="*/ 415636 h 1331509"/>
                <a:gd name="connsiteX30" fmla="*/ 3929872 w 5122065"/>
                <a:gd name="connsiteY30" fmla="*/ 263236 h 1331509"/>
                <a:gd name="connsiteX31" fmla="*/ 4276235 w 5122065"/>
                <a:gd name="connsiteY31" fmla="*/ 0 h 13315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122065" h="1331509">
                  <a:moveTo>
                    <a:pt x="4276235" y="0"/>
                  </a:moveTo>
                  <a:cubicBezTo>
                    <a:pt x="4391689" y="0"/>
                    <a:pt x="4449417" y="180109"/>
                    <a:pt x="4622599" y="263236"/>
                  </a:cubicBezTo>
                  <a:cubicBezTo>
                    <a:pt x="4709190" y="304800"/>
                    <a:pt x="4832726" y="332509"/>
                    <a:pt x="4959438" y="365414"/>
                  </a:cubicBezTo>
                  <a:lnTo>
                    <a:pt x="5122065" y="413482"/>
                  </a:lnTo>
                  <a:lnTo>
                    <a:pt x="5089500" y="440694"/>
                  </a:lnTo>
                  <a:cubicBezTo>
                    <a:pt x="5010238" y="513665"/>
                    <a:pt x="4938079" y="608734"/>
                    <a:pt x="4844272" y="665018"/>
                  </a:cubicBezTo>
                  <a:cubicBezTo>
                    <a:pt x="4694181" y="755072"/>
                    <a:pt x="4460963" y="817418"/>
                    <a:pt x="4345508" y="886691"/>
                  </a:cubicBezTo>
                  <a:cubicBezTo>
                    <a:pt x="4230053" y="955964"/>
                    <a:pt x="4213889" y="1048327"/>
                    <a:pt x="4151544" y="1080654"/>
                  </a:cubicBezTo>
                  <a:cubicBezTo>
                    <a:pt x="4089199" y="1112981"/>
                    <a:pt x="4082271" y="1076036"/>
                    <a:pt x="3971435" y="1080654"/>
                  </a:cubicBezTo>
                  <a:cubicBezTo>
                    <a:pt x="3860599" y="1085272"/>
                    <a:pt x="3611217" y="1103746"/>
                    <a:pt x="3486526" y="1108364"/>
                  </a:cubicBezTo>
                  <a:cubicBezTo>
                    <a:pt x="3361835" y="1112982"/>
                    <a:pt x="3382617" y="1101437"/>
                    <a:pt x="3223290" y="1108364"/>
                  </a:cubicBezTo>
                  <a:cubicBezTo>
                    <a:pt x="3063963" y="1115291"/>
                    <a:pt x="2710671" y="1168400"/>
                    <a:pt x="2530562" y="1149927"/>
                  </a:cubicBezTo>
                  <a:cubicBezTo>
                    <a:pt x="2350453" y="1131454"/>
                    <a:pt x="2228071" y="1016000"/>
                    <a:pt x="2142635" y="997527"/>
                  </a:cubicBezTo>
                  <a:cubicBezTo>
                    <a:pt x="2057199" y="979054"/>
                    <a:pt x="2087217" y="1050636"/>
                    <a:pt x="2017944" y="1039091"/>
                  </a:cubicBezTo>
                  <a:cubicBezTo>
                    <a:pt x="1948671" y="1027546"/>
                    <a:pt x="1874781" y="939800"/>
                    <a:pt x="1726999" y="928254"/>
                  </a:cubicBezTo>
                  <a:cubicBezTo>
                    <a:pt x="1579217" y="916708"/>
                    <a:pt x="1269798" y="939800"/>
                    <a:pt x="1131253" y="969818"/>
                  </a:cubicBezTo>
                  <a:cubicBezTo>
                    <a:pt x="992708" y="999836"/>
                    <a:pt x="995017" y="1071419"/>
                    <a:pt x="895726" y="1108364"/>
                  </a:cubicBezTo>
                  <a:cubicBezTo>
                    <a:pt x="796435" y="1145309"/>
                    <a:pt x="653272" y="1154546"/>
                    <a:pt x="535508" y="1191491"/>
                  </a:cubicBezTo>
                  <a:cubicBezTo>
                    <a:pt x="417744" y="1228436"/>
                    <a:pt x="350780" y="1295400"/>
                    <a:pt x="189144" y="1330036"/>
                  </a:cubicBezTo>
                  <a:cubicBezTo>
                    <a:pt x="148735" y="1338695"/>
                    <a:pt x="96203" y="1308100"/>
                    <a:pt x="38476" y="1267149"/>
                  </a:cubicBezTo>
                  <a:lnTo>
                    <a:pt x="0" y="1238995"/>
                  </a:lnTo>
                  <a:lnTo>
                    <a:pt x="0" y="121717"/>
                  </a:lnTo>
                  <a:lnTo>
                    <a:pt x="19548" y="121309"/>
                  </a:lnTo>
                  <a:cubicBezTo>
                    <a:pt x="177238" y="124331"/>
                    <a:pt x="369542" y="156442"/>
                    <a:pt x="466235" y="193964"/>
                  </a:cubicBezTo>
                  <a:cubicBezTo>
                    <a:pt x="620944" y="254000"/>
                    <a:pt x="653272" y="464127"/>
                    <a:pt x="729472" y="512618"/>
                  </a:cubicBezTo>
                  <a:cubicBezTo>
                    <a:pt x="805672" y="561109"/>
                    <a:pt x="798744" y="457200"/>
                    <a:pt x="923435" y="484909"/>
                  </a:cubicBezTo>
                  <a:cubicBezTo>
                    <a:pt x="1048126" y="512618"/>
                    <a:pt x="1228235" y="674255"/>
                    <a:pt x="1477617" y="678873"/>
                  </a:cubicBezTo>
                  <a:cubicBezTo>
                    <a:pt x="1726999" y="683491"/>
                    <a:pt x="2101072" y="577273"/>
                    <a:pt x="2419726" y="512618"/>
                  </a:cubicBezTo>
                  <a:cubicBezTo>
                    <a:pt x="2738380" y="447963"/>
                    <a:pt x="3207126" y="307109"/>
                    <a:pt x="3389544" y="290945"/>
                  </a:cubicBezTo>
                  <a:cubicBezTo>
                    <a:pt x="3571962" y="274781"/>
                    <a:pt x="3424180" y="420254"/>
                    <a:pt x="3514235" y="415636"/>
                  </a:cubicBezTo>
                  <a:cubicBezTo>
                    <a:pt x="3604290" y="411018"/>
                    <a:pt x="3802872" y="332509"/>
                    <a:pt x="3929872" y="263236"/>
                  </a:cubicBezTo>
                  <a:cubicBezTo>
                    <a:pt x="4056872" y="193963"/>
                    <a:pt x="4160781" y="0"/>
                    <a:pt x="4276235" y="0"/>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6" name="任意形状 5"/>
            <p:cNvSpPr/>
            <p:nvPr userDrawn="1"/>
          </p:nvSpPr>
          <p:spPr>
            <a:xfrm>
              <a:off x="5743205" y="5477571"/>
              <a:ext cx="3959039" cy="712575"/>
            </a:xfrm>
            <a:custGeom>
              <a:avLst/>
              <a:gdLst>
                <a:gd name="connsiteX0" fmla="*/ 239912 w 3530860"/>
                <a:gd name="connsiteY0" fmla="*/ 926 h 1202770"/>
                <a:gd name="connsiteX1" fmla="*/ 664316 w 3530860"/>
                <a:gd name="connsiteY1" fmla="*/ 93794 h 1202770"/>
                <a:gd name="connsiteX2" fmla="*/ 1606425 w 3530860"/>
                <a:gd name="connsiteY2" fmla="*/ 273903 h 1202770"/>
                <a:gd name="connsiteX3" fmla="*/ 2700934 w 3530860"/>
                <a:gd name="connsiteY3" fmla="*/ 412448 h 1202770"/>
                <a:gd name="connsiteX4" fmla="*/ 2784061 w 3530860"/>
                <a:gd name="connsiteY4" fmla="*/ 592557 h 1202770"/>
                <a:gd name="connsiteX5" fmla="*/ 3324388 w 3530860"/>
                <a:gd name="connsiteY5" fmla="*/ 564848 h 1202770"/>
                <a:gd name="connsiteX6" fmla="*/ 3483716 w 3530860"/>
                <a:gd name="connsiteY6" fmla="*/ 663562 h 1202770"/>
                <a:gd name="connsiteX7" fmla="*/ 3530860 w 3530860"/>
                <a:gd name="connsiteY7" fmla="*/ 705992 h 1202770"/>
                <a:gd name="connsiteX8" fmla="*/ 3474191 w 3530860"/>
                <a:gd name="connsiteY8" fmla="*/ 745823 h 1202770"/>
                <a:gd name="connsiteX9" fmla="*/ 3227407 w 3530860"/>
                <a:gd name="connsiteY9" fmla="*/ 897357 h 1202770"/>
                <a:gd name="connsiteX10" fmla="*/ 2700934 w 3530860"/>
                <a:gd name="connsiteY10" fmla="*/ 1008194 h 1202770"/>
                <a:gd name="connsiteX11" fmla="*/ 2174461 w 3530860"/>
                <a:gd name="connsiteY11" fmla="*/ 1202157 h 1202770"/>
                <a:gd name="connsiteX12" fmla="*/ 1537152 w 3530860"/>
                <a:gd name="connsiteY12" fmla="*/ 938921 h 1202770"/>
                <a:gd name="connsiteX13" fmla="*/ 692025 w 3530860"/>
                <a:gd name="connsiteY13" fmla="*/ 675685 h 1202770"/>
                <a:gd name="connsiteX14" fmla="*/ 193261 w 3530860"/>
                <a:gd name="connsiteY14" fmla="*/ 163067 h 1202770"/>
                <a:gd name="connsiteX15" fmla="*/ 25599 w 3530860"/>
                <a:gd name="connsiteY15" fmla="*/ 85351 h 1202770"/>
                <a:gd name="connsiteX16" fmla="*/ 0 w 3530860"/>
                <a:gd name="connsiteY16" fmla="*/ 77785 h 1202770"/>
                <a:gd name="connsiteX17" fmla="*/ 16074 w 3530860"/>
                <a:gd name="connsiteY17" fmla="*/ 64353 h 1202770"/>
                <a:gd name="connsiteX18" fmla="*/ 123988 w 3530860"/>
                <a:gd name="connsiteY18" fmla="*/ 10667 h 1202770"/>
                <a:gd name="connsiteX19" fmla="*/ 239912 w 3530860"/>
                <a:gd name="connsiteY19" fmla="*/ 926 h 120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530860" h="1202770">
                  <a:moveTo>
                    <a:pt x="239912" y="926"/>
                  </a:moveTo>
                  <a:cubicBezTo>
                    <a:pt x="356052" y="8502"/>
                    <a:pt x="479011" y="60889"/>
                    <a:pt x="664316" y="93794"/>
                  </a:cubicBezTo>
                  <a:cubicBezTo>
                    <a:pt x="911389" y="137667"/>
                    <a:pt x="1266989" y="220794"/>
                    <a:pt x="1606425" y="273903"/>
                  </a:cubicBezTo>
                  <a:cubicBezTo>
                    <a:pt x="1945861" y="327012"/>
                    <a:pt x="2504661" y="359339"/>
                    <a:pt x="2700934" y="412448"/>
                  </a:cubicBezTo>
                  <a:cubicBezTo>
                    <a:pt x="2897207" y="465557"/>
                    <a:pt x="2680152" y="567157"/>
                    <a:pt x="2784061" y="592557"/>
                  </a:cubicBezTo>
                  <a:cubicBezTo>
                    <a:pt x="2887970" y="617957"/>
                    <a:pt x="3181224" y="534830"/>
                    <a:pt x="3324388" y="564848"/>
                  </a:cubicBezTo>
                  <a:cubicBezTo>
                    <a:pt x="3395970" y="579857"/>
                    <a:pt x="3439843" y="620844"/>
                    <a:pt x="3483716" y="663562"/>
                  </a:cubicBezTo>
                  <a:lnTo>
                    <a:pt x="3530860" y="705992"/>
                  </a:lnTo>
                  <a:lnTo>
                    <a:pt x="3474191" y="745823"/>
                  </a:lnTo>
                  <a:cubicBezTo>
                    <a:pt x="3394238" y="803839"/>
                    <a:pt x="3310534" y="863875"/>
                    <a:pt x="3227407" y="897357"/>
                  </a:cubicBezTo>
                  <a:cubicBezTo>
                    <a:pt x="3061153" y="964321"/>
                    <a:pt x="2876425" y="957394"/>
                    <a:pt x="2700934" y="1008194"/>
                  </a:cubicBezTo>
                  <a:cubicBezTo>
                    <a:pt x="2525443" y="1058994"/>
                    <a:pt x="2368425" y="1213702"/>
                    <a:pt x="2174461" y="1202157"/>
                  </a:cubicBezTo>
                  <a:cubicBezTo>
                    <a:pt x="1980497" y="1190612"/>
                    <a:pt x="1784225" y="1026666"/>
                    <a:pt x="1537152" y="938921"/>
                  </a:cubicBezTo>
                  <a:cubicBezTo>
                    <a:pt x="1290079" y="851176"/>
                    <a:pt x="916007" y="804994"/>
                    <a:pt x="692025" y="675685"/>
                  </a:cubicBezTo>
                  <a:cubicBezTo>
                    <a:pt x="468043" y="546376"/>
                    <a:pt x="391843" y="287758"/>
                    <a:pt x="193261" y="163067"/>
                  </a:cubicBezTo>
                  <a:cubicBezTo>
                    <a:pt x="143616" y="131894"/>
                    <a:pt x="86321" y="106783"/>
                    <a:pt x="25599" y="85351"/>
                  </a:cubicBezTo>
                  <a:lnTo>
                    <a:pt x="0" y="77785"/>
                  </a:lnTo>
                  <a:lnTo>
                    <a:pt x="16074" y="64353"/>
                  </a:lnTo>
                  <a:cubicBezTo>
                    <a:pt x="49376" y="39675"/>
                    <a:pt x="84734" y="20481"/>
                    <a:pt x="123988" y="10667"/>
                  </a:cubicBezTo>
                  <a:cubicBezTo>
                    <a:pt x="163243" y="854"/>
                    <a:pt x="201198" y="-1600"/>
                    <a:pt x="239912" y="926"/>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7" name="任意形状 6"/>
            <p:cNvSpPr/>
            <p:nvPr userDrawn="1"/>
          </p:nvSpPr>
          <p:spPr>
            <a:xfrm>
              <a:off x="9702245" y="5734152"/>
              <a:ext cx="1910118" cy="332679"/>
            </a:xfrm>
            <a:custGeom>
              <a:avLst/>
              <a:gdLst>
                <a:gd name="connsiteX0" fmla="*/ 1125297 w 1703535"/>
                <a:gd name="connsiteY0" fmla="*/ 143 h 561535"/>
                <a:gd name="connsiteX1" fmla="*/ 1262110 w 1703535"/>
                <a:gd name="connsiteY1" fmla="*/ 20925 h 561535"/>
                <a:gd name="connsiteX2" fmla="*/ 1456074 w 1703535"/>
                <a:gd name="connsiteY2" fmla="*/ 214889 h 561535"/>
                <a:gd name="connsiteX3" fmla="*/ 1691601 w 1703535"/>
                <a:gd name="connsiteY3" fmla="*/ 394998 h 561535"/>
                <a:gd name="connsiteX4" fmla="*/ 1703535 w 1703535"/>
                <a:gd name="connsiteY4" fmla="*/ 402494 h 561535"/>
                <a:gd name="connsiteX5" fmla="*/ 1629797 w 1703535"/>
                <a:gd name="connsiteY5" fmla="*/ 437536 h 561535"/>
                <a:gd name="connsiteX6" fmla="*/ 1414510 w 1703535"/>
                <a:gd name="connsiteY6" fmla="*/ 561252 h 561535"/>
                <a:gd name="connsiteX7" fmla="*/ 1054292 w 1703535"/>
                <a:gd name="connsiteY7" fmla="*/ 436561 h 561535"/>
                <a:gd name="connsiteX8" fmla="*/ 791056 w 1703535"/>
                <a:gd name="connsiteY8" fmla="*/ 505834 h 561535"/>
                <a:gd name="connsiteX9" fmla="*/ 652510 w 1703535"/>
                <a:gd name="connsiteY9" fmla="*/ 394998 h 561535"/>
                <a:gd name="connsiteX10" fmla="*/ 112183 w 1703535"/>
                <a:gd name="connsiteY10" fmla="*/ 339580 h 561535"/>
                <a:gd name="connsiteX11" fmla="*/ 22128 w 1703535"/>
                <a:gd name="connsiteY11" fmla="*/ 292821 h 561535"/>
                <a:gd name="connsiteX12" fmla="*/ 0 w 1703535"/>
                <a:gd name="connsiteY12" fmla="*/ 272905 h 561535"/>
                <a:gd name="connsiteX13" fmla="*/ 59904 w 1703535"/>
                <a:gd name="connsiteY13" fmla="*/ 230800 h 561535"/>
                <a:gd name="connsiteX14" fmla="*/ 167601 w 1703535"/>
                <a:gd name="connsiteY14" fmla="*/ 173325 h 561535"/>
                <a:gd name="connsiteX15" fmla="*/ 513965 w 1703535"/>
                <a:gd name="connsiteY15" fmla="*/ 159470 h 561535"/>
                <a:gd name="connsiteX16" fmla="*/ 957310 w 1703535"/>
                <a:gd name="connsiteY16" fmla="*/ 20925 h 561535"/>
                <a:gd name="connsiteX17" fmla="*/ 1125297 w 1703535"/>
                <a:gd name="connsiteY17" fmla="*/ 143 h 561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703535" h="561535">
                  <a:moveTo>
                    <a:pt x="1125297" y="143"/>
                  </a:moveTo>
                  <a:cubicBezTo>
                    <a:pt x="1175519" y="-1011"/>
                    <a:pt x="1220546" y="4762"/>
                    <a:pt x="1262110" y="20925"/>
                  </a:cubicBezTo>
                  <a:cubicBezTo>
                    <a:pt x="1345237" y="53252"/>
                    <a:pt x="1384492" y="152544"/>
                    <a:pt x="1456074" y="214889"/>
                  </a:cubicBezTo>
                  <a:cubicBezTo>
                    <a:pt x="1527656" y="277234"/>
                    <a:pt x="1555365" y="309562"/>
                    <a:pt x="1691601" y="394998"/>
                  </a:cubicBezTo>
                  <a:lnTo>
                    <a:pt x="1703535" y="402494"/>
                  </a:lnTo>
                  <a:lnTo>
                    <a:pt x="1629797" y="437536"/>
                  </a:lnTo>
                  <a:cubicBezTo>
                    <a:pt x="1550891" y="488516"/>
                    <a:pt x="1497637" y="556057"/>
                    <a:pt x="1414510" y="561252"/>
                  </a:cubicBezTo>
                  <a:cubicBezTo>
                    <a:pt x="1303674" y="568179"/>
                    <a:pt x="1158201" y="445797"/>
                    <a:pt x="1054292" y="436561"/>
                  </a:cubicBezTo>
                  <a:cubicBezTo>
                    <a:pt x="950383" y="427325"/>
                    <a:pt x="858020" y="512761"/>
                    <a:pt x="791056" y="505834"/>
                  </a:cubicBezTo>
                  <a:cubicBezTo>
                    <a:pt x="724092" y="498907"/>
                    <a:pt x="765656" y="422707"/>
                    <a:pt x="652510" y="394998"/>
                  </a:cubicBezTo>
                  <a:cubicBezTo>
                    <a:pt x="539364" y="367289"/>
                    <a:pt x="255347" y="383453"/>
                    <a:pt x="112183" y="339580"/>
                  </a:cubicBezTo>
                  <a:cubicBezTo>
                    <a:pt x="76392" y="328612"/>
                    <a:pt x="47528" y="312015"/>
                    <a:pt x="22128" y="292821"/>
                  </a:cubicBezTo>
                  <a:lnTo>
                    <a:pt x="0" y="272905"/>
                  </a:lnTo>
                  <a:lnTo>
                    <a:pt x="59904" y="230800"/>
                  </a:lnTo>
                  <a:cubicBezTo>
                    <a:pt x="97462" y="206374"/>
                    <a:pt x="133542" y="186025"/>
                    <a:pt x="167601" y="173325"/>
                  </a:cubicBezTo>
                  <a:cubicBezTo>
                    <a:pt x="303837" y="122525"/>
                    <a:pt x="382347" y="184870"/>
                    <a:pt x="513965" y="159470"/>
                  </a:cubicBezTo>
                  <a:cubicBezTo>
                    <a:pt x="645583" y="134070"/>
                    <a:pt x="832619" y="44016"/>
                    <a:pt x="957310" y="20925"/>
                  </a:cubicBezTo>
                  <a:cubicBezTo>
                    <a:pt x="1019656" y="9380"/>
                    <a:pt x="1075074" y="1298"/>
                    <a:pt x="1125297" y="143"/>
                  </a:cubicBez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8" name="任意形状 7"/>
            <p:cNvSpPr/>
            <p:nvPr userDrawn="1"/>
          </p:nvSpPr>
          <p:spPr>
            <a:xfrm>
              <a:off x="11612362" y="5920949"/>
              <a:ext cx="579637" cy="228574"/>
            </a:xfrm>
            <a:custGeom>
              <a:avLst/>
              <a:gdLst>
                <a:gd name="connsiteX0" fmla="*/ 516948 w 516948"/>
                <a:gd name="connsiteY0" fmla="*/ 0 h 385814"/>
                <a:gd name="connsiteX1" fmla="*/ 516948 w 516948"/>
                <a:gd name="connsiteY1" fmla="*/ 385814 h 385814"/>
                <a:gd name="connsiteX2" fmla="*/ 415392 w 516948"/>
                <a:gd name="connsiteY2" fmla="*/ 335249 h 385814"/>
                <a:gd name="connsiteX3" fmla="*/ 44134 w 516948"/>
                <a:gd name="connsiteY3" fmla="*/ 114916 h 385814"/>
                <a:gd name="connsiteX4" fmla="*/ 0 w 516948"/>
                <a:gd name="connsiteY4" fmla="*/ 87194 h 385814"/>
                <a:gd name="connsiteX5" fmla="*/ 15775 w 516948"/>
                <a:gd name="connsiteY5" fmla="*/ 79698 h 385814"/>
                <a:gd name="connsiteX6" fmla="*/ 480132 w 516948"/>
                <a:gd name="connsiteY6" fmla="*/ 11033 h 385814"/>
                <a:gd name="connsiteX7" fmla="*/ 516948 w 516948"/>
                <a:gd name="connsiteY7" fmla="*/ 0 h 385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16948" h="385814">
                  <a:moveTo>
                    <a:pt x="516948" y="0"/>
                  </a:moveTo>
                  <a:lnTo>
                    <a:pt x="516948" y="385814"/>
                  </a:lnTo>
                  <a:lnTo>
                    <a:pt x="415392" y="335249"/>
                  </a:lnTo>
                  <a:cubicBezTo>
                    <a:pt x="282619" y="263722"/>
                    <a:pt x="145336" y="178439"/>
                    <a:pt x="44134" y="114916"/>
                  </a:cubicBezTo>
                  <a:lnTo>
                    <a:pt x="0" y="87194"/>
                  </a:lnTo>
                  <a:lnTo>
                    <a:pt x="15775" y="79698"/>
                  </a:lnTo>
                  <a:cubicBezTo>
                    <a:pt x="134981" y="43330"/>
                    <a:pt x="353191" y="40551"/>
                    <a:pt x="480132" y="11033"/>
                  </a:cubicBezTo>
                  <a:lnTo>
                    <a:pt x="516948"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9" name="任意形状 8"/>
            <p:cNvSpPr/>
            <p:nvPr userDrawn="1"/>
          </p:nvSpPr>
          <p:spPr>
            <a:xfrm>
              <a:off x="0" y="4949130"/>
              <a:ext cx="12191999" cy="1023477"/>
            </a:xfrm>
            <a:custGeom>
              <a:avLst/>
              <a:gdLst>
                <a:gd name="connsiteX0" fmla="*/ 4175722 w 10873408"/>
                <a:gd name="connsiteY0" fmla="*/ 2061 h 1727548"/>
                <a:gd name="connsiteX1" fmla="*/ 4220817 w 10873408"/>
                <a:gd name="connsiteY1" fmla="*/ 2088 h 1727548"/>
                <a:gd name="connsiteX2" fmla="*/ 4608744 w 10873408"/>
                <a:gd name="connsiteY2" fmla="*/ 320743 h 1727548"/>
                <a:gd name="connsiteX3" fmla="*/ 5135217 w 10873408"/>
                <a:gd name="connsiteY3" fmla="*/ 390015 h 1727548"/>
                <a:gd name="connsiteX4" fmla="*/ 5689399 w 10873408"/>
                <a:gd name="connsiteY4" fmla="*/ 542415 h 1727548"/>
                <a:gd name="connsiteX5" fmla="*/ 6437544 w 10873408"/>
                <a:gd name="connsiteY5" fmla="*/ 528561 h 1727548"/>
                <a:gd name="connsiteX6" fmla="*/ 6853181 w 10873408"/>
                <a:gd name="connsiteY6" fmla="*/ 653252 h 1727548"/>
                <a:gd name="connsiteX7" fmla="*/ 7268817 w 10873408"/>
                <a:gd name="connsiteY7" fmla="*/ 570124 h 1727548"/>
                <a:gd name="connsiteX8" fmla="*/ 7753726 w 10873408"/>
                <a:gd name="connsiteY8" fmla="*/ 597834 h 1727548"/>
                <a:gd name="connsiteX9" fmla="*/ 8127799 w 10873408"/>
                <a:gd name="connsiteY9" fmla="*/ 694815 h 1727548"/>
                <a:gd name="connsiteX10" fmla="*/ 8501872 w 10873408"/>
                <a:gd name="connsiteY10" fmla="*/ 528561 h 1727548"/>
                <a:gd name="connsiteX11" fmla="*/ 8751253 w 10873408"/>
                <a:gd name="connsiteY11" fmla="*/ 334597 h 1727548"/>
                <a:gd name="connsiteX12" fmla="*/ 9139181 w 10873408"/>
                <a:gd name="connsiteY12" fmla="*/ 293034 h 1727548"/>
                <a:gd name="connsiteX13" fmla="*/ 9471690 w 10873408"/>
                <a:gd name="connsiteY13" fmla="*/ 500852 h 1727548"/>
                <a:gd name="connsiteX14" fmla="*/ 10039726 w 10873408"/>
                <a:gd name="connsiteY14" fmla="*/ 403870 h 1727548"/>
                <a:gd name="connsiteX15" fmla="*/ 10247544 w 10873408"/>
                <a:gd name="connsiteY15" fmla="*/ 445434 h 1727548"/>
                <a:gd name="connsiteX16" fmla="*/ 10399944 w 10873408"/>
                <a:gd name="connsiteY16" fmla="*/ 237615 h 1727548"/>
                <a:gd name="connsiteX17" fmla="*/ 10732453 w 10873408"/>
                <a:gd name="connsiteY17" fmla="*/ 473143 h 1727548"/>
                <a:gd name="connsiteX18" fmla="*/ 10843181 w 10873408"/>
                <a:gd name="connsiteY18" fmla="*/ 479421 h 1727548"/>
                <a:gd name="connsiteX19" fmla="*/ 10873408 w 10873408"/>
                <a:gd name="connsiteY19" fmla="*/ 474933 h 1727548"/>
                <a:gd name="connsiteX20" fmla="*/ 10873408 w 10873408"/>
                <a:gd name="connsiteY20" fmla="*/ 1640354 h 1727548"/>
                <a:gd name="connsiteX21" fmla="*/ 10836592 w 10873408"/>
                <a:gd name="connsiteY21" fmla="*/ 1651387 h 1727548"/>
                <a:gd name="connsiteX22" fmla="*/ 10372235 w 10873408"/>
                <a:gd name="connsiteY22" fmla="*/ 1720052 h 1727548"/>
                <a:gd name="connsiteX23" fmla="*/ 10356460 w 10873408"/>
                <a:gd name="connsiteY23" fmla="*/ 1727548 h 1727548"/>
                <a:gd name="connsiteX24" fmla="*/ 10344526 w 10873408"/>
                <a:gd name="connsiteY24" fmla="*/ 1720052 h 1727548"/>
                <a:gd name="connsiteX25" fmla="*/ 10108999 w 10873408"/>
                <a:gd name="connsiteY25" fmla="*/ 1539943 h 1727548"/>
                <a:gd name="connsiteX26" fmla="*/ 9915035 w 10873408"/>
                <a:gd name="connsiteY26" fmla="*/ 1345979 h 1727548"/>
                <a:gd name="connsiteX27" fmla="*/ 9610235 w 10873408"/>
                <a:gd name="connsiteY27" fmla="*/ 1345979 h 1727548"/>
                <a:gd name="connsiteX28" fmla="*/ 9166890 w 10873408"/>
                <a:gd name="connsiteY28" fmla="*/ 1484524 h 1727548"/>
                <a:gd name="connsiteX29" fmla="*/ 8820526 w 10873408"/>
                <a:gd name="connsiteY29" fmla="*/ 1498379 h 1727548"/>
                <a:gd name="connsiteX30" fmla="*/ 8712829 w 10873408"/>
                <a:gd name="connsiteY30" fmla="*/ 1555854 h 1727548"/>
                <a:gd name="connsiteX31" fmla="*/ 8652925 w 10873408"/>
                <a:gd name="connsiteY31" fmla="*/ 1597959 h 1727548"/>
                <a:gd name="connsiteX32" fmla="*/ 8605781 w 10873408"/>
                <a:gd name="connsiteY32" fmla="*/ 1555529 h 1727548"/>
                <a:gd name="connsiteX33" fmla="*/ 8446453 w 10873408"/>
                <a:gd name="connsiteY33" fmla="*/ 1456815 h 1727548"/>
                <a:gd name="connsiteX34" fmla="*/ 7906126 w 10873408"/>
                <a:gd name="connsiteY34" fmla="*/ 1484524 h 1727548"/>
                <a:gd name="connsiteX35" fmla="*/ 7822999 w 10873408"/>
                <a:gd name="connsiteY35" fmla="*/ 1304415 h 1727548"/>
                <a:gd name="connsiteX36" fmla="*/ 6728490 w 10873408"/>
                <a:gd name="connsiteY36" fmla="*/ 1165870 h 1727548"/>
                <a:gd name="connsiteX37" fmla="*/ 5786381 w 10873408"/>
                <a:gd name="connsiteY37" fmla="*/ 985761 h 1727548"/>
                <a:gd name="connsiteX38" fmla="*/ 5246053 w 10873408"/>
                <a:gd name="connsiteY38" fmla="*/ 902634 h 1727548"/>
                <a:gd name="connsiteX39" fmla="*/ 5138139 w 10873408"/>
                <a:gd name="connsiteY39" fmla="*/ 956320 h 1727548"/>
                <a:gd name="connsiteX40" fmla="*/ 5122065 w 10873408"/>
                <a:gd name="connsiteY40" fmla="*/ 969752 h 1727548"/>
                <a:gd name="connsiteX41" fmla="*/ 4959438 w 10873408"/>
                <a:gd name="connsiteY41" fmla="*/ 921684 h 1727548"/>
                <a:gd name="connsiteX42" fmla="*/ 4622599 w 10873408"/>
                <a:gd name="connsiteY42" fmla="*/ 819506 h 1727548"/>
                <a:gd name="connsiteX43" fmla="*/ 4276235 w 10873408"/>
                <a:gd name="connsiteY43" fmla="*/ 556270 h 1727548"/>
                <a:gd name="connsiteX44" fmla="*/ 3929872 w 10873408"/>
                <a:gd name="connsiteY44" fmla="*/ 819506 h 1727548"/>
                <a:gd name="connsiteX45" fmla="*/ 3514235 w 10873408"/>
                <a:gd name="connsiteY45" fmla="*/ 971906 h 1727548"/>
                <a:gd name="connsiteX46" fmla="*/ 3389544 w 10873408"/>
                <a:gd name="connsiteY46" fmla="*/ 847215 h 1727548"/>
                <a:gd name="connsiteX47" fmla="*/ 2419726 w 10873408"/>
                <a:gd name="connsiteY47" fmla="*/ 1068888 h 1727548"/>
                <a:gd name="connsiteX48" fmla="*/ 1477617 w 10873408"/>
                <a:gd name="connsiteY48" fmla="*/ 1235143 h 1727548"/>
                <a:gd name="connsiteX49" fmla="*/ 923435 w 10873408"/>
                <a:gd name="connsiteY49" fmla="*/ 1041179 h 1727548"/>
                <a:gd name="connsiteX50" fmla="*/ 729472 w 10873408"/>
                <a:gd name="connsiteY50" fmla="*/ 1068888 h 1727548"/>
                <a:gd name="connsiteX51" fmla="*/ 466235 w 10873408"/>
                <a:gd name="connsiteY51" fmla="*/ 750234 h 1727548"/>
                <a:gd name="connsiteX52" fmla="*/ 19548 w 10873408"/>
                <a:gd name="connsiteY52" fmla="*/ 677579 h 1727548"/>
                <a:gd name="connsiteX53" fmla="*/ 0 w 10873408"/>
                <a:gd name="connsiteY53" fmla="*/ 677987 h 1727548"/>
                <a:gd name="connsiteX54" fmla="*/ 0 w 10873408"/>
                <a:gd name="connsiteY54" fmla="*/ 147146 h 1727548"/>
                <a:gd name="connsiteX55" fmla="*/ 57661 w 10873408"/>
                <a:gd name="connsiteY55" fmla="*/ 239983 h 1727548"/>
                <a:gd name="connsiteX56" fmla="*/ 216853 w 10873408"/>
                <a:gd name="connsiteY56" fmla="*/ 459288 h 1727548"/>
                <a:gd name="connsiteX57" fmla="*/ 493944 w 10873408"/>
                <a:gd name="connsiteY57" fmla="*/ 514706 h 1727548"/>
                <a:gd name="connsiteX58" fmla="*/ 881872 w 10873408"/>
                <a:gd name="connsiteY58" fmla="*/ 708670 h 1727548"/>
                <a:gd name="connsiteX59" fmla="*/ 1145108 w 10873408"/>
                <a:gd name="connsiteY59" fmla="*/ 805652 h 1727548"/>
                <a:gd name="connsiteX60" fmla="*/ 1283653 w 10873408"/>
                <a:gd name="connsiteY60" fmla="*/ 958052 h 1727548"/>
                <a:gd name="connsiteX61" fmla="*/ 1533035 w 10873408"/>
                <a:gd name="connsiteY61" fmla="*/ 944197 h 1727548"/>
                <a:gd name="connsiteX62" fmla="*/ 1671581 w 10873408"/>
                <a:gd name="connsiteY62" fmla="*/ 833361 h 1727548"/>
                <a:gd name="connsiteX63" fmla="*/ 1837835 w 10873408"/>
                <a:gd name="connsiteY63" fmla="*/ 680961 h 1727548"/>
                <a:gd name="connsiteX64" fmla="*/ 1976381 w 10873408"/>
                <a:gd name="connsiteY64" fmla="*/ 764088 h 1727548"/>
                <a:gd name="connsiteX65" fmla="*/ 2239617 w 10873408"/>
                <a:gd name="connsiteY65" fmla="*/ 653252 h 1727548"/>
                <a:gd name="connsiteX66" fmla="*/ 2405872 w 10873408"/>
                <a:gd name="connsiteY66" fmla="*/ 750234 h 1727548"/>
                <a:gd name="connsiteX67" fmla="*/ 2669108 w 10873408"/>
                <a:gd name="connsiteY67" fmla="*/ 528561 h 1727548"/>
                <a:gd name="connsiteX68" fmla="*/ 2890781 w 10873408"/>
                <a:gd name="connsiteY68" fmla="*/ 556270 h 1727548"/>
                <a:gd name="connsiteX69" fmla="*/ 3098599 w 10873408"/>
                <a:gd name="connsiteY69" fmla="*/ 459288 h 1727548"/>
                <a:gd name="connsiteX70" fmla="*/ 3209435 w 10873408"/>
                <a:gd name="connsiteY70" fmla="*/ 459288 h 1727548"/>
                <a:gd name="connsiteX71" fmla="*/ 3403399 w 10873408"/>
                <a:gd name="connsiteY71" fmla="*/ 320743 h 1727548"/>
                <a:gd name="connsiteX72" fmla="*/ 3500381 w 10873408"/>
                <a:gd name="connsiteY72" fmla="*/ 168343 h 1727548"/>
                <a:gd name="connsiteX73" fmla="*/ 3874453 w 10873408"/>
                <a:gd name="connsiteY73" fmla="*/ 182197 h 1727548"/>
                <a:gd name="connsiteX74" fmla="*/ 4175722 w 10873408"/>
                <a:gd name="connsiteY74" fmla="*/ 2061 h 17275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Lst>
              <a:rect l="l" t="t" r="r" b="b"/>
              <a:pathLst>
                <a:path w="10873408" h="1727548">
                  <a:moveTo>
                    <a:pt x="4175722" y="2061"/>
                  </a:moveTo>
                  <a:cubicBezTo>
                    <a:pt x="4190510" y="-582"/>
                    <a:pt x="4205519" y="-798"/>
                    <a:pt x="4220817" y="2088"/>
                  </a:cubicBezTo>
                  <a:cubicBezTo>
                    <a:pt x="4343199" y="25179"/>
                    <a:pt x="4456344" y="256088"/>
                    <a:pt x="4608744" y="320743"/>
                  </a:cubicBezTo>
                  <a:cubicBezTo>
                    <a:pt x="4761144" y="385398"/>
                    <a:pt x="4955108" y="353070"/>
                    <a:pt x="5135217" y="390015"/>
                  </a:cubicBezTo>
                  <a:cubicBezTo>
                    <a:pt x="5315326" y="426960"/>
                    <a:pt x="5472345" y="519324"/>
                    <a:pt x="5689399" y="542415"/>
                  </a:cubicBezTo>
                  <a:cubicBezTo>
                    <a:pt x="5906453" y="565506"/>
                    <a:pt x="6243580" y="510088"/>
                    <a:pt x="6437544" y="528561"/>
                  </a:cubicBezTo>
                  <a:cubicBezTo>
                    <a:pt x="6631508" y="547034"/>
                    <a:pt x="6714636" y="646325"/>
                    <a:pt x="6853181" y="653252"/>
                  </a:cubicBezTo>
                  <a:cubicBezTo>
                    <a:pt x="6991727" y="660179"/>
                    <a:pt x="7118726" y="579360"/>
                    <a:pt x="7268817" y="570124"/>
                  </a:cubicBezTo>
                  <a:cubicBezTo>
                    <a:pt x="7418908" y="560888"/>
                    <a:pt x="7610562" y="577052"/>
                    <a:pt x="7753726" y="597834"/>
                  </a:cubicBezTo>
                  <a:cubicBezTo>
                    <a:pt x="7896890" y="618616"/>
                    <a:pt x="8003108" y="706360"/>
                    <a:pt x="8127799" y="694815"/>
                  </a:cubicBezTo>
                  <a:cubicBezTo>
                    <a:pt x="8252490" y="683270"/>
                    <a:pt x="8397963" y="588597"/>
                    <a:pt x="8501872" y="528561"/>
                  </a:cubicBezTo>
                  <a:cubicBezTo>
                    <a:pt x="8605781" y="468525"/>
                    <a:pt x="8645035" y="373851"/>
                    <a:pt x="8751253" y="334597"/>
                  </a:cubicBezTo>
                  <a:cubicBezTo>
                    <a:pt x="8857471" y="295343"/>
                    <a:pt x="9019108" y="265325"/>
                    <a:pt x="9139181" y="293034"/>
                  </a:cubicBezTo>
                  <a:cubicBezTo>
                    <a:pt x="9259254" y="320743"/>
                    <a:pt x="9321599" y="482379"/>
                    <a:pt x="9471690" y="500852"/>
                  </a:cubicBezTo>
                  <a:cubicBezTo>
                    <a:pt x="9621781" y="519325"/>
                    <a:pt x="9910417" y="413106"/>
                    <a:pt x="10039726" y="403870"/>
                  </a:cubicBezTo>
                  <a:cubicBezTo>
                    <a:pt x="10169035" y="394634"/>
                    <a:pt x="10187508" y="473143"/>
                    <a:pt x="10247544" y="445434"/>
                  </a:cubicBezTo>
                  <a:cubicBezTo>
                    <a:pt x="10307580" y="417725"/>
                    <a:pt x="10319126" y="232997"/>
                    <a:pt x="10399944" y="237615"/>
                  </a:cubicBezTo>
                  <a:cubicBezTo>
                    <a:pt x="10480762" y="242233"/>
                    <a:pt x="10600835" y="436198"/>
                    <a:pt x="10732453" y="473143"/>
                  </a:cubicBezTo>
                  <a:cubicBezTo>
                    <a:pt x="10765357" y="482380"/>
                    <a:pt x="10803169" y="482957"/>
                    <a:pt x="10843181" y="479421"/>
                  </a:cubicBezTo>
                  <a:lnTo>
                    <a:pt x="10873408" y="474933"/>
                  </a:lnTo>
                  <a:lnTo>
                    <a:pt x="10873408" y="1640354"/>
                  </a:lnTo>
                  <a:lnTo>
                    <a:pt x="10836592" y="1651387"/>
                  </a:lnTo>
                  <a:cubicBezTo>
                    <a:pt x="10709651" y="1680905"/>
                    <a:pt x="10491441" y="1683684"/>
                    <a:pt x="10372235" y="1720052"/>
                  </a:cubicBezTo>
                  <a:lnTo>
                    <a:pt x="10356460" y="1727548"/>
                  </a:lnTo>
                  <a:lnTo>
                    <a:pt x="10344526" y="1720052"/>
                  </a:lnTo>
                  <a:cubicBezTo>
                    <a:pt x="10208290" y="1634616"/>
                    <a:pt x="10180581" y="1602288"/>
                    <a:pt x="10108999" y="1539943"/>
                  </a:cubicBezTo>
                  <a:cubicBezTo>
                    <a:pt x="10037417" y="1477598"/>
                    <a:pt x="9998162" y="1378306"/>
                    <a:pt x="9915035" y="1345979"/>
                  </a:cubicBezTo>
                  <a:cubicBezTo>
                    <a:pt x="9831908" y="1313652"/>
                    <a:pt x="9734926" y="1322888"/>
                    <a:pt x="9610235" y="1345979"/>
                  </a:cubicBezTo>
                  <a:cubicBezTo>
                    <a:pt x="9485544" y="1369070"/>
                    <a:pt x="9298508" y="1459124"/>
                    <a:pt x="9166890" y="1484524"/>
                  </a:cubicBezTo>
                  <a:cubicBezTo>
                    <a:pt x="9035272" y="1509924"/>
                    <a:pt x="8956762" y="1447579"/>
                    <a:pt x="8820526" y="1498379"/>
                  </a:cubicBezTo>
                  <a:cubicBezTo>
                    <a:pt x="8786467" y="1511079"/>
                    <a:pt x="8750387" y="1531428"/>
                    <a:pt x="8712829" y="1555854"/>
                  </a:cubicBezTo>
                  <a:lnTo>
                    <a:pt x="8652925" y="1597959"/>
                  </a:lnTo>
                  <a:lnTo>
                    <a:pt x="8605781" y="1555529"/>
                  </a:lnTo>
                  <a:cubicBezTo>
                    <a:pt x="8561908" y="1512811"/>
                    <a:pt x="8518035" y="1471824"/>
                    <a:pt x="8446453" y="1456815"/>
                  </a:cubicBezTo>
                  <a:cubicBezTo>
                    <a:pt x="8303289" y="1426797"/>
                    <a:pt x="8010035" y="1509924"/>
                    <a:pt x="7906126" y="1484524"/>
                  </a:cubicBezTo>
                  <a:cubicBezTo>
                    <a:pt x="7802217" y="1459124"/>
                    <a:pt x="8019272" y="1357524"/>
                    <a:pt x="7822999" y="1304415"/>
                  </a:cubicBezTo>
                  <a:cubicBezTo>
                    <a:pt x="7626726" y="1251306"/>
                    <a:pt x="7067926" y="1218979"/>
                    <a:pt x="6728490" y="1165870"/>
                  </a:cubicBezTo>
                  <a:cubicBezTo>
                    <a:pt x="6389054" y="1112761"/>
                    <a:pt x="6033454" y="1029634"/>
                    <a:pt x="5786381" y="985761"/>
                  </a:cubicBezTo>
                  <a:cubicBezTo>
                    <a:pt x="5539308" y="941888"/>
                    <a:pt x="5403071" y="863380"/>
                    <a:pt x="5246053" y="902634"/>
                  </a:cubicBezTo>
                  <a:cubicBezTo>
                    <a:pt x="5206799" y="912448"/>
                    <a:pt x="5171441" y="931642"/>
                    <a:pt x="5138139" y="956320"/>
                  </a:cubicBezTo>
                  <a:lnTo>
                    <a:pt x="5122065" y="969752"/>
                  </a:lnTo>
                  <a:lnTo>
                    <a:pt x="4959438" y="921684"/>
                  </a:lnTo>
                  <a:cubicBezTo>
                    <a:pt x="4832726" y="888779"/>
                    <a:pt x="4709190" y="861070"/>
                    <a:pt x="4622599" y="819506"/>
                  </a:cubicBezTo>
                  <a:cubicBezTo>
                    <a:pt x="4449417" y="736379"/>
                    <a:pt x="4391689" y="556270"/>
                    <a:pt x="4276235" y="556270"/>
                  </a:cubicBezTo>
                  <a:cubicBezTo>
                    <a:pt x="4160781" y="556270"/>
                    <a:pt x="4056872" y="750233"/>
                    <a:pt x="3929872" y="819506"/>
                  </a:cubicBezTo>
                  <a:cubicBezTo>
                    <a:pt x="3802872" y="888779"/>
                    <a:pt x="3604290" y="967288"/>
                    <a:pt x="3514235" y="971906"/>
                  </a:cubicBezTo>
                  <a:cubicBezTo>
                    <a:pt x="3424180" y="976524"/>
                    <a:pt x="3571962" y="831051"/>
                    <a:pt x="3389544" y="847215"/>
                  </a:cubicBezTo>
                  <a:cubicBezTo>
                    <a:pt x="3207126" y="863379"/>
                    <a:pt x="2738380" y="1004233"/>
                    <a:pt x="2419726" y="1068888"/>
                  </a:cubicBezTo>
                  <a:cubicBezTo>
                    <a:pt x="2101072" y="1133543"/>
                    <a:pt x="1726999" y="1239761"/>
                    <a:pt x="1477617" y="1235143"/>
                  </a:cubicBezTo>
                  <a:cubicBezTo>
                    <a:pt x="1228235" y="1230525"/>
                    <a:pt x="1048126" y="1068888"/>
                    <a:pt x="923435" y="1041179"/>
                  </a:cubicBezTo>
                  <a:cubicBezTo>
                    <a:pt x="798744" y="1013470"/>
                    <a:pt x="805672" y="1117379"/>
                    <a:pt x="729472" y="1068888"/>
                  </a:cubicBezTo>
                  <a:cubicBezTo>
                    <a:pt x="653272" y="1020397"/>
                    <a:pt x="620944" y="810270"/>
                    <a:pt x="466235" y="750234"/>
                  </a:cubicBezTo>
                  <a:cubicBezTo>
                    <a:pt x="369542" y="712712"/>
                    <a:pt x="177238" y="680601"/>
                    <a:pt x="19548" y="677579"/>
                  </a:cubicBezTo>
                  <a:lnTo>
                    <a:pt x="0" y="677987"/>
                  </a:lnTo>
                  <a:lnTo>
                    <a:pt x="0" y="147146"/>
                  </a:lnTo>
                  <a:lnTo>
                    <a:pt x="57661" y="239983"/>
                  </a:lnTo>
                  <a:cubicBezTo>
                    <a:pt x="116733" y="333948"/>
                    <a:pt x="174424" y="420322"/>
                    <a:pt x="216853" y="459288"/>
                  </a:cubicBezTo>
                  <a:cubicBezTo>
                    <a:pt x="329998" y="563197"/>
                    <a:pt x="383108" y="473142"/>
                    <a:pt x="493944" y="514706"/>
                  </a:cubicBezTo>
                  <a:cubicBezTo>
                    <a:pt x="604780" y="556270"/>
                    <a:pt x="773345" y="660179"/>
                    <a:pt x="881872" y="708670"/>
                  </a:cubicBezTo>
                  <a:cubicBezTo>
                    <a:pt x="990399" y="757161"/>
                    <a:pt x="1078145" y="764088"/>
                    <a:pt x="1145108" y="805652"/>
                  </a:cubicBezTo>
                  <a:cubicBezTo>
                    <a:pt x="1212072" y="847216"/>
                    <a:pt x="1218999" y="934961"/>
                    <a:pt x="1283653" y="958052"/>
                  </a:cubicBezTo>
                  <a:cubicBezTo>
                    <a:pt x="1348307" y="981143"/>
                    <a:pt x="1468380" y="964979"/>
                    <a:pt x="1533035" y="944197"/>
                  </a:cubicBezTo>
                  <a:cubicBezTo>
                    <a:pt x="1597690" y="923415"/>
                    <a:pt x="1620781" y="877234"/>
                    <a:pt x="1671581" y="833361"/>
                  </a:cubicBezTo>
                  <a:cubicBezTo>
                    <a:pt x="1722381" y="789488"/>
                    <a:pt x="1787035" y="692507"/>
                    <a:pt x="1837835" y="680961"/>
                  </a:cubicBezTo>
                  <a:cubicBezTo>
                    <a:pt x="1888635" y="669415"/>
                    <a:pt x="1909417" y="768706"/>
                    <a:pt x="1976381" y="764088"/>
                  </a:cubicBezTo>
                  <a:cubicBezTo>
                    <a:pt x="2043345" y="759470"/>
                    <a:pt x="2168035" y="655561"/>
                    <a:pt x="2239617" y="653252"/>
                  </a:cubicBezTo>
                  <a:cubicBezTo>
                    <a:pt x="2311199" y="650943"/>
                    <a:pt x="2334290" y="771016"/>
                    <a:pt x="2405872" y="750234"/>
                  </a:cubicBezTo>
                  <a:cubicBezTo>
                    <a:pt x="2477454" y="729452"/>
                    <a:pt x="2588290" y="560888"/>
                    <a:pt x="2669108" y="528561"/>
                  </a:cubicBezTo>
                  <a:cubicBezTo>
                    <a:pt x="2749926" y="496234"/>
                    <a:pt x="2819199" y="567816"/>
                    <a:pt x="2890781" y="556270"/>
                  </a:cubicBezTo>
                  <a:cubicBezTo>
                    <a:pt x="2962363" y="544724"/>
                    <a:pt x="3045490" y="475452"/>
                    <a:pt x="3098599" y="459288"/>
                  </a:cubicBezTo>
                  <a:cubicBezTo>
                    <a:pt x="3151708" y="443124"/>
                    <a:pt x="3158635" y="482379"/>
                    <a:pt x="3209435" y="459288"/>
                  </a:cubicBezTo>
                  <a:cubicBezTo>
                    <a:pt x="3260235" y="436197"/>
                    <a:pt x="3354908" y="369234"/>
                    <a:pt x="3403399" y="320743"/>
                  </a:cubicBezTo>
                  <a:cubicBezTo>
                    <a:pt x="3451890" y="272252"/>
                    <a:pt x="3421872" y="191434"/>
                    <a:pt x="3500381" y="168343"/>
                  </a:cubicBezTo>
                  <a:cubicBezTo>
                    <a:pt x="3578890" y="145252"/>
                    <a:pt x="3754380" y="209906"/>
                    <a:pt x="3874453" y="182197"/>
                  </a:cubicBezTo>
                  <a:cubicBezTo>
                    <a:pt x="3979517" y="157952"/>
                    <a:pt x="4072205" y="20561"/>
                    <a:pt x="4175722" y="2061"/>
                  </a:cubicBezTo>
                  <a:close/>
                </a:path>
              </a:pathLst>
            </a:cu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sp>
          <p:nvSpPr>
            <p:cNvPr id="10" name="任意形状 9"/>
            <p:cNvSpPr/>
            <p:nvPr userDrawn="1"/>
          </p:nvSpPr>
          <p:spPr>
            <a:xfrm>
              <a:off x="0" y="5523655"/>
              <a:ext cx="12191999" cy="1334345"/>
            </a:xfrm>
            <a:custGeom>
              <a:avLst/>
              <a:gdLst>
                <a:gd name="connsiteX0" fmla="*/ 2847466 w 12191999"/>
                <a:gd name="connsiteY0" fmla="*/ 1046402 h 1334345"/>
                <a:gd name="connsiteX1" fmla="*/ 2891951 w 12191999"/>
                <a:gd name="connsiteY1" fmla="*/ 1059437 h 1334345"/>
                <a:gd name="connsiteX2" fmla="*/ 2931128 w 12191999"/>
                <a:gd name="connsiteY2" fmla="*/ 1072321 h 1334345"/>
                <a:gd name="connsiteX3" fmla="*/ 2891953 w 12191999"/>
                <a:gd name="connsiteY3" fmla="*/ 1059438 h 1334345"/>
                <a:gd name="connsiteX4" fmla="*/ 2673480 w 12191999"/>
                <a:gd name="connsiteY4" fmla="*/ 1012610 h 1334345"/>
                <a:gd name="connsiteX5" fmla="*/ 2481271 w 12191999"/>
                <a:gd name="connsiteY5" fmla="*/ 1061188 h 1334345"/>
                <a:gd name="connsiteX6" fmla="*/ 2438898 w 12191999"/>
                <a:gd name="connsiteY6" fmla="*/ 1067709 h 1334345"/>
                <a:gd name="connsiteX7" fmla="*/ 2419283 w 12191999"/>
                <a:gd name="connsiteY7" fmla="*/ 1063157 h 1334345"/>
                <a:gd name="connsiteX8" fmla="*/ 2438897 w 12191999"/>
                <a:gd name="connsiteY8" fmla="*/ 1067709 h 1334345"/>
                <a:gd name="connsiteX9" fmla="*/ 2438898 w 12191999"/>
                <a:gd name="connsiteY9" fmla="*/ 1067709 h 1334345"/>
                <a:gd name="connsiteX10" fmla="*/ 2438898 w 12191999"/>
                <a:gd name="connsiteY10" fmla="*/ 1067709 h 1334345"/>
                <a:gd name="connsiteX11" fmla="*/ 2590271 w 12191999"/>
                <a:gd name="connsiteY11" fmla="*/ 1020751 h 1334345"/>
                <a:gd name="connsiteX12" fmla="*/ 2673481 w 12191999"/>
                <a:gd name="connsiteY12" fmla="*/ 1012610 h 1334345"/>
                <a:gd name="connsiteX13" fmla="*/ 2692964 w 12191999"/>
                <a:gd name="connsiteY13" fmla="*/ 1014492 h 1334345"/>
                <a:gd name="connsiteX14" fmla="*/ 2734057 w 12191999"/>
                <a:gd name="connsiteY14" fmla="*/ 1018461 h 1334345"/>
                <a:gd name="connsiteX15" fmla="*/ 2734056 w 12191999"/>
                <a:gd name="connsiteY15" fmla="*/ 1018461 h 1334345"/>
                <a:gd name="connsiteX16" fmla="*/ 2692964 w 12191999"/>
                <a:gd name="connsiteY16" fmla="*/ 1014492 h 1334345"/>
                <a:gd name="connsiteX17" fmla="*/ 2673482 w 12191999"/>
                <a:gd name="connsiteY17" fmla="*/ 1012610 h 1334345"/>
                <a:gd name="connsiteX18" fmla="*/ 2673481 w 12191999"/>
                <a:gd name="connsiteY18" fmla="*/ 1012610 h 1334345"/>
                <a:gd name="connsiteX19" fmla="*/ 344633 w 12191999"/>
                <a:gd name="connsiteY19" fmla="*/ 863663 h 1334345"/>
                <a:gd name="connsiteX20" fmla="*/ 419394 w 12191999"/>
                <a:gd name="connsiteY20" fmla="*/ 878925 h 1334345"/>
                <a:gd name="connsiteX21" fmla="*/ 714553 w 12191999"/>
                <a:gd name="connsiteY21" fmla="*/ 895341 h 1334345"/>
                <a:gd name="connsiteX22" fmla="*/ 739734 w 12191999"/>
                <a:gd name="connsiteY22" fmla="*/ 900282 h 1334345"/>
                <a:gd name="connsiteX23" fmla="*/ 777297 w 12191999"/>
                <a:gd name="connsiteY23" fmla="*/ 907653 h 1334345"/>
                <a:gd name="connsiteX24" fmla="*/ 788191 w 12191999"/>
                <a:gd name="connsiteY24" fmla="*/ 910703 h 1334345"/>
                <a:gd name="connsiteX25" fmla="*/ 777298 w 12191999"/>
                <a:gd name="connsiteY25" fmla="*/ 907653 h 1334345"/>
                <a:gd name="connsiteX26" fmla="*/ 739734 w 12191999"/>
                <a:gd name="connsiteY26" fmla="*/ 900282 h 1334345"/>
                <a:gd name="connsiteX27" fmla="*/ 714551 w 12191999"/>
                <a:gd name="connsiteY27" fmla="*/ 895340 h 1334345"/>
                <a:gd name="connsiteX28" fmla="*/ 419392 w 12191999"/>
                <a:gd name="connsiteY28" fmla="*/ 878924 h 1334345"/>
                <a:gd name="connsiteX29" fmla="*/ 1631096 w 12191999"/>
                <a:gd name="connsiteY29" fmla="*/ 788636 h 1334345"/>
                <a:gd name="connsiteX30" fmla="*/ 1289333 w 12191999"/>
                <a:gd name="connsiteY30" fmla="*/ 870716 h 1334345"/>
                <a:gd name="connsiteX31" fmla="*/ 1025245 w 12191999"/>
                <a:gd name="connsiteY31" fmla="*/ 895340 h 1334345"/>
                <a:gd name="connsiteX32" fmla="*/ 932036 w 12191999"/>
                <a:gd name="connsiteY32" fmla="*/ 944588 h 1334345"/>
                <a:gd name="connsiteX33" fmla="*/ 888223 w 12191999"/>
                <a:gd name="connsiteY33" fmla="*/ 938432 h 1334345"/>
                <a:gd name="connsiteX34" fmla="*/ 885869 w 12191999"/>
                <a:gd name="connsiteY34" fmla="*/ 937786 h 1334345"/>
                <a:gd name="connsiteX35" fmla="*/ 888224 w 12191999"/>
                <a:gd name="connsiteY35" fmla="*/ 938433 h 1334345"/>
                <a:gd name="connsiteX36" fmla="*/ 932037 w 12191999"/>
                <a:gd name="connsiteY36" fmla="*/ 944589 h 1334345"/>
                <a:gd name="connsiteX37" fmla="*/ 1025246 w 12191999"/>
                <a:gd name="connsiteY37" fmla="*/ 895341 h 1334345"/>
                <a:gd name="connsiteX38" fmla="*/ 1289335 w 12191999"/>
                <a:gd name="connsiteY38" fmla="*/ 870716 h 1334345"/>
                <a:gd name="connsiteX39" fmla="*/ 1541652 w 12191999"/>
                <a:gd name="connsiteY39" fmla="*/ 798383 h 1334345"/>
                <a:gd name="connsiteX40" fmla="*/ 1631097 w 12191999"/>
                <a:gd name="connsiteY40" fmla="*/ 788636 h 1334345"/>
                <a:gd name="connsiteX41" fmla="*/ 1676425 w 12191999"/>
                <a:gd name="connsiteY41" fmla="*/ 791618 h 1334345"/>
                <a:gd name="connsiteX42" fmla="*/ 1676426 w 12191999"/>
                <a:gd name="connsiteY42" fmla="*/ 791618 h 1334345"/>
                <a:gd name="connsiteX43" fmla="*/ 1631097 w 12191999"/>
                <a:gd name="connsiteY43" fmla="*/ 788636 h 1334345"/>
                <a:gd name="connsiteX44" fmla="*/ 1631097 w 12191999"/>
                <a:gd name="connsiteY44" fmla="*/ 788636 h 1334345"/>
                <a:gd name="connsiteX45" fmla="*/ 5743206 w 12191999"/>
                <a:gd name="connsiteY45" fmla="*/ 0 h 1334345"/>
                <a:gd name="connsiteX46" fmla="*/ 5771910 w 12191999"/>
                <a:gd name="connsiteY46" fmla="*/ 4482 h 1334345"/>
                <a:gd name="connsiteX47" fmla="*/ 5959903 w 12191999"/>
                <a:gd name="connsiteY47" fmla="*/ 50525 h 1334345"/>
                <a:gd name="connsiteX48" fmla="*/ 6519150 w 12191999"/>
                <a:gd name="connsiteY48" fmla="*/ 354223 h 1334345"/>
                <a:gd name="connsiteX49" fmla="*/ 7466764 w 12191999"/>
                <a:gd name="connsiteY49" fmla="*/ 510176 h 1334345"/>
                <a:gd name="connsiteX50" fmla="*/ 8181358 w 12191999"/>
                <a:gd name="connsiteY50" fmla="*/ 666129 h 1334345"/>
                <a:gd name="connsiteX51" fmla="*/ 8771675 w 12191999"/>
                <a:gd name="connsiteY51" fmla="*/ 551216 h 1334345"/>
                <a:gd name="connsiteX52" fmla="*/ 9361992 w 12191999"/>
                <a:gd name="connsiteY52" fmla="*/ 485551 h 1334345"/>
                <a:gd name="connsiteX53" fmla="*/ 9638702 w 12191999"/>
                <a:gd name="connsiteY53" fmla="*/ 395776 h 1334345"/>
                <a:gd name="connsiteX54" fmla="*/ 9702244 w 12191999"/>
                <a:gd name="connsiteY54" fmla="*/ 372178 h 1334345"/>
                <a:gd name="connsiteX55" fmla="*/ 9727055 w 12191999"/>
                <a:gd name="connsiteY55" fmla="*/ 383977 h 1334345"/>
                <a:gd name="connsiteX56" fmla="*/ 9828031 w 12191999"/>
                <a:gd name="connsiteY56" fmla="*/ 411680 h 1334345"/>
                <a:gd name="connsiteX57" fmla="*/ 10433882 w 12191999"/>
                <a:gd name="connsiteY57" fmla="*/ 444512 h 1334345"/>
                <a:gd name="connsiteX58" fmla="*/ 10589229 w 12191999"/>
                <a:gd name="connsiteY58" fmla="*/ 510176 h 1334345"/>
                <a:gd name="connsiteX59" fmla="*/ 10884387 w 12191999"/>
                <a:gd name="connsiteY59" fmla="*/ 469135 h 1334345"/>
                <a:gd name="connsiteX60" fmla="*/ 11288288 w 12191999"/>
                <a:gd name="connsiteY60" fmla="*/ 543008 h 1334345"/>
                <a:gd name="connsiteX61" fmla="*/ 11529682 w 12191999"/>
                <a:gd name="connsiteY61" fmla="*/ 469713 h 1334345"/>
                <a:gd name="connsiteX62" fmla="*/ 11612362 w 12191999"/>
                <a:gd name="connsiteY62" fmla="*/ 448952 h 1334345"/>
                <a:gd name="connsiteX63" fmla="*/ 11661848 w 12191999"/>
                <a:gd name="connsiteY63" fmla="*/ 465376 h 1334345"/>
                <a:gd name="connsiteX64" fmla="*/ 12078128 w 12191999"/>
                <a:gd name="connsiteY64" fmla="*/ 595911 h 1334345"/>
                <a:gd name="connsiteX65" fmla="*/ 12191999 w 12191999"/>
                <a:gd name="connsiteY65" fmla="*/ 625868 h 1334345"/>
                <a:gd name="connsiteX66" fmla="*/ 12191999 w 12191999"/>
                <a:gd name="connsiteY66" fmla="*/ 1072321 h 1334345"/>
                <a:gd name="connsiteX67" fmla="*/ 12191999 w 12191999"/>
                <a:gd name="connsiteY67" fmla="*/ 1334345 h 1334345"/>
                <a:gd name="connsiteX68" fmla="*/ 0 w 12191999"/>
                <a:gd name="connsiteY68" fmla="*/ 1334345 h 1334345"/>
                <a:gd name="connsiteX69" fmla="*/ 0 w 12191999"/>
                <a:gd name="connsiteY69" fmla="*/ 1072321 h 1334345"/>
                <a:gd name="connsiteX70" fmla="*/ 1 w 12191999"/>
                <a:gd name="connsiteY70" fmla="*/ 1072321 h 1334345"/>
                <a:gd name="connsiteX71" fmla="*/ 1 w 12191999"/>
                <a:gd name="connsiteY71" fmla="*/ 813658 h 1334345"/>
                <a:gd name="connsiteX72" fmla="*/ 20711 w 12191999"/>
                <a:gd name="connsiteY72" fmla="*/ 812426 h 1334345"/>
                <a:gd name="connsiteX73" fmla="*/ 22430 w 12191999"/>
                <a:gd name="connsiteY73" fmla="*/ 812443 h 1334345"/>
                <a:gd name="connsiteX74" fmla="*/ 108700 w 12191999"/>
                <a:gd name="connsiteY74" fmla="*/ 813260 h 1334345"/>
                <a:gd name="connsiteX75" fmla="*/ 170240 w 12191999"/>
                <a:gd name="connsiteY75" fmla="*/ 821105 h 1334345"/>
                <a:gd name="connsiteX76" fmla="*/ 192198 w 12191999"/>
                <a:gd name="connsiteY76" fmla="*/ 823904 h 1334345"/>
                <a:gd name="connsiteX77" fmla="*/ 192199 w 12191999"/>
                <a:gd name="connsiteY77" fmla="*/ 823904 h 1334345"/>
                <a:gd name="connsiteX78" fmla="*/ 170240 w 12191999"/>
                <a:gd name="connsiteY78" fmla="*/ 821105 h 1334345"/>
                <a:gd name="connsiteX79" fmla="*/ 108699 w 12191999"/>
                <a:gd name="connsiteY79" fmla="*/ 813259 h 1334345"/>
                <a:gd name="connsiteX80" fmla="*/ 22430 w 12191999"/>
                <a:gd name="connsiteY80" fmla="*/ 812443 h 1334345"/>
                <a:gd name="connsiteX81" fmla="*/ 20711 w 12191999"/>
                <a:gd name="connsiteY81" fmla="*/ 812426 h 1334345"/>
                <a:gd name="connsiteX82" fmla="*/ 20711 w 12191999"/>
                <a:gd name="connsiteY82" fmla="*/ 812426 h 1334345"/>
                <a:gd name="connsiteX83" fmla="*/ 20710 w 12191999"/>
                <a:gd name="connsiteY83" fmla="*/ 812426 h 1334345"/>
                <a:gd name="connsiteX84" fmla="*/ 0 w 12191999"/>
                <a:gd name="connsiteY84" fmla="*/ 813658 h 1334345"/>
                <a:gd name="connsiteX85" fmla="*/ 0 w 12191999"/>
                <a:gd name="connsiteY85" fmla="*/ 489071 h 1334345"/>
                <a:gd name="connsiteX86" fmla="*/ 43142 w 12191999"/>
                <a:gd name="connsiteY86" fmla="*/ 505751 h 1334345"/>
                <a:gd name="connsiteX87" fmla="*/ 212081 w 12191999"/>
                <a:gd name="connsiteY87" fmla="*/ 543008 h 1334345"/>
                <a:gd name="connsiteX88" fmla="*/ 600448 w 12191999"/>
                <a:gd name="connsiteY88" fmla="*/ 460927 h 1334345"/>
                <a:gd name="connsiteX89" fmla="*/ 1004349 w 12191999"/>
                <a:gd name="connsiteY89" fmla="*/ 411680 h 1334345"/>
                <a:gd name="connsiteX90" fmla="*/ 1268437 w 12191999"/>
                <a:gd name="connsiteY90" fmla="*/ 329598 h 1334345"/>
                <a:gd name="connsiteX91" fmla="*/ 1936428 w 12191999"/>
                <a:gd name="connsiteY91" fmla="*/ 304974 h 1334345"/>
                <a:gd name="connsiteX92" fmla="*/ 2262655 w 12191999"/>
                <a:gd name="connsiteY92" fmla="*/ 370639 h 1334345"/>
                <a:gd name="connsiteX93" fmla="*/ 2402467 w 12191999"/>
                <a:gd name="connsiteY93" fmla="*/ 346015 h 1334345"/>
                <a:gd name="connsiteX94" fmla="*/ 2837437 w 12191999"/>
                <a:gd name="connsiteY94" fmla="*/ 436303 h 1334345"/>
                <a:gd name="connsiteX95" fmla="*/ 3614171 w 12191999"/>
                <a:gd name="connsiteY95" fmla="*/ 411680 h 1334345"/>
                <a:gd name="connsiteX96" fmla="*/ 3909329 w 12191999"/>
                <a:gd name="connsiteY96" fmla="*/ 411680 h 1334345"/>
                <a:gd name="connsiteX97" fmla="*/ 4453042 w 12191999"/>
                <a:gd name="connsiteY97" fmla="*/ 395263 h 1334345"/>
                <a:gd name="connsiteX98" fmla="*/ 4654993 w 12191999"/>
                <a:gd name="connsiteY98" fmla="*/ 395263 h 1334345"/>
                <a:gd name="connsiteX99" fmla="*/ 4872478 w 12191999"/>
                <a:gd name="connsiteY99" fmla="*/ 280350 h 1334345"/>
                <a:gd name="connsiteX100" fmla="*/ 5431725 w 12191999"/>
                <a:gd name="connsiteY100" fmla="*/ 149021 h 1334345"/>
                <a:gd name="connsiteX101" fmla="*/ 5706691 w 12191999"/>
                <a:gd name="connsiteY101" fmla="*/ 16122 h 1334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Lst>
              <a:rect l="l" t="t" r="r" b="b"/>
              <a:pathLst>
                <a:path w="12191999" h="1334345">
                  <a:moveTo>
                    <a:pt x="2847466" y="1046402"/>
                  </a:moveTo>
                  <a:lnTo>
                    <a:pt x="2891951" y="1059437"/>
                  </a:lnTo>
                  <a:lnTo>
                    <a:pt x="2931128" y="1072321"/>
                  </a:lnTo>
                  <a:lnTo>
                    <a:pt x="2891953" y="1059438"/>
                  </a:lnTo>
                  <a:close/>
                  <a:moveTo>
                    <a:pt x="2673480" y="1012610"/>
                  </a:moveTo>
                  <a:cubicBezTo>
                    <a:pt x="2576552" y="1010281"/>
                    <a:pt x="2524921" y="1045805"/>
                    <a:pt x="2481271" y="1061188"/>
                  </a:cubicBezTo>
                  <a:lnTo>
                    <a:pt x="2438898" y="1067709"/>
                  </a:lnTo>
                  <a:lnTo>
                    <a:pt x="2419283" y="1063157"/>
                  </a:lnTo>
                  <a:lnTo>
                    <a:pt x="2438897" y="1067709"/>
                  </a:lnTo>
                  <a:lnTo>
                    <a:pt x="2438898" y="1067709"/>
                  </a:lnTo>
                  <a:lnTo>
                    <a:pt x="2438898" y="1067709"/>
                  </a:lnTo>
                  <a:cubicBezTo>
                    <a:pt x="2481376" y="1072198"/>
                    <a:pt x="2519394" y="1037214"/>
                    <a:pt x="2590271" y="1020751"/>
                  </a:cubicBezTo>
                  <a:lnTo>
                    <a:pt x="2673481" y="1012610"/>
                  </a:lnTo>
                  <a:lnTo>
                    <a:pt x="2692964" y="1014492"/>
                  </a:lnTo>
                  <a:lnTo>
                    <a:pt x="2734057" y="1018461"/>
                  </a:lnTo>
                  <a:lnTo>
                    <a:pt x="2734056" y="1018461"/>
                  </a:lnTo>
                  <a:lnTo>
                    <a:pt x="2692964" y="1014492"/>
                  </a:lnTo>
                  <a:lnTo>
                    <a:pt x="2673482" y="1012610"/>
                  </a:lnTo>
                  <a:lnTo>
                    <a:pt x="2673481" y="1012610"/>
                  </a:lnTo>
                  <a:close/>
                  <a:moveTo>
                    <a:pt x="344633" y="863663"/>
                  </a:moveTo>
                  <a:cubicBezTo>
                    <a:pt x="369391" y="870033"/>
                    <a:pt x="394150" y="875504"/>
                    <a:pt x="419394" y="878925"/>
                  </a:cubicBezTo>
                  <a:cubicBezTo>
                    <a:pt x="520369" y="892605"/>
                    <a:pt x="629112" y="884396"/>
                    <a:pt x="714553" y="895341"/>
                  </a:cubicBezTo>
                  <a:lnTo>
                    <a:pt x="739734" y="900282"/>
                  </a:lnTo>
                  <a:lnTo>
                    <a:pt x="777297" y="907653"/>
                  </a:lnTo>
                  <a:lnTo>
                    <a:pt x="788191" y="910703"/>
                  </a:lnTo>
                  <a:lnTo>
                    <a:pt x="777298" y="907653"/>
                  </a:lnTo>
                  <a:lnTo>
                    <a:pt x="739734" y="900282"/>
                  </a:lnTo>
                  <a:lnTo>
                    <a:pt x="714551" y="895340"/>
                  </a:lnTo>
                  <a:cubicBezTo>
                    <a:pt x="629111" y="884396"/>
                    <a:pt x="520368" y="892604"/>
                    <a:pt x="419392" y="878924"/>
                  </a:cubicBezTo>
                  <a:close/>
                  <a:moveTo>
                    <a:pt x="1631096" y="788636"/>
                  </a:moveTo>
                  <a:cubicBezTo>
                    <a:pt x="1511997" y="787268"/>
                    <a:pt x="1390309" y="852932"/>
                    <a:pt x="1289333" y="870716"/>
                  </a:cubicBezTo>
                  <a:cubicBezTo>
                    <a:pt x="1188359" y="888500"/>
                    <a:pt x="1084794" y="883028"/>
                    <a:pt x="1025245" y="895340"/>
                  </a:cubicBezTo>
                  <a:cubicBezTo>
                    <a:pt x="965695" y="907653"/>
                    <a:pt x="983818" y="944588"/>
                    <a:pt x="932036" y="944588"/>
                  </a:cubicBezTo>
                  <a:cubicBezTo>
                    <a:pt x="919090" y="944588"/>
                    <a:pt x="904365" y="942194"/>
                    <a:pt x="888223" y="938432"/>
                  </a:cubicBezTo>
                  <a:lnTo>
                    <a:pt x="885869" y="937786"/>
                  </a:lnTo>
                  <a:lnTo>
                    <a:pt x="888224" y="938433"/>
                  </a:lnTo>
                  <a:cubicBezTo>
                    <a:pt x="904366" y="942195"/>
                    <a:pt x="919091" y="944589"/>
                    <a:pt x="932037" y="944589"/>
                  </a:cubicBezTo>
                  <a:cubicBezTo>
                    <a:pt x="983819" y="944589"/>
                    <a:pt x="965696" y="907653"/>
                    <a:pt x="1025246" y="895341"/>
                  </a:cubicBezTo>
                  <a:cubicBezTo>
                    <a:pt x="1084795" y="883028"/>
                    <a:pt x="1188360" y="888500"/>
                    <a:pt x="1289335" y="870716"/>
                  </a:cubicBezTo>
                  <a:cubicBezTo>
                    <a:pt x="1365066" y="857378"/>
                    <a:pt x="1452449" y="817107"/>
                    <a:pt x="1541652" y="798383"/>
                  </a:cubicBezTo>
                  <a:lnTo>
                    <a:pt x="1631097" y="788636"/>
                  </a:lnTo>
                  <a:lnTo>
                    <a:pt x="1676425" y="791618"/>
                  </a:lnTo>
                  <a:lnTo>
                    <a:pt x="1676426" y="791618"/>
                  </a:lnTo>
                  <a:lnTo>
                    <a:pt x="1631097" y="788636"/>
                  </a:lnTo>
                  <a:lnTo>
                    <a:pt x="1631097" y="788636"/>
                  </a:lnTo>
                  <a:close/>
                  <a:moveTo>
                    <a:pt x="5743206" y="0"/>
                  </a:moveTo>
                  <a:lnTo>
                    <a:pt x="5771910" y="4482"/>
                  </a:lnTo>
                  <a:cubicBezTo>
                    <a:pt x="5839996" y="17180"/>
                    <a:pt x="5904237" y="32057"/>
                    <a:pt x="5959903" y="50525"/>
                  </a:cubicBezTo>
                  <a:cubicBezTo>
                    <a:pt x="6182566" y="124398"/>
                    <a:pt x="6268008" y="277615"/>
                    <a:pt x="6519150" y="354223"/>
                  </a:cubicBezTo>
                  <a:cubicBezTo>
                    <a:pt x="6770294" y="430831"/>
                    <a:pt x="7189729" y="458192"/>
                    <a:pt x="7466764" y="510176"/>
                  </a:cubicBezTo>
                  <a:cubicBezTo>
                    <a:pt x="7743799" y="562160"/>
                    <a:pt x="7963872" y="659289"/>
                    <a:pt x="8181358" y="666129"/>
                  </a:cubicBezTo>
                  <a:cubicBezTo>
                    <a:pt x="8398843" y="672968"/>
                    <a:pt x="8574902" y="581312"/>
                    <a:pt x="8771675" y="551216"/>
                  </a:cubicBezTo>
                  <a:cubicBezTo>
                    <a:pt x="8968447" y="521120"/>
                    <a:pt x="9175576" y="525224"/>
                    <a:pt x="9361992" y="485551"/>
                  </a:cubicBezTo>
                  <a:cubicBezTo>
                    <a:pt x="9455199" y="465715"/>
                    <a:pt x="9549054" y="430147"/>
                    <a:pt x="9638702" y="395776"/>
                  </a:cubicBezTo>
                  <a:lnTo>
                    <a:pt x="9702244" y="372178"/>
                  </a:lnTo>
                  <a:lnTo>
                    <a:pt x="9727055" y="383977"/>
                  </a:lnTo>
                  <a:cubicBezTo>
                    <a:pt x="9755535" y="395349"/>
                    <a:pt x="9787899" y="405181"/>
                    <a:pt x="9828031" y="411680"/>
                  </a:cubicBezTo>
                  <a:cubicBezTo>
                    <a:pt x="9988556" y="437672"/>
                    <a:pt x="10307015" y="428096"/>
                    <a:pt x="10433882" y="444512"/>
                  </a:cubicBezTo>
                  <a:cubicBezTo>
                    <a:pt x="10560749" y="460927"/>
                    <a:pt x="10514144" y="506072"/>
                    <a:pt x="10589229" y="510176"/>
                  </a:cubicBezTo>
                  <a:cubicBezTo>
                    <a:pt x="10664314" y="514280"/>
                    <a:pt x="10767877" y="463663"/>
                    <a:pt x="10884387" y="469135"/>
                  </a:cubicBezTo>
                  <a:cubicBezTo>
                    <a:pt x="11000897" y="474607"/>
                    <a:pt x="11164011" y="547112"/>
                    <a:pt x="11288288" y="543008"/>
                  </a:cubicBezTo>
                  <a:cubicBezTo>
                    <a:pt x="11381495" y="539930"/>
                    <a:pt x="11441207" y="499916"/>
                    <a:pt x="11529682" y="469713"/>
                  </a:cubicBezTo>
                  <a:lnTo>
                    <a:pt x="11612362" y="448952"/>
                  </a:lnTo>
                  <a:lnTo>
                    <a:pt x="11661848" y="465376"/>
                  </a:lnTo>
                  <a:cubicBezTo>
                    <a:pt x="11775323" y="503010"/>
                    <a:pt x="11929254" y="553535"/>
                    <a:pt x="12078128" y="595911"/>
                  </a:cubicBezTo>
                  <a:lnTo>
                    <a:pt x="12191999" y="625868"/>
                  </a:lnTo>
                  <a:lnTo>
                    <a:pt x="12191999" y="1072321"/>
                  </a:lnTo>
                  <a:lnTo>
                    <a:pt x="12191999" y="1334345"/>
                  </a:lnTo>
                  <a:lnTo>
                    <a:pt x="0" y="1334345"/>
                  </a:lnTo>
                  <a:lnTo>
                    <a:pt x="0" y="1072321"/>
                  </a:lnTo>
                  <a:lnTo>
                    <a:pt x="1" y="1072321"/>
                  </a:lnTo>
                  <a:lnTo>
                    <a:pt x="1" y="813658"/>
                  </a:lnTo>
                  <a:lnTo>
                    <a:pt x="20711" y="812426"/>
                  </a:lnTo>
                  <a:lnTo>
                    <a:pt x="22430" y="812443"/>
                  </a:lnTo>
                  <a:lnTo>
                    <a:pt x="108700" y="813260"/>
                  </a:lnTo>
                  <a:lnTo>
                    <a:pt x="170240" y="821105"/>
                  </a:lnTo>
                  <a:lnTo>
                    <a:pt x="192198" y="823904"/>
                  </a:lnTo>
                  <a:lnTo>
                    <a:pt x="192199" y="823904"/>
                  </a:lnTo>
                  <a:lnTo>
                    <a:pt x="170240" y="821105"/>
                  </a:lnTo>
                  <a:lnTo>
                    <a:pt x="108699" y="813259"/>
                  </a:lnTo>
                  <a:lnTo>
                    <a:pt x="22430" y="812443"/>
                  </a:lnTo>
                  <a:lnTo>
                    <a:pt x="20711" y="812426"/>
                  </a:lnTo>
                  <a:lnTo>
                    <a:pt x="20711" y="812426"/>
                  </a:lnTo>
                  <a:lnTo>
                    <a:pt x="20710" y="812426"/>
                  </a:lnTo>
                  <a:lnTo>
                    <a:pt x="0" y="813658"/>
                  </a:lnTo>
                  <a:lnTo>
                    <a:pt x="0" y="489071"/>
                  </a:lnTo>
                  <a:lnTo>
                    <a:pt x="43142" y="505751"/>
                  </a:lnTo>
                  <a:cubicBezTo>
                    <a:pt x="107870" y="530012"/>
                    <a:pt x="166772" y="548138"/>
                    <a:pt x="212081" y="543008"/>
                  </a:cubicBezTo>
                  <a:cubicBezTo>
                    <a:pt x="393318" y="522488"/>
                    <a:pt x="468403" y="482815"/>
                    <a:pt x="600448" y="460927"/>
                  </a:cubicBezTo>
                  <a:cubicBezTo>
                    <a:pt x="732493" y="439040"/>
                    <a:pt x="893017" y="433567"/>
                    <a:pt x="1004349" y="411680"/>
                  </a:cubicBezTo>
                  <a:cubicBezTo>
                    <a:pt x="1115680" y="389791"/>
                    <a:pt x="1113092" y="347383"/>
                    <a:pt x="1268437" y="329598"/>
                  </a:cubicBezTo>
                  <a:cubicBezTo>
                    <a:pt x="1423783" y="311814"/>
                    <a:pt x="1770725" y="298134"/>
                    <a:pt x="1936428" y="304974"/>
                  </a:cubicBezTo>
                  <a:cubicBezTo>
                    <a:pt x="2102131" y="311814"/>
                    <a:pt x="2184982" y="363799"/>
                    <a:pt x="2262655" y="370639"/>
                  </a:cubicBezTo>
                  <a:cubicBezTo>
                    <a:pt x="2340329" y="377479"/>
                    <a:pt x="2306671" y="335070"/>
                    <a:pt x="2402467" y="346015"/>
                  </a:cubicBezTo>
                  <a:cubicBezTo>
                    <a:pt x="2498264" y="356959"/>
                    <a:pt x="2635487" y="425359"/>
                    <a:pt x="2837437" y="436303"/>
                  </a:cubicBezTo>
                  <a:cubicBezTo>
                    <a:pt x="3039388" y="447247"/>
                    <a:pt x="3435523" y="415783"/>
                    <a:pt x="3614171" y="411680"/>
                  </a:cubicBezTo>
                  <a:cubicBezTo>
                    <a:pt x="3792819" y="407575"/>
                    <a:pt x="3769517" y="414416"/>
                    <a:pt x="3909329" y="411680"/>
                  </a:cubicBezTo>
                  <a:cubicBezTo>
                    <a:pt x="4049141" y="408943"/>
                    <a:pt x="4328764" y="397999"/>
                    <a:pt x="4453042" y="395263"/>
                  </a:cubicBezTo>
                  <a:cubicBezTo>
                    <a:pt x="4577318" y="392527"/>
                    <a:pt x="4585086" y="414414"/>
                    <a:pt x="4654993" y="395263"/>
                  </a:cubicBezTo>
                  <a:cubicBezTo>
                    <a:pt x="4724898" y="376111"/>
                    <a:pt x="4743022" y="321391"/>
                    <a:pt x="4872478" y="280350"/>
                  </a:cubicBezTo>
                  <a:cubicBezTo>
                    <a:pt x="5001933" y="239310"/>
                    <a:pt x="5263433" y="202374"/>
                    <a:pt x="5431725" y="149021"/>
                  </a:cubicBezTo>
                  <a:cubicBezTo>
                    <a:pt x="5536908" y="115676"/>
                    <a:pt x="5617817" y="59353"/>
                    <a:pt x="5706691" y="16122"/>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kumimoji="1" lang="zh-CN" altLang="en-US"/>
            </a:p>
          </p:txBody>
        </p:sp>
      </p:grpSp>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5_内容页">
    <p:spTree>
      <p:nvGrpSpPr>
        <p:cNvPr id="1" name=""/>
        <p:cNvGrpSpPr/>
        <p:nvPr/>
      </p:nvGrpSpPr>
      <p:grpSpPr>
        <a:xfrm>
          <a:off x="0" y="0"/>
          <a:ext cx="0" cy="0"/>
          <a:chOff x="0" y="0"/>
          <a:chExt cx="0" cy="0"/>
        </a:xfrm>
      </p:grpSpPr>
      <p:sp>
        <p:nvSpPr>
          <p:cNvPr id="1048580"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3930"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2097155" name="图片 5"/>
          <p:cNvPicPr>
            <a:picLocks noChangeAspect="1"/>
          </p:cNvPicPr>
          <p:nvPr userDrawn="1"/>
        </p:nvPicPr>
        <p:blipFill>
          <a:blip r:embed="rId2"/>
          <a:stretch>
            <a:fillRect/>
          </a:stretch>
        </p:blipFill>
        <p:spPr>
          <a:xfrm>
            <a:off x="11230158" y="6817520"/>
            <a:ext cx="1467858" cy="450118"/>
          </a:xfrm>
          <a:prstGeom prst="rect">
            <a:avLst/>
          </a:prstGeom>
        </p:spPr>
      </p:pic>
      <p:cxnSp>
        <p:nvCxnSpPr>
          <p:cNvPr id="314572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48581"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userDrawn="1">
  <p:cSld name="2_内容页">
    <p:spTree>
      <p:nvGrpSpPr>
        <p:cNvPr id="1" name=""/>
        <p:cNvGrpSpPr/>
        <p:nvPr/>
      </p:nvGrpSpPr>
      <p:grpSpPr>
        <a:xfrm>
          <a:off x="0" y="0"/>
          <a:ext cx="0" cy="0"/>
          <a:chOff x="0" y="0"/>
          <a:chExt cx="0" cy="0"/>
        </a:xfrm>
      </p:grpSpPr>
      <p:sp>
        <p:nvSpPr>
          <p:cNvPr id="5" name="单圆角矩形 13"/>
          <p:cNvSpPr/>
          <p:nvPr userDrawn="1"/>
        </p:nvSpPr>
        <p:spPr bwMode="auto">
          <a:xfrm>
            <a:off x="0" y="6881733"/>
            <a:ext cx="11119896" cy="350917"/>
          </a:xfrm>
          <a:prstGeom prst="round1Rect">
            <a:avLst>
              <a:gd name="adj" fmla="val 50000"/>
            </a:avLst>
          </a:prstGeom>
          <a:solidFill>
            <a:schemeClr val="tx1">
              <a:lumMod val="50000"/>
              <a:lumOff val="50000"/>
            </a:schemeClr>
          </a:solidFill>
          <a:ln>
            <a:noFill/>
          </a:ln>
          <a:effectLst/>
        </p:spPr>
        <p:txBody>
          <a:bodyPr vert="horz" wrap="none" lIns="96435" tIns="48218" rIns="96435" bIns="48218" numCol="1" rtlCol="0" anchor="ctr" anchorCtr="0" compatLnSpc="1"/>
          <a:lstStyle/>
          <a:p>
            <a:pPr marL="0" marR="0" indent="0" algn="ctr" defTabSz="964565" rtl="0" eaLnBrk="1" fontAlgn="base" latinLnBrk="0" hangingPunct="1">
              <a:lnSpc>
                <a:spcPct val="100000"/>
              </a:lnSpc>
              <a:spcBef>
                <a:spcPct val="0"/>
              </a:spcBef>
              <a:spcAft>
                <a:spcPct val="0"/>
              </a:spcAft>
              <a:buClrTx/>
              <a:buSzTx/>
              <a:buFontTx/>
              <a:buNone/>
            </a:pPr>
            <a:endParaRPr kumimoji="0" lang="zh-CN" altLang="en-US" sz="1900" b="0" i="0" u="none" strike="noStrike" cap="none" normalizeH="0" baseline="0">
              <a:ln>
                <a:noFill/>
              </a:ln>
              <a:solidFill>
                <a:schemeClr val="bg1"/>
              </a:solidFill>
              <a:effectLst/>
              <a:latin typeface="Arial" panose="020B0604020202020204" pitchFamily="34" charset="0"/>
              <a:ea typeface="黑体" panose="02010609060101010101" pitchFamily="49" charset="-122"/>
            </a:endParaRPr>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11230158" y="6817520"/>
            <a:ext cx="1467858" cy="450118"/>
          </a:xfrm>
          <a:prstGeom prst="rect">
            <a:avLst/>
          </a:prstGeom>
        </p:spPr>
      </p:pic>
      <p:cxnSp>
        <p:nvCxnSpPr>
          <p:cNvPr id="9" name="直接连接符 8"/>
          <p:cNvCxnSpPr/>
          <p:nvPr userDrawn="1"/>
        </p:nvCxnSpPr>
        <p:spPr>
          <a:xfrm>
            <a:off x="686776" y="693656"/>
            <a:ext cx="11455977" cy="0"/>
          </a:xfrm>
          <a:prstGeom prst="line">
            <a:avLst/>
          </a:prstGeom>
          <a:ln w="9525">
            <a:solidFill>
              <a:srgbClr val="7F7F7F"/>
            </a:solidFill>
          </a:ln>
        </p:spPr>
        <p:style>
          <a:lnRef idx="1">
            <a:schemeClr val="accent1"/>
          </a:lnRef>
          <a:fillRef idx="0">
            <a:schemeClr val="accent1"/>
          </a:fillRef>
          <a:effectRef idx="0">
            <a:schemeClr val="accent1"/>
          </a:effectRef>
          <a:fontRef idx="minor">
            <a:schemeClr val="tx1"/>
          </a:fontRef>
        </p:style>
      </p:cxnSp>
      <p:sp>
        <p:nvSpPr>
          <p:cNvPr id="10" name="文本占位符 8"/>
          <p:cNvSpPr>
            <a:spLocks noGrp="1"/>
          </p:cNvSpPr>
          <p:nvPr>
            <p:ph type="body" sz="quarter" idx="10" hasCustomPrompt="1"/>
          </p:nvPr>
        </p:nvSpPr>
        <p:spPr>
          <a:xfrm>
            <a:off x="686775" y="148977"/>
            <a:ext cx="11455977" cy="544673"/>
          </a:xfrm>
          <a:prstGeom prst="rect">
            <a:avLst/>
          </a:prstGeom>
        </p:spPr>
        <p:txBody>
          <a:bodyPr vert="horz" anchor="ctr"/>
          <a:lstStyle>
            <a:lvl1pPr marL="0" indent="0" algn="ctr">
              <a:buNone/>
              <a:defRPr sz="2530" b="1">
                <a:solidFill>
                  <a:schemeClr val="tx1"/>
                </a:solidFill>
                <a:latin typeface="+mn-ea"/>
                <a:ea typeface="+mn-ea"/>
              </a:defRPr>
            </a:lvl1pPr>
          </a:lstStyle>
          <a:p>
            <a:pPr lvl="0"/>
            <a:r>
              <a:rPr kumimoji="1" lang="en-US" altLang="zh-CN" sz="2530" b="1" dirty="0"/>
              <a:t>CLICK</a:t>
            </a:r>
            <a:r>
              <a:rPr kumimoji="1" lang="zh-CN" altLang="en-US" sz="2530" b="1" dirty="0"/>
              <a:t> </a:t>
            </a:r>
            <a:r>
              <a:rPr kumimoji="1" lang="en-US" altLang="zh-CN" sz="2530" b="1" dirty="0"/>
              <a:t>HERE</a:t>
            </a:r>
            <a:r>
              <a:rPr kumimoji="1" lang="zh-CN" altLang="en-US" sz="2530" b="1" dirty="0"/>
              <a:t> </a:t>
            </a:r>
            <a:r>
              <a:rPr kumimoji="1" lang="en-US" altLang="zh-CN" sz="2530" b="1" dirty="0"/>
              <a:t>TO</a:t>
            </a:r>
            <a:r>
              <a:rPr kumimoji="1" lang="zh-CN" altLang="en-US" sz="2530" b="1" dirty="0"/>
              <a:t> </a:t>
            </a:r>
            <a:r>
              <a:rPr kumimoji="1" lang="en-US" altLang="zh-CN" sz="2530" b="1" dirty="0"/>
              <a:t>ADD</a:t>
            </a:r>
            <a:r>
              <a:rPr kumimoji="1" lang="zh-CN" altLang="en-US" sz="2530" b="1" dirty="0"/>
              <a:t> </a:t>
            </a:r>
            <a:r>
              <a:rPr kumimoji="1" lang="en-US" altLang="zh-CN" sz="2530" b="1" dirty="0"/>
              <a:t>YOUR</a:t>
            </a:r>
            <a:r>
              <a:rPr kumimoji="1" lang="zh-CN" altLang="en-US" sz="2530" b="1" dirty="0"/>
              <a:t> </a:t>
            </a:r>
            <a:r>
              <a:rPr kumimoji="1" lang="en-US" altLang="zh-CN" sz="2530" b="1" dirty="0"/>
              <a:t>TITLE</a:t>
            </a:r>
            <a:endParaRPr kumimoji="1"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userDrawn="1">
  <p:cSld name="Title Slide">
    <p:spTree>
      <p:nvGrpSpPr>
        <p:cNvPr id="1" name=""/>
        <p:cNvGrpSpPr/>
        <p:nvPr/>
      </p:nvGrpSpPr>
      <p:grpSpPr>
        <a:xfrm>
          <a:off x="0" y="0"/>
          <a:ext cx="0" cy="0"/>
          <a:chOff x="0" y="0"/>
          <a:chExt cx="0" cy="0"/>
        </a:xfrm>
      </p:grpSpPr>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userDrawn="1">
  <p:cSld name="6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userDrawn="1">
  <p:cSld name="7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标题幻灯片">
    <p:spTree>
      <p:nvGrpSpPr>
        <p:cNvPr id="1" name=""/>
        <p:cNvGrpSpPr/>
        <p:nvPr/>
      </p:nvGrpSpPr>
      <p:grpSpPr>
        <a:xfrm>
          <a:off x="0" y="0"/>
          <a:ext cx="0" cy="0"/>
          <a:chOff x="0" y="0"/>
          <a:chExt cx="0" cy="0"/>
        </a:xfrm>
      </p:grpSpPr>
    </p:spTree>
  </p:cSld>
  <p:clrMapOvr>
    <a:masterClrMapping/>
  </p:clrMapOvr>
  <p:transition spd="slow" advTm="0">
    <p:cove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8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9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userDrawn="1">
  <p:cSld name="10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11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12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13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grpSp>
        <p:nvGrpSpPr>
          <p:cNvPr id="4" name="组合 3"/>
          <p:cNvGrpSpPr/>
          <p:nvPr userDrawn="1"/>
        </p:nvGrpSpPr>
        <p:grpSpPr>
          <a:xfrm>
            <a:off x="8945446" y="6570345"/>
            <a:ext cx="3732112" cy="708772"/>
            <a:chOff x="7420176" y="5650995"/>
            <a:chExt cx="4600028" cy="1251065"/>
          </a:xfrm>
        </p:grpSpPr>
        <p:pic>
          <p:nvPicPr>
            <p:cNvPr id="6" name="图片 5"/>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08740" y="6370592"/>
              <a:ext cx="165753" cy="459620"/>
            </a:xfrm>
            <a:prstGeom prst="rect">
              <a:avLst/>
            </a:prstGeom>
          </p:spPr>
        </p:pic>
        <p:pic>
          <p:nvPicPr>
            <p:cNvPr id="7" name="图片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565678" y="6367294"/>
              <a:ext cx="165753" cy="459620"/>
            </a:xfrm>
            <a:prstGeom prst="rect">
              <a:avLst/>
            </a:prstGeom>
          </p:spPr>
        </p:pic>
        <p:pic>
          <p:nvPicPr>
            <p:cNvPr id="8" name="图片 7"/>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585883" y="6240737"/>
              <a:ext cx="271687" cy="598148"/>
            </a:xfrm>
            <a:prstGeom prst="rect">
              <a:avLst/>
            </a:prstGeom>
          </p:spPr>
        </p:pic>
        <p:pic>
          <p:nvPicPr>
            <p:cNvPr id="9" name="图片 8"/>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9829085" y="5870519"/>
              <a:ext cx="301397" cy="1023524"/>
            </a:xfrm>
            <a:prstGeom prst="rect">
              <a:avLst/>
            </a:prstGeom>
          </p:spPr>
        </p:pic>
        <p:pic>
          <p:nvPicPr>
            <p:cNvPr id="10" name="图片 9"/>
            <p:cNvPicPr>
              <a:picLocks noChangeAspect="1"/>
            </p:cNvPicPr>
            <p:nvPr userDrawn="1"/>
          </p:nvPicPr>
          <p:blipFill>
            <a:blip r:embed="rId6" cstate="print">
              <a:extLst>
                <a:ext uri="{28A0092B-C50C-407E-A947-70E740481C1C}">
                  <a14:useLocalDpi xmlns:a14="http://schemas.microsoft.com/office/drawing/2010/main" val="0"/>
                </a:ext>
              </a:extLst>
            </a:blip>
            <a:stretch>
              <a:fillRect/>
            </a:stretch>
          </p:blipFill>
          <p:spPr>
            <a:xfrm>
              <a:off x="9744013" y="6291272"/>
              <a:ext cx="243105" cy="554288"/>
            </a:xfrm>
            <a:prstGeom prst="rect">
              <a:avLst/>
            </a:prstGeom>
          </p:spPr>
        </p:pic>
        <p:pic>
          <p:nvPicPr>
            <p:cNvPr id="11" name="图片 10"/>
            <p:cNvPicPr>
              <a:picLocks noChangeAspect="1"/>
            </p:cNvPicPr>
            <p:nvPr userDrawn="1"/>
          </p:nvPicPr>
          <p:blipFill>
            <a:blip r:embed="rId7" cstate="print">
              <a:extLst>
                <a:ext uri="{28A0092B-C50C-407E-A947-70E740481C1C}">
                  <a14:useLocalDpi xmlns:a14="http://schemas.microsoft.com/office/drawing/2010/main" val="0"/>
                </a:ext>
              </a:extLst>
            </a:blip>
            <a:stretch>
              <a:fillRect/>
            </a:stretch>
          </p:blipFill>
          <p:spPr>
            <a:xfrm>
              <a:off x="8273941" y="6417014"/>
              <a:ext cx="125066" cy="421871"/>
            </a:xfrm>
            <a:prstGeom prst="rect">
              <a:avLst/>
            </a:prstGeom>
          </p:spPr>
        </p:pic>
        <p:pic>
          <p:nvPicPr>
            <p:cNvPr id="14" name="图片 13"/>
            <p:cNvPicPr>
              <a:picLocks noChangeAspect="1"/>
            </p:cNvPicPr>
            <p:nvPr userDrawn="1"/>
          </p:nvPicPr>
          <p:blipFill>
            <a:blip r:embed="rId8" cstate="print">
              <a:extLst>
                <a:ext uri="{28A0092B-C50C-407E-A947-70E740481C1C}">
                  <a14:useLocalDpi xmlns:a14="http://schemas.microsoft.com/office/drawing/2010/main" val="0"/>
                </a:ext>
              </a:extLst>
            </a:blip>
            <a:stretch>
              <a:fillRect/>
            </a:stretch>
          </p:blipFill>
          <p:spPr>
            <a:xfrm>
              <a:off x="8399006" y="6079935"/>
              <a:ext cx="182747" cy="765625"/>
            </a:xfrm>
            <a:prstGeom prst="rect">
              <a:avLst/>
            </a:prstGeom>
          </p:spPr>
        </p:pic>
        <p:pic>
          <p:nvPicPr>
            <p:cNvPr id="15" name="图片 14"/>
            <p:cNvPicPr>
              <a:picLocks noChangeAspect="1"/>
            </p:cNvPicPr>
            <p:nvPr userDrawn="1"/>
          </p:nvPicPr>
          <p:blipFill>
            <a:blip r:embed="rId9">
              <a:extLst>
                <a:ext uri="{28A0092B-C50C-407E-A947-70E740481C1C}">
                  <a14:useLocalDpi xmlns:a14="http://schemas.microsoft.com/office/drawing/2010/main" val="0"/>
                </a:ext>
              </a:extLst>
            </a:blip>
            <a:stretch>
              <a:fillRect/>
            </a:stretch>
          </p:blipFill>
          <p:spPr>
            <a:xfrm>
              <a:off x="7420176" y="6446544"/>
              <a:ext cx="516438" cy="443212"/>
            </a:xfrm>
            <a:prstGeom prst="rect">
              <a:avLst/>
            </a:prstGeom>
          </p:spPr>
        </p:pic>
        <p:pic>
          <p:nvPicPr>
            <p:cNvPr id="16" name="图片 15"/>
            <p:cNvPicPr>
              <a:picLocks noChangeAspect="1"/>
            </p:cNvPicPr>
            <p:nvPr userDrawn="1"/>
          </p:nvPicPr>
          <p:blipFill>
            <a:blip r:embed="rId10" cstate="print">
              <a:extLst>
                <a:ext uri="{28A0092B-C50C-407E-A947-70E740481C1C}">
                  <a14:useLocalDpi xmlns:a14="http://schemas.microsoft.com/office/drawing/2010/main" val="0"/>
                </a:ext>
              </a:extLst>
            </a:blip>
            <a:stretch>
              <a:fillRect/>
            </a:stretch>
          </p:blipFill>
          <p:spPr>
            <a:xfrm>
              <a:off x="8715355" y="5958644"/>
              <a:ext cx="209027" cy="902732"/>
            </a:xfrm>
            <a:prstGeom prst="rect">
              <a:avLst/>
            </a:prstGeom>
          </p:spPr>
        </p:pic>
        <p:pic>
          <p:nvPicPr>
            <p:cNvPr id="17" name="图片 16"/>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26177" y="6616236"/>
              <a:ext cx="763171" cy="273544"/>
            </a:xfrm>
            <a:prstGeom prst="rect">
              <a:avLst/>
            </a:prstGeom>
          </p:spPr>
        </p:pic>
        <p:pic>
          <p:nvPicPr>
            <p:cNvPr id="18" name="图片 17"/>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8743345" y="6230002"/>
              <a:ext cx="769892" cy="641659"/>
            </a:xfrm>
            <a:prstGeom prst="rect">
              <a:avLst/>
            </a:prstGeom>
          </p:spPr>
        </p:pic>
        <p:pic>
          <p:nvPicPr>
            <p:cNvPr id="19" name="图片 18"/>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442274" y="5650995"/>
              <a:ext cx="336599" cy="1251065"/>
            </a:xfrm>
            <a:prstGeom prst="rect">
              <a:avLst/>
            </a:prstGeom>
          </p:spPr>
        </p:pic>
        <p:pic>
          <p:nvPicPr>
            <p:cNvPr id="20" name="图片 19"/>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9858222" y="6507488"/>
              <a:ext cx="569444" cy="370740"/>
            </a:xfrm>
            <a:prstGeom prst="rect">
              <a:avLst/>
            </a:prstGeom>
          </p:spPr>
        </p:pic>
        <p:pic>
          <p:nvPicPr>
            <p:cNvPr id="21" name="图片 20"/>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345020" y="5938456"/>
              <a:ext cx="265393" cy="907104"/>
            </a:xfrm>
            <a:prstGeom prst="rect">
              <a:avLst/>
            </a:prstGeom>
          </p:spPr>
        </p:pic>
        <p:pic>
          <p:nvPicPr>
            <p:cNvPr id="22" name="图片 21"/>
            <p:cNvPicPr>
              <a:picLocks noChangeAspect="1"/>
            </p:cNvPicPr>
            <p:nvPr userDrawn="1"/>
          </p:nvPicPr>
          <p:blipFill>
            <a:blip r:embed="rId16">
              <a:extLst>
                <a:ext uri="{28A0092B-C50C-407E-A947-70E740481C1C}">
                  <a14:useLocalDpi xmlns:a14="http://schemas.microsoft.com/office/drawing/2010/main" val="0"/>
                </a:ext>
              </a:extLst>
            </a:blip>
            <a:stretch>
              <a:fillRect/>
            </a:stretch>
          </p:blipFill>
          <p:spPr>
            <a:xfrm>
              <a:off x="10864097" y="6501830"/>
              <a:ext cx="1156107" cy="387950"/>
            </a:xfrm>
            <a:prstGeom prst="rect">
              <a:avLst/>
            </a:prstGeom>
          </p:spPr>
        </p:pic>
      </p:grpSp>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984651" y="1344054"/>
            <a:ext cx="4556756" cy="5087968"/>
          </a:xfrm>
          <a:prstGeom prst="rect">
            <a:avLst/>
          </a:prstGeom>
        </p:spPr>
        <p:txBody>
          <a:bodyPr/>
          <a:lstStyle>
            <a:lvl1pPr>
              <a:spcBef>
                <a:spcPts val="315"/>
              </a:spcBef>
              <a:defRPr>
                <a:latin typeface="微软雅黑" panose="020B0503020204020204" pitchFamily="34" charset="-122"/>
                <a:ea typeface="微软雅黑" panose="020B0503020204020204" pitchFamily="34" charset="-122"/>
              </a:defRPr>
            </a:lvl1pPr>
            <a:lvl2pPr>
              <a:spcBef>
                <a:spcPts val="315"/>
              </a:spcBef>
              <a:defRPr>
                <a:latin typeface="微软雅黑" panose="020B0503020204020204" pitchFamily="34" charset="-122"/>
                <a:ea typeface="微软雅黑" panose="020B0503020204020204" pitchFamily="34" charset="-122"/>
              </a:defRPr>
            </a:lvl2pPr>
            <a:lvl3pPr>
              <a:spcBef>
                <a:spcPts val="315"/>
              </a:spcBef>
              <a:defRPr>
                <a:latin typeface="微软雅黑" panose="020B0503020204020204" pitchFamily="34" charset="-122"/>
                <a:ea typeface="微软雅黑" panose="020B0503020204020204" pitchFamily="34" charset="-122"/>
              </a:defRPr>
            </a:lvl3pPr>
            <a:lvl4pPr>
              <a:spcBef>
                <a:spcPts val="315"/>
              </a:spcBef>
              <a:defRPr>
                <a:latin typeface="微软雅黑" panose="020B0503020204020204" pitchFamily="34" charset="-122"/>
                <a:ea typeface="微软雅黑" panose="020B0503020204020204" pitchFamily="34" charset="-122"/>
              </a:defRPr>
            </a:lvl4pPr>
            <a:lvl5pPr latinLnBrk="0">
              <a:spcBef>
                <a:spcPts val="315"/>
              </a:spcBef>
              <a:defRPr lang="zh-CN">
                <a:latin typeface="微软雅黑" panose="020B0503020204020204" pitchFamily="34" charset="-122"/>
                <a:ea typeface="微软雅黑" panose="020B0503020204020204" pitchFamily="34" charset="-122"/>
              </a:defRPr>
            </a:lvl5pPr>
            <a:lvl6pPr latinLnBrk="0">
              <a:defRPr lang="zh-CN"/>
            </a:lvl6pPr>
            <a:lvl7pPr latinLnBrk="0">
              <a:defRPr lang="zh-CN" baseline="0"/>
            </a:lvl7pPr>
            <a:lvl8pPr latinLnBrk="0">
              <a:defRPr lang="zh-CN" baseline="0"/>
            </a:lvl8pPr>
            <a:lvl9pPr latinLnBrk="0">
              <a:defRPr lang="zh-CN" baseline="0"/>
            </a:lvl9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dirty="0"/>
          </a:p>
        </p:txBody>
      </p:sp>
      <p:sp>
        <p:nvSpPr>
          <p:cNvPr id="4" name="幻灯片编号占位符 5"/>
          <p:cNvSpPr>
            <a:spLocks noGrp="1"/>
          </p:cNvSpPr>
          <p:nvPr>
            <p:ph type="sldNum" sz="quarter" idx="10"/>
          </p:nvPr>
        </p:nvSpPr>
        <p:spPr>
          <a:xfrm>
            <a:off x="11999273" y="6877714"/>
            <a:ext cx="620613" cy="227695"/>
          </a:xfrm>
          <a:prstGeom prst="rect">
            <a:avLst/>
          </a:prstGeom>
        </p:spPr>
        <p:txBody>
          <a:bodyPr/>
          <a:lstStyle>
            <a:lvl1pPr>
              <a:defRPr/>
            </a:lvl1pPr>
          </a:lstStyle>
          <a:p>
            <a:pPr>
              <a:defRPr/>
            </a:pPr>
            <a:fld id="{DA3AECA7-232F-4443-8C81-92F50419A019}" type="slidenum">
              <a:rPr lang="zh-CN" altLang="zh-CN"/>
            </a:fld>
            <a:endParaRPr lang="zh-CN" altLang="zh-CN"/>
          </a:p>
        </p:txBody>
      </p:sp>
      <p:sp>
        <p:nvSpPr>
          <p:cNvPr id="14" name="标题占位符 1"/>
          <p:cNvSpPr>
            <a:spLocks noGrp="1"/>
          </p:cNvSpPr>
          <p:nvPr>
            <p:ph type="title"/>
          </p:nvPr>
        </p:nvSpPr>
        <p:spPr>
          <a:xfrm>
            <a:off x="1237477" y="0"/>
            <a:ext cx="8408801" cy="635431"/>
          </a:xfrm>
          <a:prstGeom prst="rect">
            <a:avLst/>
          </a:prstGeom>
          <a:noFill/>
          <a:ln>
            <a:noFill/>
          </a:ln>
        </p:spPr>
        <p:txBody>
          <a:bodyPr vert="horz" lIns="216000" tIns="45720" rIns="91440" bIns="45720" rtlCol="0" anchor="b">
            <a:noAutofit/>
          </a:bodyPr>
          <a:lstStyle/>
          <a:p>
            <a:r>
              <a:rPr lang="zh-CN" dirty="0"/>
              <a:t>单击此处编辑母版标题样式</a:t>
            </a:r>
            <a:endParaRPr lang="zh-CN" dirty="0"/>
          </a:p>
        </p:txBody>
      </p:sp>
      <p:sp>
        <p:nvSpPr>
          <p:cNvPr id="18" name="文本占位符 17"/>
          <p:cNvSpPr>
            <a:spLocks noGrp="1"/>
          </p:cNvSpPr>
          <p:nvPr>
            <p:ph type="body" sz="quarter" idx="11"/>
          </p:nvPr>
        </p:nvSpPr>
        <p:spPr>
          <a:xfrm>
            <a:off x="9771004" y="413850"/>
            <a:ext cx="2734053" cy="284618"/>
          </a:xfrm>
          <a:prstGeom prst="rect">
            <a:avLst/>
          </a:prstGeom>
        </p:spPr>
        <p:txBody>
          <a:bodyPr lIns="46800" rIns="46800" anchor="b" anchorCtr="1"/>
          <a:lstStyle>
            <a:lvl1pPr algn="ctr">
              <a:defRPr sz="1160" b="0">
                <a:solidFill>
                  <a:schemeClr val="bg1">
                    <a:lumMod val="65000"/>
                  </a:schemeClr>
                </a:solidFill>
              </a:defRPr>
            </a:lvl1pPr>
          </a:lstStyle>
          <a:p>
            <a:pPr lvl="0"/>
            <a:r>
              <a:rPr lang="zh-CN" altLang="en-US" dirty="0"/>
              <a:t>单击此处编辑母版文本样式</a:t>
            </a:r>
            <a:endParaRPr lang="zh-CN" altLang="en-US" dirty="0"/>
          </a:p>
        </p:txBody>
      </p:sp>
    </p:spTree>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内容页_7">
    <p:bg>
      <p:bgPr>
        <a:solidFill>
          <a:schemeClr val="accent2">
            <a:lumMod val="75000"/>
          </a:schemeClr>
        </a:solidFill>
        <a:effectLst/>
      </p:bgPr>
    </p:bg>
    <p:spTree>
      <p:nvGrpSpPr>
        <p:cNvPr id="1" name=""/>
        <p:cNvGrpSpPr/>
        <p:nvPr/>
      </p:nvGrpSpPr>
      <p:grpSpPr>
        <a:xfrm>
          <a:off x="0" y="0"/>
          <a:ext cx="0" cy="0"/>
          <a:chOff x="0" y="0"/>
          <a:chExt cx="0" cy="0"/>
        </a:xfrm>
      </p:grpSpPr>
      <p:sp>
        <p:nvSpPr>
          <p:cNvPr id="2" name="文本占位符 7"/>
          <p:cNvSpPr>
            <a:spLocks noGrp="1"/>
          </p:cNvSpPr>
          <p:nvPr>
            <p:ph type="body" sz="quarter" idx="10" hasCustomPrompt="1"/>
          </p:nvPr>
        </p:nvSpPr>
        <p:spPr>
          <a:xfrm>
            <a:off x="339914" y="272340"/>
            <a:ext cx="5592779" cy="760805"/>
          </a:xfrm>
          <a:prstGeom prst="rect">
            <a:avLst/>
          </a:prstGeom>
          <a:ln w="12700" cmpd="sng">
            <a:noFill/>
          </a:ln>
        </p:spPr>
        <p:txBody>
          <a:bodyPr vert="horz" anchor="ctr"/>
          <a:lstStyle>
            <a:lvl1pPr marL="0" indent="0" algn="l">
              <a:buNone/>
              <a:defRPr sz="2530" b="1">
                <a:solidFill>
                  <a:schemeClr val="bg1"/>
                </a:solidFill>
                <a:latin typeface="微软雅黑" panose="020B0503020204020204" pitchFamily="34" charset="-122"/>
                <a:ea typeface="微软雅黑" panose="020B0503020204020204" pitchFamily="34" charset="-122"/>
                <a:cs typeface="微软雅黑" panose="020B0503020204020204" pitchFamily="34" charset="-122"/>
              </a:defRPr>
            </a:lvl1pPr>
          </a:lstStyle>
          <a:p>
            <a:pPr lvl="0"/>
            <a:r>
              <a:rPr kumimoji="1" lang="en-US" altLang="zh-CN" dirty="0"/>
              <a:t>CLICK</a:t>
            </a:r>
            <a:r>
              <a:rPr kumimoji="1" lang="zh-CN" altLang="en-US" dirty="0"/>
              <a:t> </a:t>
            </a:r>
            <a:r>
              <a:rPr kumimoji="1" lang="en-US" altLang="zh-CN" dirty="0"/>
              <a:t>HERE</a:t>
            </a:r>
            <a:r>
              <a:rPr kumimoji="1" lang="zh-CN" altLang="en-US" dirty="0"/>
              <a:t> </a:t>
            </a:r>
            <a:r>
              <a:rPr kumimoji="1" lang="en-US" altLang="zh-CN" dirty="0"/>
              <a:t>TO</a:t>
            </a:r>
            <a:r>
              <a:rPr kumimoji="1" lang="zh-CN" altLang="en-US" dirty="0"/>
              <a:t> </a:t>
            </a:r>
            <a:r>
              <a:rPr kumimoji="1" lang="en-US" altLang="zh-CN" dirty="0"/>
              <a:t>ADD</a:t>
            </a:r>
            <a:r>
              <a:rPr kumimoji="1" lang="zh-CN" altLang="en-US" dirty="0"/>
              <a:t> </a:t>
            </a:r>
            <a:r>
              <a:rPr kumimoji="1" lang="en-US" altLang="zh-CN" dirty="0"/>
              <a:t>YOUR</a:t>
            </a:r>
            <a:r>
              <a:rPr kumimoji="1" lang="zh-CN" altLang="en-US" dirty="0"/>
              <a:t> </a:t>
            </a:r>
            <a:r>
              <a:rPr kumimoji="1" lang="en-US" altLang="zh-CN" dirty="0"/>
              <a:t>TITLE</a:t>
            </a:r>
            <a:endParaRPr kumimoji="1" lang="zh-CN" altLang="en-US" dirty="0"/>
          </a:p>
        </p:txBody>
      </p:sp>
      <p:sp>
        <p:nvSpPr>
          <p:cNvPr id="3" name="矩形 2"/>
          <p:cNvSpPr/>
          <p:nvPr userDrawn="1"/>
        </p:nvSpPr>
        <p:spPr>
          <a:xfrm>
            <a:off x="0" y="1246602"/>
            <a:ext cx="12858750" cy="59860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7" rIns="96435" bIns="48217" numCol="1" spcCol="0" rtlCol="0" fromWordArt="0" anchor="ctr" anchorCtr="0" forceAA="0" compatLnSpc="1">
            <a:noAutofit/>
          </a:bodyPr>
          <a:lstStyle/>
          <a:p>
            <a:pPr algn="ctr"/>
            <a:endParaRPr kumimoji="1" lang="zh-CN" altLang="en-US" sz="10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自定义版式">
    <p:spTree>
      <p:nvGrpSpPr>
        <p:cNvPr id="1" name=""/>
        <p:cNvGrpSpPr/>
        <p:nvPr/>
      </p:nvGrpSpPr>
      <p:grpSpPr>
        <a:xfrm>
          <a:off x="0" y="0"/>
          <a:ext cx="0" cy="0"/>
          <a:chOff x="0" y="0"/>
          <a:chExt cx="0" cy="0"/>
        </a:xfrm>
      </p:grpSpPr>
    </p:spTree>
  </p:cSld>
  <p:clrMapOvr>
    <a:masterClrMapping/>
  </p:clrMapOvr>
  <p:transition spd="med"/>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14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pic>
        <p:nvPicPr>
          <p:cNvPr id="96" name="图片 95"/>
          <p:cNvPicPr>
            <a:picLocks noChangeAspect="1"/>
          </p:cNvPicPr>
          <p:nvPr userDrawn="1"/>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159000"/>
                    </a14:imgEffect>
                  </a14:imgLayer>
                </a14:imgProps>
              </a:ext>
              <a:ext uri="{28A0092B-C50C-407E-A947-70E740481C1C}">
                <a14:useLocalDpi xmlns:a14="http://schemas.microsoft.com/office/drawing/2010/main" val="0"/>
              </a:ext>
            </a:extLst>
          </a:blip>
          <a:stretch>
            <a:fillRect/>
          </a:stretch>
        </p:blipFill>
        <p:spPr>
          <a:xfrm>
            <a:off x="7371847" y="6079350"/>
            <a:ext cx="5418972" cy="10946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userDrawn="1">
  <p:cSld name="1_Título y objetos">
    <p:spTree>
      <p:nvGrpSpPr>
        <p:cNvPr id="1" name=""/>
        <p:cNvGrpSpPr/>
        <p:nvPr/>
      </p:nvGrpSpPr>
      <p:grpSpPr>
        <a:xfrm>
          <a:off x="0" y="0"/>
          <a:ext cx="0" cy="0"/>
          <a:chOff x="0" y="0"/>
          <a:chExt cx="0" cy="0"/>
        </a:xfrm>
      </p:grpSpPr>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15_内容页">
    <p:spTree>
      <p:nvGrpSpPr>
        <p:cNvPr id="1" name=""/>
        <p:cNvGrpSpPr/>
        <p:nvPr/>
      </p:nvGrpSpPr>
      <p:grpSpPr>
        <a:xfrm>
          <a:off x="0" y="0"/>
          <a:ext cx="0" cy="0"/>
          <a:chOff x="0" y="0"/>
          <a:chExt cx="0" cy="0"/>
        </a:xfrm>
      </p:grpSpPr>
      <p:sp>
        <p:nvSpPr>
          <p:cNvPr id="12" name="文本占位符 310"/>
          <p:cNvSpPr>
            <a:spLocks noGrp="1"/>
          </p:cNvSpPr>
          <p:nvPr>
            <p:ph type="body" sz="quarter" idx="21" hasCustomPrompt="1"/>
          </p:nvPr>
        </p:nvSpPr>
        <p:spPr>
          <a:xfrm>
            <a:off x="398316" y="256637"/>
            <a:ext cx="852045" cy="618365"/>
          </a:xfrm>
          <a:prstGeom prst="rect">
            <a:avLst/>
          </a:prstGeom>
        </p:spPr>
        <p:txBody>
          <a:bodyPr/>
          <a:lstStyle>
            <a:lvl1pPr marL="0" indent="0" algn="l">
              <a:buNone/>
              <a:defRPr sz="4220" b="1">
                <a:ln w="38100">
                  <a:noFill/>
                </a:ln>
                <a:solidFill>
                  <a:schemeClr val="tx1">
                    <a:lumMod val="85000"/>
                    <a:lumOff val="15000"/>
                  </a:schemeClr>
                </a:solidFill>
              </a:defRPr>
            </a:lvl1pPr>
          </a:lstStyle>
          <a:p>
            <a:pPr lvl="0"/>
            <a:r>
              <a:rPr kumimoji="1" lang="en-US" altLang="zh-CN" dirty="0"/>
              <a:t>00</a:t>
            </a:r>
            <a:endParaRPr kumimoji="1" lang="zh-CN" altLang="en-US" dirty="0"/>
          </a:p>
        </p:txBody>
      </p:sp>
      <p:sp>
        <p:nvSpPr>
          <p:cNvPr id="13" name="文本占位符 310"/>
          <p:cNvSpPr>
            <a:spLocks noGrp="1"/>
          </p:cNvSpPr>
          <p:nvPr>
            <p:ph type="body" sz="quarter" idx="22"/>
          </p:nvPr>
        </p:nvSpPr>
        <p:spPr>
          <a:xfrm>
            <a:off x="1250361" y="388069"/>
            <a:ext cx="1970756" cy="355501"/>
          </a:xfrm>
          <a:prstGeom prst="rect">
            <a:avLst/>
          </a:prstGeom>
        </p:spPr>
        <p:txBody>
          <a:bodyPr anchor="ctr"/>
          <a:lstStyle>
            <a:lvl1pPr marL="0" indent="0" algn="l">
              <a:buNone/>
              <a:defRPr sz="1475" b="0">
                <a:ln w="38100">
                  <a:noFill/>
                </a:ln>
                <a:solidFill>
                  <a:schemeClr val="tx1">
                    <a:lumMod val="85000"/>
                    <a:lumOff val="15000"/>
                  </a:schemeClr>
                </a:solidFill>
              </a:defRPr>
            </a:lvl1pPr>
          </a:lstStyle>
          <a:p>
            <a:pPr lvl="0"/>
            <a:endParaRPr kumimoji="1" lang="zh-CN" altLang="en-US" dirty="0"/>
          </a:p>
        </p:txBody>
      </p:sp>
      <p:pic>
        <p:nvPicPr>
          <p:cNvPr id="3" name="图片 2"/>
          <p:cNvPicPr>
            <a:picLocks noChangeAspect="1"/>
          </p:cNvPicPr>
          <p:nvPr userDrawn="1"/>
        </p:nvPicPr>
        <p:blipFill rotWithShape="1">
          <a:blip r:embed="rId2"/>
          <a:srcRect t="-1" b="27841"/>
          <a:stretch>
            <a:fillRect/>
          </a:stretch>
        </p:blipFill>
        <p:spPr>
          <a:xfrm>
            <a:off x="0" y="6752106"/>
            <a:ext cx="12858752" cy="480544"/>
          </a:xfrm>
          <a:prstGeom prst="rect">
            <a:avLst/>
          </a:prstGeom>
        </p:spPr>
      </p:pic>
      <p:sp>
        <p:nvSpPr>
          <p:cNvPr id="23" name="矩形 22"/>
          <p:cNvSpPr/>
          <p:nvPr userDrawn="1"/>
        </p:nvSpPr>
        <p:spPr>
          <a:xfrm>
            <a:off x="-1" y="0"/>
            <a:ext cx="12858750" cy="154297"/>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grpSp>
        <p:nvGrpSpPr>
          <p:cNvPr id="24" name="组合 23"/>
          <p:cNvGrpSpPr/>
          <p:nvPr userDrawn="1"/>
        </p:nvGrpSpPr>
        <p:grpSpPr>
          <a:xfrm flipH="1">
            <a:off x="3134620" y="7014511"/>
            <a:ext cx="3646457" cy="469717"/>
            <a:chOff x="605926" y="1514011"/>
            <a:chExt cx="9386373" cy="1633452"/>
          </a:xfrm>
        </p:grpSpPr>
        <p:sp>
          <p:nvSpPr>
            <p:cNvPr id="25" name="流程图: 终止 24"/>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6" name="流程图: 过程 25"/>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7" name="流程图: 过程 26"/>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8" name="流程图: 终止 27"/>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29" name="流程图: 过程 28"/>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0" name="矩形 29"/>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1" name="流程图: 过程 30"/>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2" name="流程图: 过程 31"/>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3" name="流程图: 过程 32"/>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34" name="直接连接符 33"/>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6" name="圆角矩形 35"/>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7" name="圆角矩形 36"/>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8" name="矩形 37"/>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39" name="圆角矩形 38"/>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0" name="圆角矩形 39"/>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1" name="流程图: 过程 40"/>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2" name="直接连接符 41"/>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3" name="圆角矩形 42"/>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4" name="圆角矩形 43"/>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5" name="流程图: 过程 44"/>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46" name="直接连接符 45"/>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47" name="圆角矩形 46"/>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8" name="圆角矩形 47"/>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49" name="流程图: 过程 48"/>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50" name="直接连接符 49"/>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51" name="圆角矩形 50"/>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2" name="圆角矩形 51"/>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3" name="任意多边形 52"/>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任意多边形 53"/>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矩形 54"/>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6" name="矩形 55"/>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7" name="矩形 56"/>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8" name="矩形 57"/>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59" name="矩形 58"/>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grpSp>
        <p:nvGrpSpPr>
          <p:cNvPr id="60" name="组合 59"/>
          <p:cNvGrpSpPr/>
          <p:nvPr userDrawn="1"/>
        </p:nvGrpSpPr>
        <p:grpSpPr>
          <a:xfrm>
            <a:off x="458293" y="7009367"/>
            <a:ext cx="3345235" cy="464715"/>
            <a:chOff x="605926" y="1514011"/>
            <a:chExt cx="9386373" cy="1633452"/>
          </a:xfrm>
        </p:grpSpPr>
        <p:sp>
          <p:nvSpPr>
            <p:cNvPr id="61" name="流程图: 终止 60"/>
            <p:cNvSpPr/>
            <p:nvPr/>
          </p:nvSpPr>
          <p:spPr>
            <a:xfrm>
              <a:off x="677537" y="1574033"/>
              <a:ext cx="3492346" cy="1291727"/>
            </a:xfrm>
            <a:prstGeom prst="flowChartTerminator">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2" name="流程图: 过程 61"/>
            <p:cNvSpPr/>
            <p:nvPr/>
          </p:nvSpPr>
          <p:spPr>
            <a:xfrm>
              <a:off x="3068198" y="1574033"/>
              <a:ext cx="6092327" cy="783577"/>
            </a:xfrm>
            <a:prstGeom prst="flowChartProcess">
              <a:avLst/>
            </a:prstGeom>
            <a:solidFill>
              <a:schemeClr val="bg2">
                <a:lumMod val="5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3" name="流程图: 过程 62"/>
            <p:cNvSpPr/>
            <p:nvPr/>
          </p:nvSpPr>
          <p:spPr>
            <a:xfrm>
              <a:off x="692669" y="2231125"/>
              <a:ext cx="8467856" cy="100274"/>
            </a:xfrm>
            <a:prstGeom prst="flowChartProcess">
              <a:avLst/>
            </a:prstGeom>
            <a:solidFill>
              <a:srgbClr val="268868"/>
            </a:solidFill>
            <a:ln w="38100">
              <a:solidFill>
                <a:srgbClr val="268868"/>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4" name="流程图: 终止 63"/>
            <p:cNvSpPr/>
            <p:nvPr/>
          </p:nvSpPr>
          <p:spPr>
            <a:xfrm>
              <a:off x="719351" y="1670052"/>
              <a:ext cx="2715309" cy="1291727"/>
            </a:xfrm>
            <a:prstGeom prst="flowChartTerminator">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5" name="流程图: 过程 64"/>
            <p:cNvSpPr/>
            <p:nvPr/>
          </p:nvSpPr>
          <p:spPr>
            <a:xfrm>
              <a:off x="605926" y="2219897"/>
              <a:ext cx="9386373" cy="927566"/>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6" name="矩形 65"/>
            <p:cNvSpPr/>
            <p:nvPr/>
          </p:nvSpPr>
          <p:spPr>
            <a:xfrm>
              <a:off x="2974431" y="1661270"/>
              <a:ext cx="6174954" cy="558630"/>
            </a:xfrm>
            <a:prstGeom prst="rect">
              <a:avLst/>
            </a:prstGeom>
            <a:solidFill>
              <a:schemeClr val="bg2">
                <a:lumMod val="1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7" name="流程图: 过程 66"/>
            <p:cNvSpPr/>
            <p:nvPr/>
          </p:nvSpPr>
          <p:spPr>
            <a:xfrm>
              <a:off x="1827402" y="1764678"/>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8" name="流程图: 过程 67"/>
            <p:cNvSpPr/>
            <p:nvPr/>
          </p:nvSpPr>
          <p:spPr>
            <a:xfrm>
              <a:off x="658684" y="1758065"/>
              <a:ext cx="429568" cy="310536"/>
            </a:xfrm>
            <a:prstGeom prst="flowChartProcess">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69" name="流程图: 过程 68"/>
            <p:cNvSpPr/>
            <p:nvPr/>
          </p:nvSpPr>
          <p:spPr>
            <a:xfrm>
              <a:off x="3372945" y="174919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0" name="直接连接符 69"/>
            <p:cNvCxnSpPr/>
            <p:nvPr/>
          </p:nvCxnSpPr>
          <p:spPr>
            <a:xfrm>
              <a:off x="1407371" y="1661270"/>
              <a:ext cx="9535" cy="584491"/>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1" name="直接连接符 70"/>
            <p:cNvCxnSpPr/>
            <p:nvPr/>
          </p:nvCxnSpPr>
          <p:spPr>
            <a:xfrm>
              <a:off x="2910039" y="1661270"/>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2" name="圆角矩形 71"/>
            <p:cNvSpPr/>
            <p:nvPr/>
          </p:nvSpPr>
          <p:spPr>
            <a:xfrm>
              <a:off x="1225894" y="174919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3" name="圆角矩形 72"/>
            <p:cNvSpPr/>
            <p:nvPr/>
          </p:nvSpPr>
          <p:spPr>
            <a:xfrm>
              <a:off x="1466285" y="174558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4" name="矩形 73"/>
            <p:cNvSpPr/>
            <p:nvPr/>
          </p:nvSpPr>
          <p:spPr>
            <a:xfrm>
              <a:off x="657646" y="2219816"/>
              <a:ext cx="8471848" cy="72560"/>
            </a:xfrm>
            <a:prstGeom prst="rect">
              <a:avLst/>
            </a:prstGeom>
            <a:solidFill>
              <a:schemeClr val="bg2">
                <a:lumMod val="50000"/>
              </a:schemeClr>
            </a:solidFill>
            <a:ln w="38100">
              <a:solidFill>
                <a:schemeClr val="bg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5" name="圆角矩形 74"/>
            <p:cNvSpPr/>
            <p:nvPr/>
          </p:nvSpPr>
          <p:spPr>
            <a:xfrm>
              <a:off x="2950814" y="173197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6" name="圆角矩形 75"/>
            <p:cNvSpPr/>
            <p:nvPr/>
          </p:nvSpPr>
          <p:spPr>
            <a:xfrm>
              <a:off x="2740747" y="172522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77" name="流程图: 过程 76"/>
            <p:cNvSpPr/>
            <p:nvPr/>
          </p:nvSpPr>
          <p:spPr>
            <a:xfrm>
              <a:off x="4952862" y="1757977"/>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78" name="直接连接符 77"/>
            <p:cNvCxnSpPr/>
            <p:nvPr/>
          </p:nvCxnSpPr>
          <p:spPr>
            <a:xfrm>
              <a:off x="4489956" y="1659036"/>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9" name="圆角矩形 78"/>
            <p:cNvSpPr/>
            <p:nvPr/>
          </p:nvSpPr>
          <p:spPr>
            <a:xfrm>
              <a:off x="4530731" y="1740759"/>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0" name="圆角矩形 79"/>
            <p:cNvSpPr/>
            <p:nvPr/>
          </p:nvSpPr>
          <p:spPr>
            <a:xfrm>
              <a:off x="4320664" y="1734004"/>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1" name="流程图: 过程 80"/>
            <p:cNvSpPr/>
            <p:nvPr/>
          </p:nvSpPr>
          <p:spPr>
            <a:xfrm>
              <a:off x="6571183" y="1741453"/>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2" name="直接连接符 81"/>
            <p:cNvCxnSpPr/>
            <p:nvPr/>
          </p:nvCxnSpPr>
          <p:spPr>
            <a:xfrm>
              <a:off x="6108277" y="1653528"/>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3" name="圆角矩形 82"/>
            <p:cNvSpPr/>
            <p:nvPr/>
          </p:nvSpPr>
          <p:spPr>
            <a:xfrm>
              <a:off x="6149052" y="1724235"/>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4" name="圆角矩形 83"/>
            <p:cNvSpPr/>
            <p:nvPr/>
          </p:nvSpPr>
          <p:spPr>
            <a:xfrm>
              <a:off x="5938985" y="1717480"/>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5" name="流程图: 过程 84"/>
            <p:cNvSpPr/>
            <p:nvPr/>
          </p:nvSpPr>
          <p:spPr>
            <a:xfrm>
              <a:off x="8205802" y="1758065"/>
              <a:ext cx="649995" cy="347031"/>
            </a:xfrm>
            <a:prstGeom prst="flowChartProcess">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cxnSp>
          <p:nvCxnSpPr>
            <p:cNvPr id="86" name="直接连接符 85"/>
            <p:cNvCxnSpPr/>
            <p:nvPr/>
          </p:nvCxnSpPr>
          <p:spPr>
            <a:xfrm>
              <a:off x="7742896" y="1659124"/>
              <a:ext cx="15564" cy="593136"/>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87" name="圆角矩形 86"/>
            <p:cNvSpPr/>
            <p:nvPr/>
          </p:nvSpPr>
          <p:spPr>
            <a:xfrm>
              <a:off x="7783671" y="1740847"/>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8" name="圆角矩形 87"/>
            <p:cNvSpPr/>
            <p:nvPr/>
          </p:nvSpPr>
          <p:spPr>
            <a:xfrm>
              <a:off x="7573604" y="1734092"/>
              <a:ext cx="128613" cy="417215"/>
            </a:xfrm>
            <a:prstGeom prst="roundRect">
              <a:avLst/>
            </a:prstGeom>
            <a:solidFill>
              <a:schemeClr val="bg1"/>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89" name="任意多边形 88"/>
            <p:cNvSpPr/>
            <p:nvPr/>
          </p:nvSpPr>
          <p:spPr>
            <a:xfrm>
              <a:off x="687269" y="1713123"/>
              <a:ext cx="205097" cy="391099"/>
            </a:xfrm>
            <a:custGeom>
              <a:avLst/>
              <a:gdLst>
                <a:gd name="connsiteX0" fmla="*/ 205097 w 205097"/>
                <a:gd name="connsiteY0" fmla="*/ 0 h 391099"/>
                <a:gd name="connsiteX1" fmla="*/ 6794 w 205097"/>
                <a:gd name="connsiteY1" fmla="*/ 143219 h 391099"/>
                <a:gd name="connsiteX2" fmla="*/ 12302 w 205097"/>
                <a:gd name="connsiteY2" fmla="*/ 391099 h 391099"/>
              </a:gdLst>
              <a:ahLst/>
              <a:cxnLst>
                <a:cxn ang="0">
                  <a:pos x="connsiteX0" y="connsiteY0"/>
                </a:cxn>
                <a:cxn ang="0">
                  <a:pos x="connsiteX1" y="connsiteY1"/>
                </a:cxn>
                <a:cxn ang="0">
                  <a:pos x="connsiteX2" y="connsiteY2"/>
                </a:cxn>
              </a:cxnLst>
              <a:rect l="l" t="t" r="r" b="b"/>
              <a:pathLst>
                <a:path w="205097" h="391099">
                  <a:moveTo>
                    <a:pt x="205097" y="0"/>
                  </a:moveTo>
                  <a:cubicBezTo>
                    <a:pt x="122011" y="39018"/>
                    <a:pt x="38926" y="78036"/>
                    <a:pt x="6794" y="143219"/>
                  </a:cubicBezTo>
                  <a:cubicBezTo>
                    <a:pt x="-25339" y="208402"/>
                    <a:pt x="70141" y="341523"/>
                    <a:pt x="12302" y="391099"/>
                  </a:cubicBezTo>
                </a:path>
              </a:pathLst>
            </a:cu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0" name="任意多边形 89"/>
            <p:cNvSpPr/>
            <p:nvPr/>
          </p:nvSpPr>
          <p:spPr>
            <a:xfrm>
              <a:off x="657646" y="1600384"/>
              <a:ext cx="651357" cy="604530"/>
            </a:xfrm>
            <a:custGeom>
              <a:avLst/>
              <a:gdLst>
                <a:gd name="connsiteX0" fmla="*/ 0 w 661012"/>
                <a:gd name="connsiteY0" fmla="*/ 468216 h 468216"/>
                <a:gd name="connsiteX1" fmla="*/ 203812 w 661012"/>
                <a:gd name="connsiteY1" fmla="*/ 132202 h 468216"/>
                <a:gd name="connsiteX2" fmla="*/ 661012 w 661012"/>
                <a:gd name="connsiteY2" fmla="*/ 0 h 468216"/>
              </a:gdLst>
              <a:ahLst/>
              <a:cxnLst>
                <a:cxn ang="0">
                  <a:pos x="connsiteX0" y="connsiteY0"/>
                </a:cxn>
                <a:cxn ang="0">
                  <a:pos x="connsiteX1" y="connsiteY1"/>
                </a:cxn>
                <a:cxn ang="0">
                  <a:pos x="connsiteX2" y="connsiteY2"/>
                </a:cxn>
              </a:cxnLst>
              <a:rect l="l" t="t" r="r" b="b"/>
              <a:pathLst>
                <a:path w="661012" h="468216">
                  <a:moveTo>
                    <a:pt x="0" y="468216"/>
                  </a:moveTo>
                  <a:cubicBezTo>
                    <a:pt x="46821" y="339227"/>
                    <a:pt x="93643" y="210238"/>
                    <a:pt x="203812" y="132202"/>
                  </a:cubicBezTo>
                  <a:cubicBezTo>
                    <a:pt x="313981" y="54166"/>
                    <a:pt x="487496" y="27083"/>
                    <a:pt x="661012" y="0"/>
                  </a:cubicBezTo>
                </a:path>
              </a:pathLst>
            </a:custGeom>
            <a:noFill/>
            <a:ln w="38100">
              <a:solidFill>
                <a:srgbClr val="0078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1" name="矩形 90"/>
            <p:cNvSpPr/>
            <p:nvPr/>
          </p:nvSpPr>
          <p:spPr>
            <a:xfrm>
              <a:off x="1594898" y="1514626"/>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2" name="矩形 91"/>
            <p:cNvSpPr/>
            <p:nvPr/>
          </p:nvSpPr>
          <p:spPr>
            <a:xfrm>
              <a:off x="3610628" y="1514011"/>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3" name="矩形 92"/>
            <p:cNvSpPr/>
            <p:nvPr/>
          </p:nvSpPr>
          <p:spPr>
            <a:xfrm>
              <a:off x="5550498" y="1528773"/>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4" name="矩形 93"/>
            <p:cNvSpPr/>
            <p:nvPr/>
          </p:nvSpPr>
          <p:spPr>
            <a:xfrm>
              <a:off x="7568096" y="1521069"/>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sp>
          <p:nvSpPr>
            <p:cNvPr id="95" name="矩形 94"/>
            <p:cNvSpPr/>
            <p:nvPr/>
          </p:nvSpPr>
          <p:spPr>
            <a:xfrm>
              <a:off x="8737115" y="1535565"/>
              <a:ext cx="423410" cy="71611"/>
            </a:xfrm>
            <a:prstGeom prst="rect">
              <a:avLst/>
            </a:prstGeom>
            <a:solidFill>
              <a:srgbClr val="0078F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a:lnSpc>
                  <a:spcPct val="130000"/>
                </a:lnSpc>
              </a:pPr>
              <a:endParaRPr lang="zh-CN" altLang="en-US" sz="1475" b="1" dirty="0">
                <a:solidFill>
                  <a:srgbClr val="FF0000"/>
                </a:solidFill>
                <a:latin typeface="Century Gothic" panose="020B0502020202020204"/>
                <a:ea typeface="微软雅黑" panose="020B0503020204020204" pitchFamily="34" charset="-122"/>
              </a:endParaRPr>
            </a:p>
          </p:txBody>
        </p:sp>
      </p:grpSp>
      <p:pic>
        <p:nvPicPr>
          <p:cNvPr id="96" name="图片 95"/>
          <p:cNvPicPr>
            <a:picLocks noChangeAspect="1"/>
          </p:cNvPicPr>
          <p:nvPr userDrawn="1"/>
        </p:nvPicPr>
        <p:blipFill>
          <a:blip r:embed="rId3" cstate="print">
            <a:duotone>
              <a:prstClr val="black"/>
              <a:schemeClr val="accent5">
                <a:tint val="45000"/>
                <a:satMod val="400000"/>
              </a:schemeClr>
            </a:duotone>
            <a:extLst>
              <a:ext uri="{BEBA8EAE-BF5A-486C-A8C5-ECC9F3942E4B}">
                <a14:imgProps xmlns:a14="http://schemas.microsoft.com/office/drawing/2010/main">
                  <a14:imgLayer r:embed="rId4">
                    <a14:imgEffect>
                      <a14:saturation sat="159000"/>
                    </a14:imgEffect>
                  </a14:imgLayer>
                </a14:imgProps>
              </a:ext>
              <a:ext uri="{28A0092B-C50C-407E-A947-70E740481C1C}">
                <a14:useLocalDpi xmlns:a14="http://schemas.microsoft.com/office/drawing/2010/main" val="0"/>
              </a:ext>
            </a:extLst>
          </a:blip>
          <a:stretch>
            <a:fillRect/>
          </a:stretch>
        </p:blipFill>
        <p:spPr>
          <a:xfrm>
            <a:off x="7371847" y="6079350"/>
            <a:ext cx="5418972" cy="1094638"/>
          </a:xfrm>
          <a:prstGeom prst="rect">
            <a:avLst/>
          </a:prstGeom>
          <a:noFill/>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0-#ppt_w/2"/>
                                          </p:val>
                                        </p:tav>
                                        <p:tav tm="100000">
                                          <p:val>
                                            <p:strVal val="#ppt_x"/>
                                          </p:val>
                                        </p:tav>
                                      </p:tavLst>
                                    </p:anim>
                                    <p:anim calcmode="lin" valueType="num">
                                      <p:cBhvr additive="base">
                                        <p:cTn id="8" dur="500" fill="hold"/>
                                        <p:tgtEl>
                                          <p:spTgt spid="2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60"/>
                                        </p:tgtEl>
                                        <p:attrNameLst>
                                          <p:attrName>style.visibility</p:attrName>
                                        </p:attrNameLst>
                                      </p:cBhvr>
                                      <p:to>
                                        <p:strVal val="visible"/>
                                      </p:to>
                                    </p:set>
                                    <p:anim calcmode="lin" valueType="num">
                                      <p:cBhvr additive="base">
                                        <p:cTn id="12" dur="500" fill="hold"/>
                                        <p:tgtEl>
                                          <p:spTgt spid="60"/>
                                        </p:tgtEl>
                                        <p:attrNameLst>
                                          <p:attrName>ppt_x</p:attrName>
                                        </p:attrNameLst>
                                      </p:cBhvr>
                                      <p:tavLst>
                                        <p:tav tm="0">
                                          <p:val>
                                            <p:strVal val="0-#ppt_w/2"/>
                                          </p:val>
                                        </p:tav>
                                        <p:tav tm="100000">
                                          <p:val>
                                            <p:strVal val="#ppt_x"/>
                                          </p:val>
                                        </p:tav>
                                      </p:tavLst>
                                    </p:anim>
                                    <p:anim calcmode="lin" valueType="num">
                                      <p:cBhvr additive="base">
                                        <p:cTn id="13" dur="500" fill="hold"/>
                                        <p:tgtEl>
                                          <p:spTgt spid="6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7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607344" y="1183677"/>
            <a:ext cx="9644063" cy="2518034"/>
          </a:xfrm>
        </p:spPr>
        <p:txBody>
          <a:bodyPr anchor="b"/>
          <a:lstStyle>
            <a:lvl1pPr algn="ctr">
              <a:defRPr sz="6330"/>
            </a:lvl1pPr>
          </a:lstStyle>
          <a:p>
            <a:r>
              <a:rPr lang="zh-CN" altLang="en-US"/>
              <a:t>单击此处编辑母版标题样式</a:t>
            </a:r>
            <a:endParaRPr lang="zh-CN" altLang="en-US"/>
          </a:p>
        </p:txBody>
      </p:sp>
      <p:sp>
        <p:nvSpPr>
          <p:cNvPr id="3" name="副标题 2"/>
          <p:cNvSpPr>
            <a:spLocks noGrp="1"/>
          </p:cNvSpPr>
          <p:nvPr>
            <p:ph type="subTitle" idx="1"/>
          </p:nvPr>
        </p:nvSpPr>
        <p:spPr>
          <a:xfrm>
            <a:off x="1607344" y="3798816"/>
            <a:ext cx="9644063" cy="1746216"/>
          </a:xfrm>
        </p:spPr>
        <p:txBody>
          <a:bodyPr/>
          <a:lstStyle>
            <a:lvl1pPr marL="0" indent="0" algn="ctr">
              <a:buNone/>
              <a:defRPr sz="2530"/>
            </a:lvl1pPr>
            <a:lvl2pPr marL="481965" indent="0" algn="ctr">
              <a:buNone/>
              <a:defRPr sz="2110"/>
            </a:lvl2pPr>
            <a:lvl3pPr marL="964565" indent="0" algn="ctr">
              <a:buNone/>
              <a:defRPr sz="1900"/>
            </a:lvl3pPr>
            <a:lvl4pPr marL="1446530" indent="0" algn="ctr">
              <a:buNone/>
              <a:defRPr sz="1685"/>
            </a:lvl4pPr>
            <a:lvl5pPr marL="1928495" indent="0" algn="ctr">
              <a:buNone/>
              <a:defRPr sz="1685"/>
            </a:lvl5pPr>
            <a:lvl6pPr marL="2411095" indent="0" algn="ctr">
              <a:buNone/>
              <a:defRPr sz="1685"/>
            </a:lvl6pPr>
            <a:lvl7pPr marL="2893060" indent="0" algn="ctr">
              <a:buNone/>
              <a:defRPr sz="1685"/>
            </a:lvl7pPr>
            <a:lvl8pPr marL="3375025" indent="0" algn="ctr">
              <a:buNone/>
              <a:defRPr sz="1685"/>
            </a:lvl8pPr>
            <a:lvl9pPr marL="3856990" indent="0" algn="ctr">
              <a:buNone/>
              <a:defRPr sz="1685"/>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77342" y="1803141"/>
            <a:ext cx="11090672" cy="3008581"/>
          </a:xfrm>
        </p:spPr>
        <p:txBody>
          <a:bodyPr anchor="b"/>
          <a:lstStyle>
            <a:lvl1pPr>
              <a:defRPr sz="633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77342" y="4840184"/>
            <a:ext cx="11090672" cy="1582142"/>
          </a:xfrm>
        </p:spPr>
        <p:txBody>
          <a:bodyPr/>
          <a:lstStyle>
            <a:lvl1pPr marL="0" indent="0">
              <a:buNone/>
              <a:defRPr sz="2530">
                <a:solidFill>
                  <a:schemeClr val="tx1">
                    <a:tint val="75000"/>
                  </a:schemeClr>
                </a:solidFill>
              </a:defRPr>
            </a:lvl1pPr>
            <a:lvl2pPr marL="481965" indent="0">
              <a:buNone/>
              <a:defRPr sz="2110">
                <a:solidFill>
                  <a:schemeClr val="tx1">
                    <a:tint val="75000"/>
                  </a:schemeClr>
                </a:solidFill>
              </a:defRPr>
            </a:lvl2pPr>
            <a:lvl3pPr marL="964565" indent="0">
              <a:buNone/>
              <a:defRPr sz="1900">
                <a:solidFill>
                  <a:schemeClr val="tx1">
                    <a:tint val="75000"/>
                  </a:schemeClr>
                </a:solidFill>
              </a:defRPr>
            </a:lvl3pPr>
            <a:lvl4pPr marL="1446530" indent="0">
              <a:buNone/>
              <a:defRPr sz="1685">
                <a:solidFill>
                  <a:schemeClr val="tx1">
                    <a:tint val="75000"/>
                  </a:schemeClr>
                </a:solidFill>
              </a:defRPr>
            </a:lvl4pPr>
            <a:lvl5pPr marL="1928495" indent="0">
              <a:buNone/>
              <a:defRPr sz="1685">
                <a:solidFill>
                  <a:schemeClr val="tx1">
                    <a:tint val="75000"/>
                  </a:schemeClr>
                </a:solidFill>
              </a:defRPr>
            </a:lvl5pPr>
            <a:lvl6pPr marL="2411095" indent="0">
              <a:buNone/>
              <a:defRPr sz="1685">
                <a:solidFill>
                  <a:schemeClr val="tx1">
                    <a:tint val="75000"/>
                  </a:schemeClr>
                </a:solidFill>
              </a:defRPr>
            </a:lvl6pPr>
            <a:lvl7pPr marL="2893060" indent="0">
              <a:buNone/>
              <a:defRPr sz="1685">
                <a:solidFill>
                  <a:schemeClr val="tx1">
                    <a:tint val="75000"/>
                  </a:schemeClr>
                </a:solidFill>
              </a:defRPr>
            </a:lvl7pPr>
            <a:lvl8pPr marL="3375025" indent="0">
              <a:buNone/>
              <a:defRPr sz="1685">
                <a:solidFill>
                  <a:schemeClr val="tx1">
                    <a:tint val="75000"/>
                  </a:schemeClr>
                </a:solidFill>
              </a:defRPr>
            </a:lvl8pPr>
            <a:lvl9pPr marL="3856990" indent="0">
              <a:buNone/>
              <a:defRPr sz="1685">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84039" y="1925358"/>
            <a:ext cx="5464969" cy="45890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509742" y="1925358"/>
            <a:ext cx="5464969" cy="4589050"/>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85714" y="385072"/>
            <a:ext cx="11090672" cy="1397978"/>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5715" y="1773004"/>
            <a:ext cx="5439853"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85715" y="2641926"/>
            <a:ext cx="5439853" cy="388587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509742" y="1773004"/>
            <a:ext cx="5466644" cy="868922"/>
          </a:xfrm>
        </p:spPr>
        <p:txBody>
          <a:bodyPr anchor="b"/>
          <a:lstStyle>
            <a:lvl1pPr marL="0" indent="0">
              <a:buNone/>
              <a:defRPr sz="2530" b="1"/>
            </a:lvl1pPr>
            <a:lvl2pPr marL="481965" indent="0">
              <a:buNone/>
              <a:defRPr sz="2110" b="1"/>
            </a:lvl2pPr>
            <a:lvl3pPr marL="964565" indent="0">
              <a:buNone/>
              <a:defRPr sz="1900" b="1"/>
            </a:lvl3pPr>
            <a:lvl4pPr marL="1446530" indent="0">
              <a:buNone/>
              <a:defRPr sz="1685" b="1"/>
            </a:lvl4pPr>
            <a:lvl5pPr marL="1928495" indent="0">
              <a:buNone/>
              <a:defRPr sz="1685" b="1"/>
            </a:lvl5pPr>
            <a:lvl6pPr marL="2411095" indent="0">
              <a:buNone/>
              <a:defRPr sz="1685" b="1"/>
            </a:lvl6pPr>
            <a:lvl7pPr marL="2893060" indent="0">
              <a:buNone/>
              <a:defRPr sz="1685" b="1"/>
            </a:lvl7pPr>
            <a:lvl8pPr marL="3375025" indent="0">
              <a:buNone/>
              <a:defRPr sz="1685" b="1"/>
            </a:lvl8pPr>
            <a:lvl9pPr marL="3856990" indent="0">
              <a:buNone/>
              <a:defRPr sz="1685"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509742" y="2641926"/>
            <a:ext cx="5466644" cy="3885876"/>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zh-CN" altLang="en-US"/>
          </a:p>
        </p:txBody>
      </p:sp>
      <p:sp>
        <p:nvSpPr>
          <p:cNvPr id="3" name="内容占位符 2"/>
          <p:cNvSpPr>
            <a:spLocks noGrp="1"/>
          </p:cNvSpPr>
          <p:nvPr>
            <p:ph idx="1"/>
          </p:nvPr>
        </p:nvSpPr>
        <p:spPr>
          <a:xfrm>
            <a:off x="5466644" y="1041368"/>
            <a:ext cx="6509742" cy="5139869"/>
          </a:xfrm>
        </p:spPr>
        <p:txBody>
          <a:bodyPr/>
          <a:lstStyle>
            <a:lvl1pPr>
              <a:defRPr sz="3375"/>
            </a:lvl1pPr>
            <a:lvl2pPr>
              <a:defRPr sz="2955"/>
            </a:lvl2pPr>
            <a:lvl3pPr>
              <a:defRPr sz="2530"/>
            </a:lvl3pPr>
            <a:lvl4pPr>
              <a:defRPr sz="2110"/>
            </a:lvl4pPr>
            <a:lvl5pPr>
              <a:defRPr sz="2110"/>
            </a:lvl5pPr>
            <a:lvl6pPr>
              <a:defRPr sz="2110"/>
            </a:lvl6pPr>
            <a:lvl7pPr>
              <a:defRPr sz="2110"/>
            </a:lvl7pPr>
            <a:lvl8pPr>
              <a:defRPr sz="2110"/>
            </a:lvl8pPr>
            <a:lvl9pPr>
              <a:defRPr sz="211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85715" y="482177"/>
            <a:ext cx="4147281" cy="1687618"/>
          </a:xfrm>
        </p:spPr>
        <p:txBody>
          <a:bodyPr anchor="b"/>
          <a:lstStyle>
            <a:lvl1pPr>
              <a:defRPr sz="3375"/>
            </a:lvl1pPr>
          </a:lstStyle>
          <a:p>
            <a:r>
              <a:rPr lang="zh-CN" altLang="en-US"/>
              <a:t>单击此处编辑母版标题样式</a:t>
            </a:r>
            <a:endParaRPr lang="zh-CN" altLang="en-US"/>
          </a:p>
        </p:txBody>
      </p:sp>
      <p:sp>
        <p:nvSpPr>
          <p:cNvPr id="3" name="图片占位符 2"/>
          <p:cNvSpPr>
            <a:spLocks noGrp="1"/>
          </p:cNvSpPr>
          <p:nvPr>
            <p:ph type="pic" idx="1"/>
          </p:nvPr>
        </p:nvSpPr>
        <p:spPr>
          <a:xfrm>
            <a:off x="5466644" y="1041368"/>
            <a:ext cx="6509742" cy="5139869"/>
          </a:xfrm>
        </p:spPr>
        <p:txBody>
          <a:bodyPr/>
          <a:lstStyle>
            <a:lvl1pPr marL="0" indent="0">
              <a:buNone/>
              <a:defRPr sz="3375"/>
            </a:lvl1pPr>
            <a:lvl2pPr marL="481965" indent="0">
              <a:buNone/>
              <a:defRPr sz="2955"/>
            </a:lvl2pPr>
            <a:lvl3pPr marL="964565" indent="0">
              <a:buNone/>
              <a:defRPr sz="2530"/>
            </a:lvl3pPr>
            <a:lvl4pPr marL="1446530" indent="0">
              <a:buNone/>
              <a:defRPr sz="2110"/>
            </a:lvl4pPr>
            <a:lvl5pPr marL="1928495" indent="0">
              <a:buNone/>
              <a:defRPr sz="2110"/>
            </a:lvl5pPr>
            <a:lvl6pPr marL="2411095" indent="0">
              <a:buNone/>
              <a:defRPr sz="2110"/>
            </a:lvl6pPr>
            <a:lvl7pPr marL="2893060" indent="0">
              <a:buNone/>
              <a:defRPr sz="2110"/>
            </a:lvl7pPr>
            <a:lvl8pPr marL="3375025" indent="0">
              <a:buNone/>
              <a:defRPr sz="2110"/>
            </a:lvl8pPr>
            <a:lvl9pPr marL="3856990" indent="0">
              <a:buNone/>
              <a:defRPr sz="2110"/>
            </a:lvl9pPr>
          </a:lstStyle>
          <a:p>
            <a:endParaRPr lang="zh-CN" altLang="en-US"/>
          </a:p>
        </p:txBody>
      </p:sp>
      <p:sp>
        <p:nvSpPr>
          <p:cNvPr id="4" name="文本占位符 3"/>
          <p:cNvSpPr>
            <a:spLocks noGrp="1"/>
          </p:cNvSpPr>
          <p:nvPr>
            <p:ph type="body" sz="half" idx="2"/>
          </p:nvPr>
        </p:nvSpPr>
        <p:spPr>
          <a:xfrm>
            <a:off x="885715" y="2169795"/>
            <a:ext cx="4147281" cy="4019814"/>
          </a:xfrm>
        </p:spPr>
        <p:txBody>
          <a:bodyPr/>
          <a:lstStyle>
            <a:lvl1pPr marL="0" indent="0">
              <a:buNone/>
              <a:defRPr sz="1685"/>
            </a:lvl1pPr>
            <a:lvl2pPr marL="481965" indent="0">
              <a:buNone/>
              <a:defRPr sz="1475"/>
            </a:lvl2pPr>
            <a:lvl3pPr marL="964565" indent="0">
              <a:buNone/>
              <a:defRPr sz="1265"/>
            </a:lvl3pPr>
            <a:lvl4pPr marL="1446530" indent="0">
              <a:buNone/>
              <a:defRPr sz="1055"/>
            </a:lvl4pPr>
            <a:lvl5pPr marL="1928495" indent="0">
              <a:buNone/>
              <a:defRPr sz="1055"/>
            </a:lvl5pPr>
            <a:lvl6pPr marL="2411095" indent="0">
              <a:buNone/>
              <a:defRPr sz="1055"/>
            </a:lvl6pPr>
            <a:lvl7pPr marL="2893060" indent="0">
              <a:buNone/>
              <a:defRPr sz="1055"/>
            </a:lvl7pPr>
            <a:lvl8pPr marL="3375025" indent="0">
              <a:buNone/>
              <a:defRPr sz="1055"/>
            </a:lvl8pPr>
            <a:lvl9pPr marL="3856990" indent="0">
              <a:buNone/>
              <a:defRPr sz="1055"/>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43A93E93-166D-47F5-9EF1-ACEABE24AEEA}"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18D5ACA-62CA-46DB-AD6B-12EDD6D51A23}" type="slidenum">
              <a:rPr lang="zh-CN" altLang="en-US" smtClean="0"/>
            </a:fld>
            <a:endParaRPr lang="zh-CN" altLang="en-US"/>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202043" y="385071"/>
            <a:ext cx="2772668" cy="6129337"/>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84039" y="385071"/>
            <a:ext cx="8157270" cy="6129337"/>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D2F68F76-B5FC-4DC2-A0FB-32EA4B88595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8850DAD1-8999-4C6E-A5AD-178C85A1B059}" type="slidenum">
              <a:rPr lang="zh-CN" altLang="en-US" smtClean="0"/>
            </a:fld>
            <a:endParaRPr lang="zh-CN" altLang="en-US"/>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内容页">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7" Type="http://schemas.openxmlformats.org/officeDocument/2006/relationships/theme" Target="../theme/theme1.xml"/><Relationship Id="rId36" Type="http://schemas.openxmlformats.org/officeDocument/2006/relationships/image" Target="../media/image22.jpeg"/><Relationship Id="rId35" Type="http://schemas.openxmlformats.org/officeDocument/2006/relationships/slideLayout" Target="../slideLayouts/slideLayout35.xml"/><Relationship Id="rId34" Type="http://schemas.openxmlformats.org/officeDocument/2006/relationships/slideLayout" Target="../slideLayouts/slideLayout34.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 Type="http://schemas.openxmlformats.org/officeDocument/2006/relationships/slideLayout" Target="../slideLayouts/slideLayout3.xml"/><Relationship Id="rId29" Type="http://schemas.openxmlformats.org/officeDocument/2006/relationships/slideLayout" Target="../slideLayouts/slideLayout29.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0" Type="http://schemas.openxmlformats.org/officeDocument/2006/relationships/slideLayout" Target="../slideLayouts/slideLayout20.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44.xml"/><Relationship Id="rId8" Type="http://schemas.openxmlformats.org/officeDocument/2006/relationships/slideLayout" Target="../slideLayouts/slideLayout43.xml"/><Relationship Id="rId7" Type="http://schemas.openxmlformats.org/officeDocument/2006/relationships/slideLayout" Target="../slideLayouts/slideLayout42.xml"/><Relationship Id="rId6" Type="http://schemas.openxmlformats.org/officeDocument/2006/relationships/slideLayout" Target="../slideLayouts/slideLayout41.xml"/><Relationship Id="rId5" Type="http://schemas.openxmlformats.org/officeDocument/2006/relationships/slideLayout" Target="../slideLayouts/slideLayout40.xml"/><Relationship Id="rId4" Type="http://schemas.openxmlformats.org/officeDocument/2006/relationships/slideLayout" Target="../slideLayouts/slideLayout39.xml"/><Relationship Id="rId37" Type="http://schemas.openxmlformats.org/officeDocument/2006/relationships/theme" Target="../theme/theme2.xml"/><Relationship Id="rId36" Type="http://schemas.openxmlformats.org/officeDocument/2006/relationships/image" Target="../media/image22.jpeg"/><Relationship Id="rId35" Type="http://schemas.openxmlformats.org/officeDocument/2006/relationships/slideLayout" Target="../slideLayouts/slideLayout70.xml"/><Relationship Id="rId34" Type="http://schemas.openxmlformats.org/officeDocument/2006/relationships/slideLayout" Target="../slideLayouts/slideLayout69.xml"/><Relationship Id="rId33" Type="http://schemas.openxmlformats.org/officeDocument/2006/relationships/slideLayout" Target="../slideLayouts/slideLayout68.xml"/><Relationship Id="rId32" Type="http://schemas.openxmlformats.org/officeDocument/2006/relationships/slideLayout" Target="../slideLayouts/slideLayout67.xml"/><Relationship Id="rId31" Type="http://schemas.openxmlformats.org/officeDocument/2006/relationships/slideLayout" Target="../slideLayouts/slideLayout66.xml"/><Relationship Id="rId30" Type="http://schemas.openxmlformats.org/officeDocument/2006/relationships/slideLayout" Target="../slideLayouts/slideLayout65.xml"/><Relationship Id="rId3" Type="http://schemas.openxmlformats.org/officeDocument/2006/relationships/slideLayout" Target="../slideLayouts/slideLayout38.xml"/><Relationship Id="rId29" Type="http://schemas.openxmlformats.org/officeDocument/2006/relationships/slideLayout" Target="../slideLayouts/slideLayout64.xml"/><Relationship Id="rId28" Type="http://schemas.openxmlformats.org/officeDocument/2006/relationships/slideLayout" Target="../slideLayouts/slideLayout63.xml"/><Relationship Id="rId27" Type="http://schemas.openxmlformats.org/officeDocument/2006/relationships/slideLayout" Target="../slideLayouts/slideLayout62.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0" Type="http://schemas.openxmlformats.org/officeDocument/2006/relationships/slideLayout" Target="../slideLayouts/slideLayout55.xml"/><Relationship Id="rId2" Type="http://schemas.openxmlformats.org/officeDocument/2006/relationships/slideLayout" Target="../slideLayouts/slideLayout37.xml"/><Relationship Id="rId19" Type="http://schemas.openxmlformats.org/officeDocument/2006/relationships/slideLayout" Target="../slideLayouts/slideLayout54.xml"/><Relationship Id="rId18" Type="http://schemas.openxmlformats.org/officeDocument/2006/relationships/slideLayout" Target="../slideLayouts/slideLayout53.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79.xml"/><Relationship Id="rId8" Type="http://schemas.openxmlformats.org/officeDocument/2006/relationships/slideLayout" Target="../slideLayouts/slideLayout78.xml"/><Relationship Id="rId7" Type="http://schemas.openxmlformats.org/officeDocument/2006/relationships/slideLayout" Target="../slideLayouts/slideLayout77.xml"/><Relationship Id="rId6" Type="http://schemas.openxmlformats.org/officeDocument/2006/relationships/slideLayout" Target="../slideLayouts/slideLayout76.xml"/><Relationship Id="rId5" Type="http://schemas.openxmlformats.org/officeDocument/2006/relationships/slideLayout" Target="../slideLayouts/slideLayout75.xml"/><Relationship Id="rId4" Type="http://schemas.openxmlformats.org/officeDocument/2006/relationships/slideLayout" Target="../slideLayouts/slideLayout74.xml"/><Relationship Id="rId3" Type="http://schemas.openxmlformats.org/officeDocument/2006/relationships/slideLayout" Target="../slideLayouts/slideLayout73.xml"/><Relationship Id="rId2" Type="http://schemas.openxmlformats.org/officeDocument/2006/relationships/slideLayout" Target="../slideLayouts/slideLayout72.xml"/><Relationship Id="rId13" Type="http://schemas.openxmlformats.org/officeDocument/2006/relationships/theme" Target="../theme/theme3.xml"/><Relationship Id="rId12" Type="http://schemas.openxmlformats.org/officeDocument/2006/relationships/slideLayout" Target="../slideLayouts/slideLayout82.xml"/><Relationship Id="rId11" Type="http://schemas.openxmlformats.org/officeDocument/2006/relationships/slideLayout" Target="../slideLayouts/slideLayout81.xml"/><Relationship Id="rId10" Type="http://schemas.openxmlformats.org/officeDocument/2006/relationships/slideLayout" Target="../slideLayouts/slideLayout80.xml"/><Relationship Id="rId1" Type="http://schemas.openxmlformats.org/officeDocument/2006/relationships/slideLayout" Target="../slideLayouts/slideLayout7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6">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238" y="385763"/>
            <a:ext cx="11090275" cy="1397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238" y="1925638"/>
            <a:ext cx="11090275" cy="4589462"/>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84238" y="6704013"/>
            <a:ext cx="2892425" cy="384175"/>
          </a:xfrm>
          <a:prstGeom prst="rect">
            <a:avLst/>
          </a:prstGeom>
        </p:spPr>
        <p:txBody>
          <a:bodyPr vert="horz" lIns="91440" tIns="45720" rIns="91440" bIns="45720" rtlCol="0" anchor="ctr"/>
          <a:lstStyle>
            <a:lvl1pPr algn="l">
              <a:defRPr sz="1200">
                <a:solidFill>
                  <a:schemeClr val="tx1">
                    <a:tint val="75000"/>
                  </a:schemeClr>
                </a:solidFill>
              </a:defRPr>
            </a:lvl1pPr>
          </a:lstStyle>
          <a:p>
            <a:fld id="{43A93E93-166D-47F5-9EF1-ACEABE24AEEA}" type="datetimeFigureOut">
              <a:rPr lang="zh-CN" altLang="en-US" smtClean="0"/>
            </a:fld>
            <a:endParaRPr lang="zh-CN" altLang="en-US"/>
          </a:p>
        </p:txBody>
      </p:sp>
      <p:sp>
        <p:nvSpPr>
          <p:cNvPr id="5" name="页脚占位符 4"/>
          <p:cNvSpPr>
            <a:spLocks noGrp="1"/>
          </p:cNvSpPr>
          <p:nvPr>
            <p:ph type="ftr" sz="quarter" idx="3"/>
          </p:nvPr>
        </p:nvSpPr>
        <p:spPr>
          <a:xfrm>
            <a:off x="4259263" y="6704013"/>
            <a:ext cx="4340225" cy="38417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2088" y="6704013"/>
            <a:ext cx="2892425" cy="384175"/>
          </a:xfrm>
          <a:prstGeom prst="rect">
            <a:avLst/>
          </a:prstGeom>
        </p:spPr>
        <p:txBody>
          <a:bodyPr vert="horz" lIns="91440" tIns="45720" rIns="91440" bIns="45720" rtlCol="0" anchor="ctr"/>
          <a:lstStyle>
            <a:lvl1pPr algn="r">
              <a:defRPr sz="1200">
                <a:solidFill>
                  <a:schemeClr val="tx1">
                    <a:tint val="75000"/>
                  </a:schemeClr>
                </a:solidFill>
              </a:defRPr>
            </a:lvl1pPr>
          </a:lstStyle>
          <a:p>
            <a:fld id="{118D5ACA-62CA-46DB-AD6B-12EDD6D51A2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 id="2147483712" r:id="rId28"/>
    <p:sldLayoutId id="2147483713" r:id="rId29"/>
    <p:sldLayoutId id="2147483714" r:id="rId30"/>
    <p:sldLayoutId id="2147483715" r:id="rId31"/>
    <p:sldLayoutId id="2147483716" r:id="rId32"/>
    <p:sldLayoutId id="2147483717" r:id="rId33"/>
    <p:sldLayoutId id="2147483718" r:id="rId34"/>
    <p:sldLayoutId id="2147483719" r:id="rId3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84039" y="385072"/>
            <a:ext cx="11090672" cy="1397978"/>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84039" y="1925358"/>
            <a:ext cx="11090672" cy="458905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84039" y="6703595"/>
            <a:ext cx="2893219" cy="385072"/>
          </a:xfrm>
          <a:prstGeom prst="rect">
            <a:avLst/>
          </a:prstGeom>
        </p:spPr>
        <p:txBody>
          <a:bodyPr vert="horz" lIns="91440" tIns="45720" rIns="91440" bIns="45720" rtlCol="0" anchor="ctr"/>
          <a:lstStyle>
            <a:lvl1pPr algn="l">
              <a:defRPr sz="1265">
                <a:solidFill>
                  <a:schemeClr val="tx1">
                    <a:tint val="75000"/>
                  </a:schemeClr>
                </a:solidFill>
              </a:defRPr>
            </a:lvl1pPr>
          </a:lstStyle>
          <a:p>
            <a:fld id="{D2F68F76-B5FC-4DC2-A0FB-32EA4B885957}" type="datetimeFigureOut">
              <a:rPr lang="zh-CN" altLang="en-US" smtClean="0"/>
            </a:fld>
            <a:endParaRPr lang="zh-CN" altLang="en-US"/>
          </a:p>
        </p:txBody>
      </p:sp>
      <p:sp>
        <p:nvSpPr>
          <p:cNvPr id="5" name="页脚占位符 4"/>
          <p:cNvSpPr>
            <a:spLocks noGrp="1"/>
          </p:cNvSpPr>
          <p:nvPr>
            <p:ph type="ftr" sz="quarter" idx="3"/>
          </p:nvPr>
        </p:nvSpPr>
        <p:spPr>
          <a:xfrm>
            <a:off x="4259461" y="6703595"/>
            <a:ext cx="4339828" cy="385072"/>
          </a:xfrm>
          <a:prstGeom prst="rect">
            <a:avLst/>
          </a:prstGeom>
        </p:spPr>
        <p:txBody>
          <a:bodyPr vert="horz" lIns="91440" tIns="45720" rIns="91440" bIns="45720" rtlCol="0" anchor="ctr"/>
          <a:lstStyle>
            <a:lvl1pPr algn="ctr">
              <a:defRPr sz="1265">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9081492" y="6703595"/>
            <a:ext cx="2893219" cy="385072"/>
          </a:xfrm>
          <a:prstGeom prst="rect">
            <a:avLst/>
          </a:prstGeom>
        </p:spPr>
        <p:txBody>
          <a:bodyPr vert="horz" lIns="91440" tIns="45720" rIns="91440" bIns="45720" rtlCol="0" anchor="ctr"/>
          <a:lstStyle>
            <a:lvl1pPr algn="r">
              <a:defRPr sz="1265">
                <a:solidFill>
                  <a:schemeClr val="tx1">
                    <a:tint val="75000"/>
                  </a:schemeClr>
                </a:solidFill>
              </a:defRPr>
            </a:lvl1pPr>
          </a:lstStyle>
          <a:p>
            <a:fld id="{8850DAD1-8999-4C6E-A5AD-178C85A1B059}"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 id="2147483732" r:id="rId12"/>
  </p:sldLayoutIdLst>
  <p:txStyles>
    <p:titleStyle>
      <a:lvl1pPr algn="l" defTabSz="964565" rtl="0" eaLnBrk="1" latinLnBrk="0" hangingPunct="1">
        <a:lnSpc>
          <a:spcPct val="90000"/>
        </a:lnSpc>
        <a:spcBef>
          <a:spcPct val="0"/>
        </a:spcBef>
        <a:buNone/>
        <a:defRPr sz="4640" kern="1200">
          <a:solidFill>
            <a:schemeClr val="tx1"/>
          </a:solidFill>
          <a:latin typeface="+mj-lt"/>
          <a:ea typeface="+mj-ea"/>
          <a:cs typeface="+mj-cs"/>
        </a:defRPr>
      </a:lvl1pPr>
    </p:titleStyle>
    <p:bodyStyle>
      <a:lvl1pPr marL="241300" indent="-241300" algn="l" defTabSz="964565" rtl="0" eaLnBrk="1" latinLnBrk="0" hangingPunct="1">
        <a:lnSpc>
          <a:spcPct val="90000"/>
        </a:lnSpc>
        <a:spcBef>
          <a:spcPts val="1055"/>
        </a:spcBef>
        <a:buFont typeface="Arial" panose="020B0604020202020204" pitchFamily="34" charset="0"/>
        <a:buChar char="•"/>
        <a:defRPr sz="2955" kern="1200">
          <a:solidFill>
            <a:schemeClr val="tx1"/>
          </a:solidFill>
          <a:latin typeface="+mn-lt"/>
          <a:ea typeface="+mn-ea"/>
          <a:cs typeface="+mn-cs"/>
        </a:defRPr>
      </a:lvl1pPr>
      <a:lvl2pPr marL="723265" indent="-241300" algn="l" defTabSz="964565" rtl="0" eaLnBrk="1" latinLnBrk="0" hangingPunct="1">
        <a:lnSpc>
          <a:spcPct val="90000"/>
        </a:lnSpc>
        <a:spcBef>
          <a:spcPts val="525"/>
        </a:spcBef>
        <a:buFont typeface="Arial" panose="020B0604020202020204" pitchFamily="34" charset="0"/>
        <a:buChar char="•"/>
        <a:defRPr sz="2530" kern="1200">
          <a:solidFill>
            <a:schemeClr val="tx1"/>
          </a:solidFill>
          <a:latin typeface="+mn-lt"/>
          <a:ea typeface="+mn-ea"/>
          <a:cs typeface="+mn-cs"/>
        </a:defRPr>
      </a:lvl2pPr>
      <a:lvl3pPr marL="1205230" indent="-241300" algn="l" defTabSz="964565" rtl="0" eaLnBrk="1" latinLnBrk="0" hangingPunct="1">
        <a:lnSpc>
          <a:spcPct val="90000"/>
        </a:lnSpc>
        <a:spcBef>
          <a:spcPts val="525"/>
        </a:spcBef>
        <a:buFont typeface="Arial" panose="020B0604020202020204" pitchFamily="34" charset="0"/>
        <a:buChar char="•"/>
        <a:defRPr sz="2110" kern="1200">
          <a:solidFill>
            <a:schemeClr val="tx1"/>
          </a:solidFill>
          <a:latin typeface="+mn-lt"/>
          <a:ea typeface="+mn-ea"/>
          <a:cs typeface="+mn-cs"/>
        </a:defRPr>
      </a:lvl3pPr>
      <a:lvl4pPr marL="1687830" indent="-241300" algn="l" defTabSz="964565"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4pPr>
      <a:lvl5pPr marL="2169795" indent="-241300" algn="l" defTabSz="964565"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5pPr>
      <a:lvl6pPr marL="2651760" indent="-241300" algn="l" defTabSz="964565"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6pPr>
      <a:lvl7pPr marL="3134360" indent="-241300" algn="l" defTabSz="964565"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7pPr>
      <a:lvl8pPr marL="3616325" indent="-241300" algn="l" defTabSz="964565"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8pPr>
      <a:lvl9pPr marL="4098290" indent="-241300" algn="l" defTabSz="964565" rtl="0" eaLnBrk="1" latinLnBrk="0" hangingPunct="1">
        <a:lnSpc>
          <a:spcPct val="90000"/>
        </a:lnSpc>
        <a:spcBef>
          <a:spcPts val="525"/>
        </a:spcBef>
        <a:buFont typeface="Arial" panose="020B0604020202020204" pitchFamily="34" charset="0"/>
        <a:buChar char="•"/>
        <a:defRPr sz="1900" kern="1200">
          <a:solidFill>
            <a:schemeClr val="tx1"/>
          </a:solidFill>
          <a:latin typeface="+mn-lt"/>
          <a:ea typeface="+mn-ea"/>
          <a:cs typeface="+mn-cs"/>
        </a:defRPr>
      </a:lvl9pPr>
    </p:bodyStyle>
    <p:otherStyle>
      <a:defPPr>
        <a:defRPr lang="zh-CN"/>
      </a:defPPr>
      <a:lvl1pPr marL="0" algn="l" defTabSz="964565" rtl="0" eaLnBrk="1" latinLnBrk="0" hangingPunct="1">
        <a:defRPr sz="1900" kern="1200">
          <a:solidFill>
            <a:schemeClr val="tx1"/>
          </a:solidFill>
          <a:latin typeface="+mn-lt"/>
          <a:ea typeface="+mn-ea"/>
          <a:cs typeface="+mn-cs"/>
        </a:defRPr>
      </a:lvl1pPr>
      <a:lvl2pPr marL="481965" algn="l" defTabSz="964565" rtl="0" eaLnBrk="1" latinLnBrk="0" hangingPunct="1">
        <a:defRPr sz="1900" kern="1200">
          <a:solidFill>
            <a:schemeClr val="tx1"/>
          </a:solidFill>
          <a:latin typeface="+mn-lt"/>
          <a:ea typeface="+mn-ea"/>
          <a:cs typeface="+mn-cs"/>
        </a:defRPr>
      </a:lvl2pPr>
      <a:lvl3pPr marL="964565" algn="l" defTabSz="964565" rtl="0" eaLnBrk="1" latinLnBrk="0" hangingPunct="1">
        <a:defRPr sz="1900" kern="1200">
          <a:solidFill>
            <a:schemeClr val="tx1"/>
          </a:solidFill>
          <a:latin typeface="+mn-lt"/>
          <a:ea typeface="+mn-ea"/>
          <a:cs typeface="+mn-cs"/>
        </a:defRPr>
      </a:lvl3pPr>
      <a:lvl4pPr marL="1446530" algn="l" defTabSz="964565" rtl="0" eaLnBrk="1" latinLnBrk="0" hangingPunct="1">
        <a:defRPr sz="1900" kern="1200">
          <a:solidFill>
            <a:schemeClr val="tx1"/>
          </a:solidFill>
          <a:latin typeface="+mn-lt"/>
          <a:ea typeface="+mn-ea"/>
          <a:cs typeface="+mn-cs"/>
        </a:defRPr>
      </a:lvl4pPr>
      <a:lvl5pPr marL="1928495" algn="l" defTabSz="964565" rtl="0" eaLnBrk="1" latinLnBrk="0" hangingPunct="1">
        <a:defRPr sz="1900" kern="1200">
          <a:solidFill>
            <a:schemeClr val="tx1"/>
          </a:solidFill>
          <a:latin typeface="+mn-lt"/>
          <a:ea typeface="+mn-ea"/>
          <a:cs typeface="+mn-cs"/>
        </a:defRPr>
      </a:lvl5pPr>
      <a:lvl6pPr marL="2411095" algn="l" defTabSz="964565" rtl="0" eaLnBrk="1" latinLnBrk="0" hangingPunct="1">
        <a:defRPr sz="1900" kern="1200">
          <a:solidFill>
            <a:schemeClr val="tx1"/>
          </a:solidFill>
          <a:latin typeface="+mn-lt"/>
          <a:ea typeface="+mn-ea"/>
          <a:cs typeface="+mn-cs"/>
        </a:defRPr>
      </a:lvl6pPr>
      <a:lvl7pPr marL="2893060" algn="l" defTabSz="964565" rtl="0" eaLnBrk="1" latinLnBrk="0" hangingPunct="1">
        <a:defRPr sz="1900" kern="1200">
          <a:solidFill>
            <a:schemeClr val="tx1"/>
          </a:solidFill>
          <a:latin typeface="+mn-lt"/>
          <a:ea typeface="+mn-ea"/>
          <a:cs typeface="+mn-cs"/>
        </a:defRPr>
      </a:lvl7pPr>
      <a:lvl8pPr marL="3375025" algn="l" defTabSz="964565" rtl="0" eaLnBrk="1" latinLnBrk="0" hangingPunct="1">
        <a:defRPr sz="1900" kern="1200">
          <a:solidFill>
            <a:schemeClr val="tx1"/>
          </a:solidFill>
          <a:latin typeface="+mn-lt"/>
          <a:ea typeface="+mn-ea"/>
          <a:cs typeface="+mn-cs"/>
        </a:defRPr>
      </a:lvl8pPr>
      <a:lvl9pPr marL="3856990" algn="l" defTabSz="964565"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6.xml"/><Relationship Id="rId2" Type="http://schemas.openxmlformats.org/officeDocument/2006/relationships/image" Target="../media/image26.png"/><Relationship Id="rId1" Type="http://schemas.openxmlformats.org/officeDocument/2006/relationships/image" Target="../media/image25.jpeg"/></Relationships>
</file>

<file path=ppt/slides/_rels/slide10.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tags" Target="../tags/tag4.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5.xml"/><Relationship Id="rId1" Type="http://schemas.openxmlformats.org/officeDocument/2006/relationships/tags" Target="../tags/tag5.xml"/></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9.xml"/><Relationship Id="rId4" Type="http://schemas.openxmlformats.org/officeDocument/2006/relationships/slideLayout" Target="../slideLayouts/slideLayout2.xml"/><Relationship Id="rId3" Type="http://schemas.openxmlformats.org/officeDocument/2006/relationships/tags" Target="../tags/tag6.xml"/><Relationship Id="rId2" Type="http://schemas.openxmlformats.org/officeDocument/2006/relationships/image" Target="../media/image37.png"/><Relationship Id="rId1" Type="http://schemas.openxmlformats.org/officeDocument/2006/relationships/image" Target="../media/image36.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68.xml"/><Relationship Id="rId1" Type="http://schemas.openxmlformats.org/officeDocument/2006/relationships/tags" Target="../tags/tag8.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68.xml"/><Relationship Id="rId1" Type="http://schemas.openxmlformats.org/officeDocument/2006/relationships/tags" Target="../tags/tag9.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68.xml"/><Relationship Id="rId1" Type="http://schemas.openxmlformats.org/officeDocument/2006/relationships/tags" Target="../tags/tag10.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5.xml"/><Relationship Id="rId2" Type="http://schemas.openxmlformats.org/officeDocument/2006/relationships/tags" Target="../tags/tag12.xml"/><Relationship Id="rId1" Type="http://schemas.openxmlformats.org/officeDocument/2006/relationships/tags" Target="../tags/tag11.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xml"/><Relationship Id="rId1" Type="http://schemas.openxmlformats.org/officeDocument/2006/relationships/image" Target="../media/image2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14.xml"/><Relationship Id="rId1" Type="http://schemas.openxmlformats.org/officeDocument/2006/relationships/tags" Target="../tags/tag13.xml"/></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35.xml"/><Relationship Id="rId1" Type="http://schemas.openxmlformats.org/officeDocument/2006/relationships/tags" Target="../tags/tag15.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39.png"/><Relationship Id="rId1" Type="http://schemas.openxmlformats.org/officeDocument/2006/relationships/tags" Target="../tags/tag16.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image" Target="../media/image40.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image" Target="../media/image41.png"/><Relationship Id="rId1" Type="http://schemas.openxmlformats.org/officeDocument/2006/relationships/tags" Target="../tags/tag18.xml"/></Relationships>
</file>

<file path=ppt/slides/_rels/slide27.xml.rels><?xml version="1.0" encoding="UTF-8" standalone="yes"?>
<Relationships xmlns="http://schemas.openxmlformats.org/package/2006/relationships"><Relationship Id="rId9" Type="http://schemas.openxmlformats.org/officeDocument/2006/relationships/notesSlide" Target="../notesSlides/notesSlide19.xml"/><Relationship Id="rId8" Type="http://schemas.openxmlformats.org/officeDocument/2006/relationships/slideLayout" Target="../slideLayouts/slideLayout1.xml"/><Relationship Id="rId7" Type="http://schemas.openxmlformats.org/officeDocument/2006/relationships/tags" Target="../tags/tag19.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image" Target="../media/image48.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1.xml"/><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23.xml"/><Relationship Id="rId1" Type="http://schemas.openxmlformats.org/officeDocument/2006/relationships/image" Target="../media/image51.png"/></Relationships>
</file>

<file path=ppt/slides/_rels/slide32.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tags" Target="../tags/tag24.xml"/><Relationship Id="rId4" Type="http://schemas.openxmlformats.org/officeDocument/2006/relationships/image" Target="../media/image54.png"/><Relationship Id="rId3" Type="http://schemas.openxmlformats.org/officeDocument/2006/relationships/image" Target="../media/image53.png"/><Relationship Id="rId2" Type="http://schemas.openxmlformats.org/officeDocument/2006/relationships/image" Target="../media/image51.png"/><Relationship Id="rId1" Type="http://schemas.openxmlformats.org/officeDocument/2006/relationships/image" Target="../media/image52.png"/></Relationships>
</file>

<file path=ppt/slides/_rels/slide3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image" Target="../media/image55.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image" Target="../media/image56.png"/></Relationships>
</file>

<file path=ppt/slides/_rels/slide3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image" Target="../media/image57.png"/></Relationships>
</file>

<file path=ppt/slides/_rels/slide36.xml.rels><?xml version="1.0" encoding="UTF-8" standalone="yes"?>
<Relationships xmlns="http://schemas.openxmlformats.org/package/2006/relationships"><Relationship Id="rId9" Type="http://schemas.openxmlformats.org/officeDocument/2006/relationships/tags" Target="../tags/tag28.xml"/><Relationship Id="rId8" Type="http://schemas.openxmlformats.org/officeDocument/2006/relationships/image" Target="../media/image65.png"/><Relationship Id="rId7" Type="http://schemas.openxmlformats.org/officeDocument/2006/relationships/image" Target="../media/image64.png"/><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1" Type="http://schemas.openxmlformats.org/officeDocument/2006/relationships/notesSlide" Target="../notesSlides/notesSlide26.xml"/><Relationship Id="rId10" Type="http://schemas.openxmlformats.org/officeDocument/2006/relationships/slideLayout" Target="../slideLayouts/slideLayout1.xml"/><Relationship Id="rId1" Type="http://schemas.openxmlformats.org/officeDocument/2006/relationships/image" Target="../media/image58.png"/></Relationships>
</file>

<file path=ppt/slides/_rels/slide37.xml.rels><?xml version="1.0" encoding="UTF-8" standalone="yes"?>
<Relationships xmlns="http://schemas.openxmlformats.org/package/2006/relationships"><Relationship Id="rId9" Type="http://schemas.openxmlformats.org/officeDocument/2006/relationships/image" Target="../media/image74.png"/><Relationship Id="rId8" Type="http://schemas.openxmlformats.org/officeDocument/2006/relationships/image" Target="../media/image73.png"/><Relationship Id="rId7" Type="http://schemas.openxmlformats.org/officeDocument/2006/relationships/image" Target="../media/image72.png"/><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image" Target="../media/image69.png"/><Relationship Id="rId3" Type="http://schemas.openxmlformats.org/officeDocument/2006/relationships/image" Target="../media/image68.png"/><Relationship Id="rId2" Type="http://schemas.openxmlformats.org/officeDocument/2006/relationships/image" Target="../media/image67.png"/><Relationship Id="rId12" Type="http://schemas.openxmlformats.org/officeDocument/2006/relationships/slideLayout" Target="../slideLayouts/slideLayout1.xml"/><Relationship Id="rId11" Type="http://schemas.openxmlformats.org/officeDocument/2006/relationships/tags" Target="../tags/tag29.xml"/><Relationship Id="rId10" Type="http://schemas.openxmlformats.org/officeDocument/2006/relationships/image" Target="../media/image75.png"/><Relationship Id="rId1" Type="http://schemas.openxmlformats.org/officeDocument/2006/relationships/image" Target="../media/image66.png"/></Relationships>
</file>

<file path=ppt/slides/_rels/slide38.xml.rels><?xml version="1.0" encoding="UTF-8" standalone="yes"?>
<Relationships xmlns="http://schemas.openxmlformats.org/package/2006/relationships"><Relationship Id="rId6" Type="http://schemas.openxmlformats.org/officeDocument/2006/relationships/slideLayout" Target="../slideLayouts/slideLayout15.xml"/><Relationship Id="rId5" Type="http://schemas.openxmlformats.org/officeDocument/2006/relationships/image" Target="../media/image79.png"/><Relationship Id="rId4" Type="http://schemas.openxmlformats.org/officeDocument/2006/relationships/image" Target="../media/image78.jpeg"/><Relationship Id="rId3" Type="http://schemas.openxmlformats.org/officeDocument/2006/relationships/image" Target="../media/image77.jpeg"/><Relationship Id="rId2" Type="http://schemas.openxmlformats.org/officeDocument/2006/relationships/image" Target="../media/image76.png"/><Relationship Id="rId1" Type="http://schemas.openxmlformats.org/officeDocument/2006/relationships/tags" Target="../tags/tag30.xml"/></Relationships>
</file>

<file path=ppt/slides/_rels/slide39.xml.rels><?xml version="1.0" encoding="UTF-8" standalone="yes"?>
<Relationships xmlns="http://schemas.openxmlformats.org/package/2006/relationships"><Relationship Id="rId7" Type="http://schemas.openxmlformats.org/officeDocument/2006/relationships/notesSlide" Target="../notesSlides/notesSlide27.xml"/><Relationship Id="rId6" Type="http://schemas.openxmlformats.org/officeDocument/2006/relationships/slideLayout" Target="../slideLayouts/slideLayout1.xml"/><Relationship Id="rId5" Type="http://schemas.openxmlformats.org/officeDocument/2006/relationships/tags" Target="../tags/tag31.xml"/><Relationship Id="rId4" Type="http://schemas.openxmlformats.org/officeDocument/2006/relationships/image" Target="../media/image83.png"/><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image" Target="../media/image80.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0.xml.rels><?xml version="1.0" encoding="UTF-8" standalone="yes"?>
<Relationships xmlns="http://schemas.openxmlformats.org/package/2006/relationships"><Relationship Id="rId7" Type="http://schemas.openxmlformats.org/officeDocument/2006/relationships/slideLayout" Target="../slideLayouts/slideLayout15.x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png"/><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tags" Target="../tags/tag32.xml"/></Relationships>
</file>

<file path=ppt/slides/_rels/slide41.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 Type="http://schemas.openxmlformats.org/officeDocument/2006/relationships/image" Target="../media/image91.png"/><Relationship Id="rId2" Type="http://schemas.openxmlformats.org/officeDocument/2006/relationships/image" Target="../media/image90.png"/><Relationship Id="rId13" Type="http://schemas.openxmlformats.org/officeDocument/2006/relationships/notesSlide" Target="../notesSlides/notesSlide28.xml"/><Relationship Id="rId12" Type="http://schemas.openxmlformats.org/officeDocument/2006/relationships/slideLayout" Target="../slideLayouts/slideLayout1.xml"/><Relationship Id="rId11" Type="http://schemas.openxmlformats.org/officeDocument/2006/relationships/tags" Target="../tags/tag33.xml"/><Relationship Id="rId10" Type="http://schemas.openxmlformats.org/officeDocument/2006/relationships/image" Target="../media/image98.png"/><Relationship Id="rId1" Type="http://schemas.openxmlformats.org/officeDocument/2006/relationships/image" Target="../media/image89.png"/></Relationships>
</file>

<file path=ppt/slides/_rels/slide42.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tags" Target="../tags/tag34.xml"/><Relationship Id="rId5" Type="http://schemas.openxmlformats.org/officeDocument/2006/relationships/image" Target="../media/image103.png"/><Relationship Id="rId4" Type="http://schemas.openxmlformats.org/officeDocument/2006/relationships/image" Target="../media/image102.png"/><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image" Target="../media/image99.png"/></Relationships>
</file>

<file path=ppt/slides/_rels/slide43.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35.xml"/><Relationship Id="rId7" Type="http://schemas.openxmlformats.org/officeDocument/2006/relationships/image" Target="../media/image110.png"/><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 Id="rId3" Type="http://schemas.openxmlformats.org/officeDocument/2006/relationships/image" Target="../media/image106.png"/><Relationship Id="rId2" Type="http://schemas.openxmlformats.org/officeDocument/2006/relationships/image" Target="../media/image105.png"/><Relationship Id="rId10" Type="http://schemas.openxmlformats.org/officeDocument/2006/relationships/notesSlide" Target="../notesSlides/notesSlide29.xml"/><Relationship Id="rId1" Type="http://schemas.openxmlformats.org/officeDocument/2006/relationships/image" Target="../media/image104.png"/></Relationships>
</file>

<file path=ppt/slides/_rels/slide44.xml.rels><?xml version="1.0" encoding="UTF-8" standalone="yes"?>
<Relationships xmlns="http://schemas.openxmlformats.org/package/2006/relationships"><Relationship Id="rId9" Type="http://schemas.openxmlformats.org/officeDocument/2006/relationships/image" Target="../media/image119.png"/><Relationship Id="rId8" Type="http://schemas.openxmlformats.org/officeDocument/2006/relationships/image" Target="../media/image118.png"/><Relationship Id="rId7" Type="http://schemas.openxmlformats.org/officeDocument/2006/relationships/image" Target="../media/image117.png"/><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 Id="rId3" Type="http://schemas.openxmlformats.org/officeDocument/2006/relationships/image" Target="../media/image113.png"/><Relationship Id="rId2" Type="http://schemas.openxmlformats.org/officeDocument/2006/relationships/image" Target="../media/image112.png"/><Relationship Id="rId15" Type="http://schemas.openxmlformats.org/officeDocument/2006/relationships/slideLayout" Target="../slideLayouts/slideLayout1.xml"/><Relationship Id="rId14" Type="http://schemas.openxmlformats.org/officeDocument/2006/relationships/tags" Target="../tags/tag36.xml"/><Relationship Id="rId13" Type="http://schemas.openxmlformats.org/officeDocument/2006/relationships/image" Target="../media/image123.png"/><Relationship Id="rId12" Type="http://schemas.openxmlformats.org/officeDocument/2006/relationships/image" Target="../media/image122.png"/><Relationship Id="rId11" Type="http://schemas.openxmlformats.org/officeDocument/2006/relationships/image" Target="../media/image121.png"/><Relationship Id="rId10" Type="http://schemas.openxmlformats.org/officeDocument/2006/relationships/image" Target="../media/image120.png"/><Relationship Id="rId1" Type="http://schemas.openxmlformats.org/officeDocument/2006/relationships/image" Target="../media/image111.jpeg"/></Relationships>
</file>

<file path=ppt/slides/_rels/slide45.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1.xml"/><Relationship Id="rId7" Type="http://schemas.openxmlformats.org/officeDocument/2006/relationships/tags" Target="../tags/tag37.xml"/><Relationship Id="rId6" Type="http://schemas.openxmlformats.org/officeDocument/2006/relationships/image" Target="../media/image105.png"/><Relationship Id="rId5" Type="http://schemas.openxmlformats.org/officeDocument/2006/relationships/image" Target="../media/image128.png"/><Relationship Id="rId4" Type="http://schemas.openxmlformats.org/officeDocument/2006/relationships/image" Target="../media/image127.png"/><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image" Target="../media/image124.png"/></Relationships>
</file>

<file path=ppt/slides/_rels/slide46.xml.rels><?xml version="1.0" encoding="UTF-8" standalone="yes"?>
<Relationships xmlns="http://schemas.openxmlformats.org/package/2006/relationships"><Relationship Id="rId9" Type="http://schemas.openxmlformats.org/officeDocument/2006/relationships/tags" Target="../tags/tag38.xml"/><Relationship Id="rId8" Type="http://schemas.openxmlformats.org/officeDocument/2006/relationships/image" Target="../media/image134.png"/><Relationship Id="rId7" Type="http://schemas.openxmlformats.org/officeDocument/2006/relationships/image" Target="../media/image133.png"/><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10.png"/><Relationship Id="rId3" Type="http://schemas.openxmlformats.org/officeDocument/2006/relationships/image" Target="../media/image109.png"/><Relationship Id="rId2" Type="http://schemas.openxmlformats.org/officeDocument/2006/relationships/image" Target="../media/image130.png"/><Relationship Id="rId12" Type="http://schemas.openxmlformats.org/officeDocument/2006/relationships/notesSlide" Target="../notesSlides/notesSlide31.xml"/><Relationship Id="rId11" Type="http://schemas.openxmlformats.org/officeDocument/2006/relationships/slideLayout" Target="../slideLayouts/slideLayout1.xml"/><Relationship Id="rId10" Type="http://schemas.openxmlformats.org/officeDocument/2006/relationships/tags" Target="../tags/tag39.xml"/><Relationship Id="rId1" Type="http://schemas.openxmlformats.org/officeDocument/2006/relationships/image" Target="../media/image129.pn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33.xml"/><Relationship Id="rId3" Type="http://schemas.openxmlformats.org/officeDocument/2006/relationships/slideLayout" Target="../slideLayouts/slideLayout15.xml"/><Relationship Id="rId2" Type="http://schemas.openxmlformats.org/officeDocument/2006/relationships/tags" Target="../tags/tag41.xml"/><Relationship Id="rId1" Type="http://schemas.openxmlformats.org/officeDocument/2006/relationships/tags" Target="../tags/tag40.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8.xml"/><Relationship Id="rId2" Type="http://schemas.openxmlformats.org/officeDocument/2006/relationships/tags" Target="../tags/tag45.xml"/><Relationship Id="rId1" Type="http://schemas.openxmlformats.org/officeDocument/2006/relationships/tags" Target="../tags/tag44.xml"/></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35.xml"/><Relationship Id="rId3" Type="http://schemas.openxmlformats.org/officeDocument/2006/relationships/slideLayout" Target="../slideLayouts/slideLayout8.xml"/><Relationship Id="rId2" Type="http://schemas.openxmlformats.org/officeDocument/2006/relationships/tags" Target="../tags/tag47.xml"/><Relationship Id="rId1" Type="http://schemas.openxmlformats.org/officeDocument/2006/relationships/tags" Target="../tags/tag46.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4.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slideLayout" Target="../slideLayouts/slideLayout15.xml"/><Relationship Id="rId3" Type="http://schemas.openxmlformats.org/officeDocument/2006/relationships/tags" Target="../tags/tag49.xml"/><Relationship Id="rId2" Type="http://schemas.openxmlformats.org/officeDocument/2006/relationships/image" Target="../media/image135.png"/><Relationship Id="rId1" Type="http://schemas.openxmlformats.org/officeDocument/2006/relationships/tags" Target="../tags/tag48.xml"/></Relationships>
</file>

<file path=ppt/slides/_rels/slide55.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15.xml"/><Relationship Id="rId7" Type="http://schemas.openxmlformats.org/officeDocument/2006/relationships/tags" Target="../tags/tag51.xml"/><Relationship Id="rId6" Type="http://schemas.openxmlformats.org/officeDocument/2006/relationships/tags" Target="../tags/tag50.xml"/><Relationship Id="rId5" Type="http://schemas.openxmlformats.org/officeDocument/2006/relationships/image" Target="../media/image140.png"/><Relationship Id="rId4" Type="http://schemas.openxmlformats.org/officeDocument/2006/relationships/image" Target="../media/image139.png"/><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image" Target="../media/image136.png"/></Relationships>
</file>

<file path=ppt/slides/_rels/slide56.xml.rels><?xml version="1.0" encoding="UTF-8" standalone="yes"?>
<Relationships xmlns="http://schemas.openxmlformats.org/package/2006/relationships"><Relationship Id="rId7" Type="http://schemas.openxmlformats.org/officeDocument/2006/relationships/notesSlide" Target="../notesSlides/notesSlide39.xml"/><Relationship Id="rId6" Type="http://schemas.openxmlformats.org/officeDocument/2006/relationships/slideLayout" Target="../slideLayouts/slideLayout1.xml"/><Relationship Id="rId5" Type="http://schemas.openxmlformats.org/officeDocument/2006/relationships/image" Target="../media/image143.png"/><Relationship Id="rId4" Type="http://schemas.openxmlformats.org/officeDocument/2006/relationships/image" Target="../media/image142.png"/><Relationship Id="rId3" Type="http://schemas.openxmlformats.org/officeDocument/2006/relationships/image" Target="../media/image141.png"/><Relationship Id="rId2" Type="http://schemas.openxmlformats.org/officeDocument/2006/relationships/tags" Target="../tags/tag53.xml"/><Relationship Id="rId1" Type="http://schemas.openxmlformats.org/officeDocument/2006/relationships/tags" Target="../tags/tag5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5.xml"/><Relationship Id="rId2" Type="http://schemas.openxmlformats.org/officeDocument/2006/relationships/tags" Target="../tags/tag54.xml"/><Relationship Id="rId1" Type="http://schemas.openxmlformats.org/officeDocument/2006/relationships/image" Target="../media/image3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image" Target="../media/image144.png"/><Relationship Id="rId1" Type="http://schemas.openxmlformats.org/officeDocument/2006/relationships/tags" Target="../tags/tag55.xml"/></Relationships>
</file>

<file path=ppt/slides/_rels/slide61.xml.rels><?xml version="1.0" encoding="UTF-8" standalone="yes"?>
<Relationships xmlns="http://schemas.openxmlformats.org/package/2006/relationships"><Relationship Id="rId7" Type="http://schemas.openxmlformats.org/officeDocument/2006/relationships/slideLayout" Target="../slideLayouts/slideLayout1.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tags" Target="../tags/tag5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3.xml.rels><?xml version="1.0" encoding="UTF-8" standalone="yes"?>
<Relationships xmlns="http://schemas.openxmlformats.org/package/2006/relationships"><Relationship Id="rId5" Type="http://schemas.openxmlformats.org/officeDocument/2006/relationships/vmlDrawing" Target="../drawings/vmlDrawing1.vml"/><Relationship Id="rId4" Type="http://schemas.openxmlformats.org/officeDocument/2006/relationships/slideLayout" Target="../slideLayouts/slideLayout1.xml"/><Relationship Id="rId3" Type="http://schemas.openxmlformats.org/officeDocument/2006/relationships/image" Target="../media/image150.emf"/><Relationship Id="rId2" Type="http://schemas.openxmlformats.org/officeDocument/2006/relationships/oleObject" Target="../embeddings/oleObject1.bin"/><Relationship Id="rId1" Type="http://schemas.openxmlformats.org/officeDocument/2006/relationships/tags" Target="../tags/tag5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151.png"/><Relationship Id="rId1" Type="http://schemas.openxmlformats.org/officeDocument/2006/relationships/tags" Target="../tags/tag58.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5.xml"/><Relationship Id="rId2" Type="http://schemas.openxmlformats.org/officeDocument/2006/relationships/tags" Target="../tags/tag59.xml"/><Relationship Id="rId1" Type="http://schemas.openxmlformats.org/officeDocument/2006/relationships/image" Target="../media/image135.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3.png"/><Relationship Id="rId1" Type="http://schemas.openxmlformats.org/officeDocument/2006/relationships/image" Target="../media/image152.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155.png"/><Relationship Id="rId1" Type="http://schemas.openxmlformats.org/officeDocument/2006/relationships/image" Target="../media/image154.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5.xml"/><Relationship Id="rId1" Type="http://schemas.openxmlformats.org/officeDocument/2006/relationships/tags" Target="../tags/tag1.xml"/></Relationships>
</file>

<file path=ppt/slides/_rels/slide70.xml.rels><?xml version="1.0" encoding="UTF-8" standalone="yes"?>
<Relationships xmlns="http://schemas.openxmlformats.org/package/2006/relationships"><Relationship Id="rId5" Type="http://schemas.openxmlformats.org/officeDocument/2006/relationships/slideLayout" Target="../slideLayouts/slideLayout8.xml"/><Relationship Id="rId4" Type="http://schemas.openxmlformats.org/officeDocument/2006/relationships/image" Target="../media/image159.jpeg"/><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image" Target="../media/image156.png"/></Relationships>
</file>

<file path=ppt/slides/_rels/slide7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vmlDrawing" Target="../drawings/vmlDrawing2.vml"/><Relationship Id="rId3" Type="http://schemas.openxmlformats.org/officeDocument/2006/relationships/slideLayout" Target="../slideLayouts/slideLayout68.xml"/><Relationship Id="rId2" Type="http://schemas.openxmlformats.org/officeDocument/2006/relationships/image" Target="../media/image160.emf"/><Relationship Id="rId1" Type="http://schemas.openxmlformats.org/officeDocument/2006/relationships/oleObject" Target="../embeddings/oleObject2.bin"/></Relationships>
</file>

<file path=ppt/slides/_rels/slide72.xml.rels><?xml version="1.0" encoding="UTF-8" standalone="yes"?>
<Relationships xmlns="http://schemas.openxmlformats.org/package/2006/relationships"><Relationship Id="rId8" Type="http://schemas.openxmlformats.org/officeDocument/2006/relationships/slideLayout" Target="../slideLayouts/slideLayout8.xml"/><Relationship Id="rId7" Type="http://schemas.openxmlformats.org/officeDocument/2006/relationships/image" Target="../media/image167.png"/><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image" Target="../media/image164.png"/><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image" Target="../media/image161.png"/></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5.xml"/><Relationship Id="rId2" Type="http://schemas.openxmlformats.org/officeDocument/2006/relationships/tags" Target="../tags/tag60.xml"/><Relationship Id="rId1" Type="http://schemas.openxmlformats.org/officeDocument/2006/relationships/image" Target="../media/image135.png"/></Relationships>
</file>

<file path=ppt/slides/_rels/slide74.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image" Target="../media/image28.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tags" Target="../tags/tag62.xml"/><Relationship Id="rId1" Type="http://schemas.openxmlformats.org/officeDocument/2006/relationships/tags" Target="../tags/tag61.xml"/></Relationships>
</file>

<file path=ppt/slides/_rels/slide76.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16.xml"/><Relationship Id="rId2" Type="http://schemas.openxmlformats.org/officeDocument/2006/relationships/tags" Target="../tags/tag64.xml"/><Relationship Id="rId1" Type="http://schemas.openxmlformats.org/officeDocument/2006/relationships/tags" Target="../tags/tag63.xml"/></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66.xml"/><Relationship Id="rId1" Type="http://schemas.openxmlformats.org/officeDocument/2006/relationships/tags" Target="../tags/tag65.xml"/></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69.png"/><Relationship Id="rId1" Type="http://schemas.openxmlformats.org/officeDocument/2006/relationships/image" Target="../media/image168.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5.xml"/><Relationship Id="rId1" Type="http://schemas.openxmlformats.org/officeDocument/2006/relationships/tags" Target="../tags/tag2.xml"/></Relationships>
</file>

<file path=ppt/slides/_rels/slide9.xml.rels><?xml version="1.0" encoding="UTF-8" standalone="yes"?>
<Relationships xmlns="http://schemas.openxmlformats.org/package/2006/relationships"><Relationship Id="rId4" Type="http://schemas.openxmlformats.org/officeDocument/2006/relationships/slideLayout" Target="../slideLayouts/slideLayout15.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tags" Target="../tags/tag3.xml"/></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sp>
        <p:nvSpPr>
          <p:cNvPr id="65" name="TextBox 64"/>
          <p:cNvSpPr txBox="1"/>
          <p:nvPr/>
        </p:nvSpPr>
        <p:spPr>
          <a:xfrm>
            <a:off x="0" y="2292150"/>
            <a:ext cx="12879413" cy="1141730"/>
          </a:xfrm>
          <a:prstGeom prst="rect">
            <a:avLst/>
          </a:prstGeom>
          <a:noFill/>
        </p:spPr>
        <p:txBody>
          <a:bodyPr wrap="square" rtlCol="0">
            <a:spAutoFit/>
          </a:bodyPr>
          <a:lstStyle/>
          <a:p>
            <a:pPr algn="ctr">
              <a:lnSpc>
                <a:spcPct val="120000"/>
              </a:lnSpc>
            </a:pPr>
            <a:r>
              <a:rPr lang="zh-CN" altLang="en-US" sz="5690" b="1" dirty="0">
                <a:solidFill>
                  <a:srgbClr val="C00000"/>
                </a:solidFill>
                <a:effectLst>
                  <a:glow rad="63500">
                    <a:schemeClr val="bg1">
                      <a:alpha val="40000"/>
                    </a:schemeClr>
                  </a:glow>
                </a:effectLst>
                <a:latin typeface="微软雅黑" panose="020B0503020204020204" pitchFamily="34" charset="-122"/>
                <a:ea typeface="微软雅黑" panose="020B0503020204020204" pitchFamily="34" charset="-122"/>
                <a:sym typeface="微软雅黑" panose="020B0503020204020204" pitchFamily="34" charset="-122"/>
              </a:rPr>
              <a:t> 安全生产智能管控平台</a:t>
            </a:r>
            <a:endParaRPr lang="en-US" altLang="zh-CN" sz="5690" b="1" dirty="0">
              <a:solidFill>
                <a:srgbClr val="C00000"/>
              </a:solidFill>
              <a:effectLst>
                <a:glow rad="63500">
                  <a:schemeClr val="bg1">
                    <a:alpha val="40000"/>
                  </a:schemeClr>
                </a:glow>
              </a:effectLst>
              <a:latin typeface="微软雅黑" panose="020B0503020204020204" pitchFamily="34" charset="-122"/>
              <a:ea typeface="微软雅黑" panose="020B0503020204020204" pitchFamily="34" charset="-122"/>
              <a:sym typeface="微软雅黑" panose="020B0503020204020204" pitchFamily="34" charset="-122"/>
            </a:endParaRPr>
          </a:p>
        </p:txBody>
      </p:sp>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3475" y="425729"/>
            <a:ext cx="1710468" cy="1710468"/>
          </a:xfrm>
          <a:prstGeom prst="rect">
            <a:avLst/>
          </a:prstGeom>
        </p:spPr>
      </p:pic>
      <p:sp>
        <p:nvSpPr>
          <p:cNvPr id="5" name="TextBox 7"/>
          <p:cNvSpPr>
            <a:spLocks noChangeArrowheads="1"/>
          </p:cNvSpPr>
          <p:nvPr/>
        </p:nvSpPr>
        <p:spPr bwMode="auto">
          <a:xfrm>
            <a:off x="3370625" y="3920486"/>
            <a:ext cx="6117740" cy="10427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fontAlgn="auto">
              <a:lnSpc>
                <a:spcPct val="150000"/>
              </a:lnSpc>
              <a:spcBef>
                <a:spcPts val="0"/>
              </a:spcBef>
              <a:spcAft>
                <a:spcPts val="0"/>
              </a:spcAft>
              <a:defRPr/>
            </a:pPr>
            <a:r>
              <a:rPr lang="zh-CN" altLang="en-US" sz="2400" b="1" dirty="0">
                <a:solidFill>
                  <a:srgbClr val="014A87"/>
                </a:solidFill>
                <a:effectLst>
                  <a:glow rad="63500">
                    <a:schemeClr val="bg1">
                      <a:alpha val="40000"/>
                    </a:schemeClr>
                  </a:glow>
                </a:effectLst>
                <a:latin typeface="微软雅黑" panose="020B0503020204020204" pitchFamily="34" charset="-122"/>
                <a:ea typeface="微软雅黑" panose="020B0503020204020204" pitchFamily="34" charset="-122"/>
                <a:sym typeface="微软雅黑" panose="020B0503020204020204" pitchFamily="34" charset="-122"/>
              </a:rPr>
              <a:t>安徽云轨信息科技有限公司</a:t>
            </a:r>
            <a:endParaRPr lang="en-US" altLang="zh-CN" sz="2400" b="1" dirty="0">
              <a:solidFill>
                <a:srgbClr val="014A87"/>
              </a:solidFill>
              <a:effectLst>
                <a:glow rad="63500">
                  <a:schemeClr val="bg1">
                    <a:alpha val="40000"/>
                  </a:schemeClr>
                </a:glow>
              </a:effectLst>
              <a:latin typeface="微软雅黑" panose="020B0503020204020204" pitchFamily="34" charset="-122"/>
              <a:ea typeface="微软雅黑" panose="020B0503020204020204" pitchFamily="34" charset="-122"/>
              <a:sym typeface="微软雅黑" panose="020B0503020204020204" pitchFamily="34" charset="-122"/>
            </a:endParaRPr>
          </a:p>
          <a:p>
            <a:pPr algn="ctr" fontAlgn="auto">
              <a:lnSpc>
                <a:spcPct val="150000"/>
              </a:lnSpc>
              <a:spcBef>
                <a:spcPts val="0"/>
              </a:spcBef>
              <a:spcAft>
                <a:spcPts val="0"/>
              </a:spcAft>
              <a:defRPr/>
            </a:pPr>
            <a:r>
              <a:rPr lang="en-US" altLang="zh-CN" sz="2400" b="1" dirty="0">
                <a:solidFill>
                  <a:srgbClr val="014A87"/>
                </a:solidFill>
                <a:effectLst>
                  <a:glow rad="63500">
                    <a:schemeClr val="bg1">
                      <a:alpha val="40000"/>
                    </a:schemeClr>
                  </a:glow>
                </a:effectLst>
                <a:latin typeface="微软雅黑" panose="020B0503020204020204" pitchFamily="34" charset="-122"/>
                <a:ea typeface="微软雅黑" panose="020B0503020204020204" pitchFamily="34" charset="-122"/>
                <a:sym typeface="微软雅黑" panose="020B0503020204020204" pitchFamily="34" charset="-122"/>
              </a:rPr>
              <a:t>  2022</a:t>
            </a:r>
            <a:r>
              <a:rPr lang="zh-CN" altLang="en-US" sz="2400" b="1" dirty="0">
                <a:solidFill>
                  <a:srgbClr val="014A87"/>
                </a:solidFill>
                <a:effectLst>
                  <a:glow rad="63500">
                    <a:schemeClr val="bg1">
                      <a:alpha val="40000"/>
                    </a:schemeClr>
                  </a:glow>
                </a:effectLst>
                <a:latin typeface="微软雅黑" panose="020B0503020204020204" pitchFamily="34" charset="-122"/>
                <a:ea typeface="微软雅黑" panose="020B0503020204020204" pitchFamily="34" charset="-122"/>
                <a:sym typeface="微软雅黑" panose="020B0503020204020204" pitchFamily="34" charset="-122"/>
              </a:rPr>
              <a:t>年</a:t>
            </a:r>
            <a:r>
              <a:rPr lang="en-US" altLang="zh-CN" sz="2400" b="1" dirty="0">
                <a:solidFill>
                  <a:srgbClr val="014A87"/>
                </a:solidFill>
                <a:effectLst>
                  <a:glow rad="63500">
                    <a:schemeClr val="bg1">
                      <a:alpha val="40000"/>
                    </a:schemeClr>
                  </a:glow>
                </a:effectLst>
                <a:latin typeface="微软雅黑" panose="020B0503020204020204" pitchFamily="34" charset="-122"/>
                <a:ea typeface="微软雅黑" panose="020B0503020204020204" pitchFamily="34" charset="-122"/>
                <a:sym typeface="微软雅黑" panose="020B0503020204020204" pitchFamily="34" charset="-122"/>
              </a:rPr>
              <a:t>7</a:t>
            </a:r>
            <a:r>
              <a:rPr lang="zh-CN" altLang="en-US" sz="2400" b="1" dirty="0">
                <a:solidFill>
                  <a:srgbClr val="014A87"/>
                </a:solidFill>
                <a:effectLst>
                  <a:glow rad="63500">
                    <a:schemeClr val="bg1">
                      <a:alpha val="40000"/>
                    </a:schemeClr>
                  </a:glow>
                </a:effectLst>
                <a:latin typeface="微软雅黑" panose="020B0503020204020204" pitchFamily="34" charset="-122"/>
                <a:ea typeface="微软雅黑" panose="020B0503020204020204" pitchFamily="34" charset="-122"/>
                <a:sym typeface="微软雅黑" panose="020B0503020204020204" pitchFamily="34" charset="-122"/>
              </a:rPr>
              <a:t>月  </a:t>
            </a:r>
            <a:endParaRPr lang="en-US" altLang="zh-CN" sz="2400" b="1" dirty="0">
              <a:solidFill>
                <a:srgbClr val="014A87"/>
              </a:solidFill>
              <a:effectLst>
                <a:glow rad="63500">
                  <a:schemeClr val="bg1">
                    <a:alpha val="40000"/>
                  </a:schemeClr>
                </a:glow>
              </a:effectLst>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wipe(left)">
                                      <p:cBhvr>
                                        <p:cTn id="7" dur="500"/>
                                        <p:tgtEl>
                                          <p:spTgt spid="65"/>
                                        </p:tgtEl>
                                      </p:cBhvr>
                                    </p:animEffect>
                                  </p:childTnLst>
                                </p:cTn>
                              </p:par>
                            </p:childTnLst>
                          </p:cTn>
                        </p:par>
                        <p:par>
                          <p:cTn id="8" fill="hold">
                            <p:stCondLst>
                              <p:cond delay="500"/>
                            </p:stCondLst>
                            <p:childTnLst>
                              <p:par>
                                <p:cTn id="9" presetID="52" presetClass="entr" presetSubtype="0" fill="hold" grpId="0" nodeType="afterEffect">
                                  <p:stCondLst>
                                    <p:cond delay="0"/>
                                  </p:stCondLst>
                                  <p:iterate type="lt">
                                    <p:tmPct val="10000"/>
                                  </p:iterate>
                                  <p:childTnLst>
                                    <p:set>
                                      <p:cBhvr>
                                        <p:cTn id="10" dur="1" fill="hold">
                                          <p:stCondLst>
                                            <p:cond delay="0"/>
                                          </p:stCondLst>
                                        </p:cTn>
                                        <p:tgtEl>
                                          <p:spTgt spid="5"/>
                                        </p:tgtEl>
                                        <p:attrNameLst>
                                          <p:attrName>style.visibility</p:attrName>
                                        </p:attrNameLst>
                                      </p:cBhvr>
                                      <p:to>
                                        <p:strVal val="visible"/>
                                      </p:to>
                                    </p:set>
                                    <p:animScale>
                                      <p:cBhvr>
                                        <p:cTn id="11" dur="250" decel="50000" fill="hold">
                                          <p:stCondLst>
                                            <p:cond delay="0"/>
                                          </p:stCondLst>
                                        </p:cTn>
                                        <p:tgtEl>
                                          <p:spTgt spid="5"/>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12" dur="250" decel="50000" fill="hold">
                                          <p:stCondLst>
                                            <p:cond delay="0"/>
                                          </p:stCondLst>
                                        </p:cTn>
                                        <p:tgtEl>
                                          <p:spTgt spid="5"/>
                                        </p:tgtEl>
                                        <p:attrNameLst>
                                          <p:attrName>ppt_x</p:attrName>
                                          <p:attrName>ppt_y</p:attrName>
                                        </p:attrNameLst>
                                      </p:cBhvr>
                                    </p:animMotion>
                                    <p:animEffect transition="in" filter="fade">
                                      <p:cBhvr>
                                        <p:cTn id="13" dur="25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71"/>
          <p:cNvSpPr/>
          <p:nvPr>
            <p:custDataLst>
              <p:tags r:id="rId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南京地铁</a:t>
            </a:r>
            <a:endParaRPr kumimoji="0" lang="zh-CN" altLang="en-US" sz="20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
        <p:nvSpPr>
          <p:cNvPr id="10" name="矩形标注 9"/>
          <p:cNvSpPr/>
          <p:nvPr/>
        </p:nvSpPr>
        <p:spPr>
          <a:xfrm rot="5400000">
            <a:off x="10378932" y="2967598"/>
            <a:ext cx="1656945" cy="597783"/>
          </a:xfrm>
          <a:prstGeom prst="wedgeRectCallout">
            <a:avLst>
              <a:gd name="adj1" fmla="val -19422"/>
              <a:gd name="adj2" fmla="val 85598"/>
            </a:avLst>
          </a:prstGeom>
          <a:solidFill>
            <a:srgbClr val="0040B9">
              <a:alpha val="66000"/>
            </a:srgbClr>
          </a:solidFill>
          <a:ln w="6350" algn="ctr">
            <a:noFill/>
            <a:miter lim="800000"/>
            <a:headEnd type="none" w="sm" len="sm"/>
            <a:tailEnd type="none" w="sm" len="sm"/>
          </a:ln>
        </p:spPr>
        <p:txBody>
          <a:bodyPr lIns="88900" tIns="88900" rIns="88900" bIns="88900" anchor="ctr"/>
          <a:lstStyle/>
          <a:p>
            <a:pPr marL="0" marR="0" lvl="0" indent="0" algn="ctr" defTabSz="914400" rtl="0" eaLnBrk="1" fontAlgn="base" latinLnBrk="0" hangingPunct="1">
              <a:lnSpc>
                <a:spcPct val="100000"/>
              </a:lnSpc>
              <a:spcBef>
                <a:spcPct val="0"/>
              </a:spcBef>
              <a:spcAft>
                <a:spcPct val="0"/>
              </a:spcAft>
              <a:buClr>
                <a:prstClr val="white"/>
              </a:buClr>
              <a:buSzTx/>
              <a:buFontTx/>
              <a:buNone/>
              <a:defRPr/>
            </a:pPr>
            <a:endParaRPr kumimoji="0" lang="zh-CN" altLang="en-US" sz="1400" b="0" i="0" u="none" strike="noStrike" kern="1200" cap="none" spc="0" normalizeH="0" baseline="0" noProof="0" dirty="0">
              <a:ln>
                <a:noFill/>
              </a:ln>
              <a:solidFill>
                <a:prstClr val="white"/>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14" name="矩形标注 13"/>
          <p:cNvSpPr/>
          <p:nvPr/>
        </p:nvSpPr>
        <p:spPr>
          <a:xfrm>
            <a:off x="5724739" y="397837"/>
            <a:ext cx="1732723" cy="453447"/>
          </a:xfrm>
          <a:prstGeom prst="wedgeRectCallout">
            <a:avLst>
              <a:gd name="adj1" fmla="val -19422"/>
              <a:gd name="adj2" fmla="val 85598"/>
            </a:avLst>
          </a:prstGeom>
          <a:solidFill>
            <a:srgbClr val="0040B9">
              <a:alpha val="66000"/>
            </a:srgbClr>
          </a:solidFill>
          <a:ln w="6350" algn="ctr">
            <a:noFill/>
            <a:miter lim="800000"/>
            <a:headEnd type="none" w="sm" len="sm"/>
            <a:tailEnd type="none" w="sm" len="sm"/>
          </a:ln>
        </p:spPr>
        <p:txBody>
          <a:bodyPr lIns="88900" tIns="88900" rIns="88900" bIns="88900" anchor="ctr"/>
          <a:lstStyle/>
          <a:p>
            <a:pPr marL="0" marR="0" lvl="0" indent="0" algn="ctr" defTabSz="914400" rtl="0" eaLnBrk="1" fontAlgn="base" latinLnBrk="0" hangingPunct="1">
              <a:lnSpc>
                <a:spcPct val="100000"/>
              </a:lnSpc>
              <a:spcBef>
                <a:spcPct val="0"/>
              </a:spcBef>
              <a:spcAft>
                <a:spcPct val="0"/>
              </a:spcAft>
              <a:buClr>
                <a:prstClr val="white"/>
              </a:buClr>
              <a:buSzTx/>
              <a:buFontTx/>
              <a:buNone/>
              <a:defRPr/>
            </a:pPr>
            <a:endParaRPr kumimoji="0" lang="zh-CN" altLang="en-US" sz="1400" b="0" i="0" u="none" strike="noStrike" kern="1200" cap="none" spc="0" normalizeH="0" baseline="0" noProof="0" dirty="0">
              <a:ln>
                <a:noFill/>
              </a:ln>
              <a:solidFill>
                <a:prstClr val="white"/>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15" name="TextBox 134"/>
          <p:cNvSpPr txBox="1"/>
          <p:nvPr/>
        </p:nvSpPr>
        <p:spPr>
          <a:xfrm>
            <a:off x="6091868" y="397838"/>
            <a:ext cx="1147065" cy="364087"/>
          </a:xfrm>
          <a:prstGeom prst="rect">
            <a:avLst/>
          </a:prstGeom>
          <a:noFill/>
        </p:spPr>
        <p:txBody>
          <a:bodyPr wrap="none" rtlCol="0">
            <a:spAutoFit/>
          </a:bodyPr>
          <a:lstStyle>
            <a:defPPr>
              <a:defRPr lang="en-US"/>
            </a:defPPr>
            <a:lvl1pPr>
              <a:defRPr b="1">
                <a:solidFill>
                  <a:schemeClr val="accent1">
                    <a:lumMod val="50000"/>
                  </a:schemeClr>
                </a:solidFill>
                <a:latin typeface="思源黑体" panose="020B0400000000000000" pitchFamily="34" charset="-122"/>
                <a:ea typeface="思源黑体" panose="020B0400000000000000"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rPr>
              <a:t>视频监控</a:t>
            </a:r>
            <a:endPar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endParaRPr>
          </a:p>
        </p:txBody>
      </p:sp>
      <p:grpSp>
        <p:nvGrpSpPr>
          <p:cNvPr id="16" name="组合 15"/>
          <p:cNvGrpSpPr/>
          <p:nvPr/>
        </p:nvGrpSpPr>
        <p:grpSpPr>
          <a:xfrm>
            <a:off x="946588" y="936447"/>
            <a:ext cx="547137" cy="1585081"/>
            <a:chOff x="538890" y="1172452"/>
            <a:chExt cx="679675" cy="1814830"/>
          </a:xfrm>
        </p:grpSpPr>
        <p:sp>
          <p:nvSpPr>
            <p:cNvPr id="17" name="矩形标注 16"/>
            <p:cNvSpPr/>
            <p:nvPr/>
          </p:nvSpPr>
          <p:spPr>
            <a:xfrm rot="16200000">
              <a:off x="-1905" y="1766812"/>
              <a:ext cx="1814830" cy="626110"/>
            </a:xfrm>
            <a:prstGeom prst="wedgeRectCallout">
              <a:avLst>
                <a:gd name="adj1" fmla="val -19422"/>
                <a:gd name="adj2" fmla="val 85598"/>
              </a:avLst>
            </a:prstGeom>
            <a:solidFill>
              <a:srgbClr val="0040B9">
                <a:alpha val="66000"/>
              </a:srgbClr>
            </a:solidFill>
            <a:ln w="6350" algn="ctr">
              <a:noFill/>
              <a:miter lim="800000"/>
              <a:headEnd type="none" w="sm" len="sm"/>
              <a:tailEnd type="none" w="sm" len="sm"/>
            </a:ln>
          </p:spPr>
          <p:txBody>
            <a:bodyPr lIns="88900" tIns="88900" rIns="88900" bIns="88900" anchor="ctr"/>
            <a:lstStyle/>
            <a:p>
              <a:pPr marL="0" marR="0" lvl="0" indent="0" algn="ctr" defTabSz="914400" rtl="0" eaLnBrk="1" fontAlgn="base" latinLnBrk="0" hangingPunct="1">
                <a:lnSpc>
                  <a:spcPct val="100000"/>
                </a:lnSpc>
                <a:spcBef>
                  <a:spcPct val="0"/>
                </a:spcBef>
                <a:spcAft>
                  <a:spcPct val="0"/>
                </a:spcAft>
                <a:buClr>
                  <a:prstClr val="white"/>
                </a:buClr>
                <a:buSzTx/>
                <a:buFontTx/>
                <a:buNone/>
                <a:defRPr/>
              </a:pPr>
              <a:endParaRPr kumimoji="0" lang="zh-CN" altLang="en-US" sz="1400" b="0" i="0" u="none" strike="noStrike" kern="1200" cap="none" spc="0" normalizeH="0" baseline="0" noProof="0" dirty="0">
                <a:ln>
                  <a:noFill/>
                </a:ln>
                <a:solidFill>
                  <a:prstClr val="white"/>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18" name="文本框 17"/>
            <p:cNvSpPr txBox="1"/>
            <p:nvPr/>
          </p:nvSpPr>
          <p:spPr>
            <a:xfrm>
              <a:off x="538890" y="1381365"/>
              <a:ext cx="611732" cy="1605917"/>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rPr>
                <a:t>隐患及风险</a:t>
              </a:r>
              <a:endPar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endParaRPr>
            </a:p>
          </p:txBody>
        </p:sp>
      </p:grpSp>
      <p:sp>
        <p:nvSpPr>
          <p:cNvPr id="19" name="文本框 18"/>
          <p:cNvSpPr txBox="1"/>
          <p:nvPr/>
        </p:nvSpPr>
        <p:spPr>
          <a:xfrm>
            <a:off x="10948983" y="2731374"/>
            <a:ext cx="492443" cy="1275465"/>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rPr>
              <a:t>盾构监控</a:t>
            </a:r>
            <a:endParaRPr kumimoji="0" lang="zh-CN" altLang="en-US" sz="2000" b="1" i="0" u="none" strike="noStrike" kern="1200" cap="none" spc="0" normalizeH="0" baseline="0" noProof="0" dirty="0">
              <a:ln>
                <a:noFill/>
              </a:ln>
              <a:solidFill>
                <a:prstClr val="black"/>
              </a:solidFill>
              <a:effectLst/>
              <a:uLnTx/>
              <a:uFillTx/>
              <a:latin typeface="黑体-简" panose="02000000000000000000" charset="-122"/>
              <a:ea typeface="黑体-简" panose="02000000000000000000" charset="-122"/>
              <a:cs typeface="+mn-cs"/>
            </a:endParaRPr>
          </a:p>
        </p:txBody>
      </p:sp>
      <p:grpSp>
        <p:nvGrpSpPr>
          <p:cNvPr id="30" name="组合 29"/>
          <p:cNvGrpSpPr/>
          <p:nvPr/>
        </p:nvGrpSpPr>
        <p:grpSpPr>
          <a:xfrm>
            <a:off x="968864" y="2625373"/>
            <a:ext cx="524859" cy="1585081"/>
            <a:chOff x="566565" y="1172452"/>
            <a:chExt cx="652000" cy="1814830"/>
          </a:xfrm>
        </p:grpSpPr>
        <p:sp>
          <p:nvSpPr>
            <p:cNvPr id="31" name="矩形标注 30"/>
            <p:cNvSpPr/>
            <p:nvPr/>
          </p:nvSpPr>
          <p:spPr>
            <a:xfrm rot="16200000">
              <a:off x="-1905" y="1766812"/>
              <a:ext cx="1814830" cy="626110"/>
            </a:xfrm>
            <a:prstGeom prst="wedgeRectCallout">
              <a:avLst>
                <a:gd name="adj1" fmla="val -19422"/>
                <a:gd name="adj2" fmla="val 85598"/>
              </a:avLst>
            </a:prstGeom>
            <a:solidFill>
              <a:srgbClr val="0040B9">
                <a:alpha val="66000"/>
              </a:srgbClr>
            </a:solidFill>
            <a:ln w="6350" algn="ctr">
              <a:noFill/>
              <a:miter lim="800000"/>
              <a:headEnd type="none" w="sm" len="sm"/>
              <a:tailEnd type="none" w="sm" len="sm"/>
            </a:ln>
          </p:spPr>
          <p:txBody>
            <a:bodyPr lIns="88900" tIns="88900" rIns="88900" bIns="88900" anchor="ctr"/>
            <a:lstStyle/>
            <a:p>
              <a:pPr marL="0" marR="0" lvl="0" indent="0" algn="ctr" defTabSz="914400" rtl="0" eaLnBrk="1" fontAlgn="base" latinLnBrk="0" hangingPunct="1">
                <a:lnSpc>
                  <a:spcPct val="100000"/>
                </a:lnSpc>
                <a:spcBef>
                  <a:spcPct val="0"/>
                </a:spcBef>
                <a:spcAft>
                  <a:spcPct val="0"/>
                </a:spcAft>
                <a:buClr>
                  <a:prstClr val="white"/>
                </a:buClr>
                <a:buSzTx/>
                <a:buFontTx/>
                <a:buNone/>
                <a:defRPr/>
              </a:pPr>
              <a:endParaRPr kumimoji="0" lang="zh-CN" altLang="en-US" sz="1400" b="0" i="0" u="none" strike="noStrike" kern="1200" cap="none" spc="0" normalizeH="0" baseline="0" noProof="0" dirty="0">
                <a:ln>
                  <a:noFill/>
                </a:ln>
                <a:solidFill>
                  <a:prstClr val="white"/>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32" name="文本框 31"/>
            <p:cNvSpPr txBox="1"/>
            <p:nvPr/>
          </p:nvSpPr>
          <p:spPr>
            <a:xfrm>
              <a:off x="566565" y="1381367"/>
              <a:ext cx="584056" cy="1397000"/>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rPr>
                <a:t>危大工程</a:t>
              </a:r>
              <a:endPar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endParaRPr>
            </a:p>
          </p:txBody>
        </p:sp>
      </p:grpSp>
      <p:grpSp>
        <p:nvGrpSpPr>
          <p:cNvPr id="33" name="组合 32"/>
          <p:cNvGrpSpPr/>
          <p:nvPr/>
        </p:nvGrpSpPr>
        <p:grpSpPr>
          <a:xfrm>
            <a:off x="968864" y="4350468"/>
            <a:ext cx="524859" cy="1585081"/>
            <a:chOff x="566565" y="1172452"/>
            <a:chExt cx="652000" cy="1814830"/>
          </a:xfrm>
        </p:grpSpPr>
        <p:sp>
          <p:nvSpPr>
            <p:cNvPr id="34" name="矩形标注 33"/>
            <p:cNvSpPr/>
            <p:nvPr/>
          </p:nvSpPr>
          <p:spPr>
            <a:xfrm rot="16200000">
              <a:off x="-1905" y="1766812"/>
              <a:ext cx="1814830" cy="626110"/>
            </a:xfrm>
            <a:prstGeom prst="wedgeRectCallout">
              <a:avLst>
                <a:gd name="adj1" fmla="val -19422"/>
                <a:gd name="adj2" fmla="val 85598"/>
              </a:avLst>
            </a:prstGeom>
            <a:solidFill>
              <a:srgbClr val="0040B9">
                <a:alpha val="66000"/>
              </a:srgbClr>
            </a:solidFill>
            <a:ln w="6350" algn="ctr">
              <a:noFill/>
              <a:miter lim="800000"/>
              <a:headEnd type="none" w="sm" len="sm"/>
              <a:tailEnd type="none" w="sm" len="sm"/>
            </a:ln>
          </p:spPr>
          <p:txBody>
            <a:bodyPr lIns="88900" tIns="88900" rIns="88900" bIns="88900" anchor="ctr"/>
            <a:lstStyle/>
            <a:p>
              <a:pPr marL="0" marR="0" lvl="0" indent="0" algn="ctr" defTabSz="914400" rtl="0" eaLnBrk="1" fontAlgn="base" latinLnBrk="0" hangingPunct="1">
                <a:lnSpc>
                  <a:spcPct val="100000"/>
                </a:lnSpc>
                <a:spcBef>
                  <a:spcPct val="0"/>
                </a:spcBef>
                <a:spcAft>
                  <a:spcPct val="0"/>
                </a:spcAft>
                <a:buClr>
                  <a:prstClr val="white"/>
                </a:buClr>
                <a:buSzTx/>
                <a:buFontTx/>
                <a:buNone/>
                <a:defRPr/>
              </a:pPr>
              <a:endParaRPr kumimoji="0" lang="zh-CN" altLang="en-US" sz="1400" b="0" i="0" u="none" strike="noStrike" kern="1200" cap="none" spc="0" normalizeH="0" baseline="0" noProof="0" dirty="0">
                <a:ln>
                  <a:noFill/>
                </a:ln>
                <a:solidFill>
                  <a:prstClr val="white"/>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35" name="文本框 34"/>
            <p:cNvSpPr txBox="1"/>
            <p:nvPr/>
          </p:nvSpPr>
          <p:spPr>
            <a:xfrm>
              <a:off x="566565" y="1381367"/>
              <a:ext cx="584056" cy="1397000"/>
            </a:xfrm>
            <a:prstGeom prst="rect">
              <a:avLst/>
            </a:prstGeom>
            <a:noFill/>
          </p:spPr>
          <p:txBody>
            <a:bodyPr vert="eaVert"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rPr>
                <a:t>安全隐患</a:t>
              </a:r>
              <a:endPar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endParaRPr>
            </a:p>
          </p:txBody>
        </p:sp>
      </p:grpSp>
      <p:sp>
        <p:nvSpPr>
          <p:cNvPr id="36" name="矩形标注 35"/>
          <p:cNvSpPr/>
          <p:nvPr/>
        </p:nvSpPr>
        <p:spPr>
          <a:xfrm>
            <a:off x="3974086" y="6130876"/>
            <a:ext cx="1732723" cy="571640"/>
          </a:xfrm>
          <a:prstGeom prst="wedgeRectCallout">
            <a:avLst>
              <a:gd name="adj1" fmla="val -22229"/>
              <a:gd name="adj2" fmla="val -79468"/>
            </a:avLst>
          </a:prstGeom>
          <a:solidFill>
            <a:srgbClr val="0040B9">
              <a:alpha val="66000"/>
            </a:srgbClr>
          </a:solidFill>
          <a:ln w="6350" algn="ctr">
            <a:noFill/>
            <a:miter lim="800000"/>
            <a:headEnd type="none" w="sm" len="sm"/>
            <a:tailEnd type="none" w="sm" len="sm"/>
          </a:ln>
        </p:spPr>
        <p:txBody>
          <a:bodyPr lIns="88900" tIns="88900" rIns="88900" bIns="88900" anchor="ctr"/>
          <a:lstStyle/>
          <a:p>
            <a:pPr marL="0" marR="0" lvl="0" indent="0" algn="ctr" defTabSz="914400" rtl="0" eaLnBrk="1" fontAlgn="base" latinLnBrk="0" hangingPunct="1">
              <a:lnSpc>
                <a:spcPct val="100000"/>
              </a:lnSpc>
              <a:spcBef>
                <a:spcPct val="0"/>
              </a:spcBef>
              <a:spcAft>
                <a:spcPct val="0"/>
              </a:spcAft>
              <a:buClr>
                <a:prstClr val="white"/>
              </a:buClr>
              <a:buSzTx/>
              <a:buFontTx/>
              <a:buNone/>
              <a:defRPr/>
            </a:pPr>
            <a:endParaRPr kumimoji="0" lang="zh-CN" altLang="en-US" sz="1400" b="0" i="0" u="none" strike="noStrike" kern="1200" cap="none" spc="0" normalizeH="0" baseline="0" noProof="0" dirty="0">
              <a:ln>
                <a:noFill/>
              </a:ln>
              <a:solidFill>
                <a:prstClr val="white"/>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37" name="TextBox 134"/>
          <p:cNvSpPr txBox="1"/>
          <p:nvPr/>
        </p:nvSpPr>
        <p:spPr>
          <a:xfrm>
            <a:off x="4235153" y="6216641"/>
            <a:ext cx="1210588" cy="400110"/>
          </a:xfrm>
          <a:prstGeom prst="rect">
            <a:avLst/>
          </a:prstGeom>
          <a:noFill/>
        </p:spPr>
        <p:txBody>
          <a:bodyPr wrap="none" rtlCol="0">
            <a:spAutoFit/>
          </a:bodyPr>
          <a:lstStyle>
            <a:defPPr>
              <a:defRPr lang="en-US"/>
            </a:defPPr>
            <a:lvl1pPr>
              <a:defRPr b="1">
                <a:solidFill>
                  <a:schemeClr val="accent1">
                    <a:lumMod val="50000"/>
                  </a:schemeClr>
                </a:solidFill>
                <a:latin typeface="思源黑体" panose="020B0400000000000000" pitchFamily="34" charset="-122"/>
                <a:ea typeface="思源黑体" panose="020B0400000000000000"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rPr>
              <a:t>风险管控</a:t>
            </a:r>
            <a:endPar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endParaRPr>
          </a:p>
        </p:txBody>
      </p:sp>
      <p:sp>
        <p:nvSpPr>
          <p:cNvPr id="38" name="矩形标注 37"/>
          <p:cNvSpPr/>
          <p:nvPr/>
        </p:nvSpPr>
        <p:spPr>
          <a:xfrm>
            <a:off x="6573170" y="6130876"/>
            <a:ext cx="1849377" cy="571640"/>
          </a:xfrm>
          <a:prstGeom prst="wedgeRectCallout">
            <a:avLst>
              <a:gd name="adj1" fmla="val -22229"/>
              <a:gd name="adj2" fmla="val -79468"/>
            </a:avLst>
          </a:prstGeom>
          <a:solidFill>
            <a:srgbClr val="0040B9">
              <a:alpha val="66000"/>
            </a:srgbClr>
          </a:solidFill>
          <a:ln w="6350" algn="ctr">
            <a:noFill/>
            <a:miter lim="800000"/>
            <a:headEnd type="none" w="sm" len="sm"/>
            <a:tailEnd type="none" w="sm" len="sm"/>
          </a:ln>
        </p:spPr>
        <p:txBody>
          <a:bodyPr lIns="88900" tIns="88900" rIns="88900" bIns="88900" anchor="ctr"/>
          <a:lstStyle/>
          <a:p>
            <a:pPr marL="0" marR="0" lvl="0" indent="0" algn="ctr" defTabSz="914400" rtl="0" eaLnBrk="1" fontAlgn="base" latinLnBrk="0" hangingPunct="1">
              <a:lnSpc>
                <a:spcPct val="100000"/>
              </a:lnSpc>
              <a:spcBef>
                <a:spcPct val="0"/>
              </a:spcBef>
              <a:spcAft>
                <a:spcPct val="0"/>
              </a:spcAft>
              <a:buClr>
                <a:prstClr val="white"/>
              </a:buClr>
              <a:buSzTx/>
              <a:buFontTx/>
              <a:buNone/>
              <a:defRPr/>
            </a:pPr>
            <a:endParaRPr kumimoji="0" lang="zh-CN" altLang="en-US" sz="1400" b="0" i="0" u="none" strike="noStrike" kern="1200" cap="none" spc="0" normalizeH="0" baseline="0" noProof="0" dirty="0">
              <a:ln>
                <a:noFill/>
              </a:ln>
              <a:solidFill>
                <a:prstClr val="white"/>
              </a:solidFill>
              <a:effectLst/>
              <a:uLnTx/>
              <a:uFillTx/>
              <a:latin typeface="Calibri" panose="020F0502020204030204" pitchFamily="34" charset="0"/>
              <a:ea typeface="宋体" panose="02010600030101010101" pitchFamily="2" charset="-122"/>
              <a:cs typeface="Arial" panose="020B0604020202020204" pitchFamily="34" charset="0"/>
            </a:endParaRPr>
          </a:p>
        </p:txBody>
      </p:sp>
      <p:sp>
        <p:nvSpPr>
          <p:cNvPr id="39" name="TextBox 134"/>
          <p:cNvSpPr txBox="1"/>
          <p:nvPr/>
        </p:nvSpPr>
        <p:spPr>
          <a:xfrm>
            <a:off x="6792292" y="6216641"/>
            <a:ext cx="1471656" cy="400110"/>
          </a:xfrm>
          <a:prstGeom prst="rect">
            <a:avLst/>
          </a:prstGeom>
          <a:noFill/>
        </p:spPr>
        <p:txBody>
          <a:bodyPr wrap="square" rtlCol="0">
            <a:spAutoFit/>
          </a:bodyPr>
          <a:lstStyle>
            <a:defPPr>
              <a:defRPr lang="en-US"/>
            </a:defPPr>
            <a:lvl1pPr>
              <a:defRPr b="1">
                <a:solidFill>
                  <a:schemeClr val="accent1">
                    <a:lumMod val="50000"/>
                  </a:schemeClr>
                </a:solidFill>
                <a:latin typeface="思源黑体" panose="020B0400000000000000" pitchFamily="34" charset="-122"/>
                <a:ea typeface="思源黑体" panose="020B0400000000000000" pitchFamily="34"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rPr>
              <a:t>材料合格率</a:t>
            </a:r>
            <a:endParaRPr kumimoji="0" lang="zh-CN" altLang="en-US" sz="2000" b="1" i="0" u="none" strike="noStrike" kern="1200" cap="none" spc="0" normalizeH="0" baseline="0" noProof="0" dirty="0">
              <a:ln>
                <a:noFill/>
              </a:ln>
              <a:solidFill>
                <a:prstClr val="white"/>
              </a:solidFill>
              <a:effectLst/>
              <a:uLnTx/>
              <a:uFillTx/>
              <a:latin typeface="黑体-简" panose="02000000000000000000" charset="-122"/>
              <a:ea typeface="黑体-简" panose="02000000000000000000" charset="-122"/>
              <a:cs typeface="+mn-cs"/>
              <a:sym typeface="思源黑体" panose="020B0400000000000000" pitchFamily="34" charset="-122"/>
            </a:endParaRPr>
          </a:p>
        </p:txBody>
      </p:sp>
      <p:pic>
        <p:nvPicPr>
          <p:cNvPr id="40" name="图片 3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89939" y="1025080"/>
            <a:ext cx="8768000" cy="4932000"/>
          </a:xfrm>
          <a:prstGeom prst="rect">
            <a:avLst/>
          </a:prstGeom>
        </p:spPr>
      </p:pic>
      <p:pic>
        <p:nvPicPr>
          <p:cNvPr id="41" name="图片 40"/>
          <p:cNvPicPr>
            <a:picLocks noChangeAspect="1"/>
          </p:cNvPicPr>
          <p:nvPr/>
        </p:nvPicPr>
        <p:blipFill>
          <a:blip r:embed="rId3"/>
          <a:stretch>
            <a:fillRect/>
          </a:stretch>
        </p:blipFill>
        <p:spPr>
          <a:xfrm>
            <a:off x="8270825" y="1006471"/>
            <a:ext cx="2141237" cy="4932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 fill="hold"/>
                                        <p:tgtEl>
                                          <p:spTgt spid="14"/>
                                        </p:tgtEl>
                                        <p:attrNameLst>
                                          <p:attrName>ppt_x</p:attrName>
                                        </p:attrNameLst>
                                      </p:cBhvr>
                                      <p:tavLst>
                                        <p:tav tm="0">
                                          <p:val>
                                            <p:strVal val="#ppt_x"/>
                                          </p:val>
                                        </p:tav>
                                        <p:tav tm="100000">
                                          <p:val>
                                            <p:strVal val="#ppt_x"/>
                                          </p:val>
                                        </p:tav>
                                      </p:tavLst>
                                    </p:anim>
                                    <p:anim calcmode="lin" valueType="num">
                                      <p:cBhvr additive="base">
                                        <p:cTn id="8"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ppt_x"/>
                                          </p:val>
                                        </p:tav>
                                        <p:tav tm="100000">
                                          <p:val>
                                            <p:strVal val="#ppt_x"/>
                                          </p:val>
                                        </p:tav>
                                      </p:tavLst>
                                    </p:anim>
                                    <p:anim calcmode="lin" valueType="num">
                                      <p:cBhvr additive="base">
                                        <p:cTn id="26"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anim calcmode="lin" valueType="num">
                                      <p:cBhvr additive="base">
                                        <p:cTn id="31" dur="500" fill="hold"/>
                                        <p:tgtEl>
                                          <p:spTgt spid="33"/>
                                        </p:tgtEl>
                                        <p:attrNameLst>
                                          <p:attrName>ppt_x</p:attrName>
                                        </p:attrNameLst>
                                      </p:cBhvr>
                                      <p:tavLst>
                                        <p:tav tm="0">
                                          <p:val>
                                            <p:strVal val="#ppt_x"/>
                                          </p:val>
                                        </p:tav>
                                        <p:tav tm="100000">
                                          <p:val>
                                            <p:strVal val="#ppt_x"/>
                                          </p:val>
                                        </p:tav>
                                      </p:tavLst>
                                    </p:anim>
                                    <p:anim calcmode="lin" valueType="num">
                                      <p:cBhvr additive="base">
                                        <p:cTn id="32"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6"/>
                                        </p:tgtEl>
                                        <p:attrNameLst>
                                          <p:attrName>style.visibility</p:attrName>
                                        </p:attrNameLst>
                                      </p:cBhvr>
                                      <p:to>
                                        <p:strVal val="visible"/>
                                      </p:to>
                                    </p:set>
                                    <p:anim calcmode="lin" valueType="num">
                                      <p:cBhvr additive="base">
                                        <p:cTn id="37" dur="500" fill="hold"/>
                                        <p:tgtEl>
                                          <p:spTgt spid="36"/>
                                        </p:tgtEl>
                                        <p:attrNameLst>
                                          <p:attrName>ppt_x</p:attrName>
                                        </p:attrNameLst>
                                      </p:cBhvr>
                                      <p:tavLst>
                                        <p:tav tm="0">
                                          <p:val>
                                            <p:strVal val="#ppt_x"/>
                                          </p:val>
                                        </p:tav>
                                        <p:tav tm="100000">
                                          <p:val>
                                            <p:strVal val="#ppt_x"/>
                                          </p:val>
                                        </p:tav>
                                      </p:tavLst>
                                    </p:anim>
                                    <p:anim calcmode="lin" valueType="num">
                                      <p:cBhvr additive="base">
                                        <p:cTn id="38"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8"/>
                                        </p:tgtEl>
                                        <p:attrNameLst>
                                          <p:attrName>style.visibility</p:attrName>
                                        </p:attrNameLst>
                                      </p:cBhvr>
                                      <p:to>
                                        <p:strVal val="visible"/>
                                      </p:to>
                                    </p:set>
                                    <p:anim calcmode="lin" valueType="num">
                                      <p:cBhvr additive="base">
                                        <p:cTn id="43" dur="500" fill="hold"/>
                                        <p:tgtEl>
                                          <p:spTgt spid="38"/>
                                        </p:tgtEl>
                                        <p:attrNameLst>
                                          <p:attrName>ppt_x</p:attrName>
                                        </p:attrNameLst>
                                      </p:cBhvr>
                                      <p:tavLst>
                                        <p:tav tm="0">
                                          <p:val>
                                            <p:strVal val="#ppt_x"/>
                                          </p:val>
                                        </p:tav>
                                        <p:tav tm="100000">
                                          <p:val>
                                            <p:strVal val="#ppt_x"/>
                                          </p:val>
                                        </p:tav>
                                      </p:tavLst>
                                    </p:anim>
                                    <p:anim calcmode="lin" valueType="num">
                                      <p:cBhvr additive="base">
                                        <p:cTn id="44"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bldLvl="0" animBg="1"/>
      <p:bldP spid="14" grpId="0" bldLvl="0" animBg="1"/>
      <p:bldP spid="36" grpId="0" bldLvl="0" animBg="1"/>
      <p:bldP spid="38" grpId="0" bldLvl="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3254375" y="-12065"/>
            <a:ext cx="7280910" cy="661848"/>
          </a:xfrm>
          <a:prstGeom prst="rect">
            <a:avLst/>
          </a:prstGeom>
          <a:noFill/>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马鞍山市应急管理局</a:t>
            </a:r>
            <a:r>
              <a:rPr kumimoji="0" lang="en-US" altLang="zh-CN"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SMS</a:t>
            </a:r>
            <a:r>
              <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案例</a:t>
            </a:r>
            <a:endPar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 name="矩形 5"/>
          <p:cNvSpPr/>
          <p:nvPr/>
        </p:nvSpPr>
        <p:spPr>
          <a:xfrm>
            <a:off x="475615" y="963930"/>
            <a:ext cx="11863705" cy="2120902"/>
          </a:xfrm>
          <a:prstGeom prst="rect">
            <a:avLst/>
          </a:prstGeom>
          <a:solidFill>
            <a:srgbClr val="FFFF00"/>
          </a:solidFill>
        </p:spPr>
        <p:txBody>
          <a:bodyPr wrap="square">
            <a:spAutoFit/>
          </a:bodyPr>
          <a:lstStyle/>
          <a:p>
            <a:pPr marL="0" marR="0" lvl="0" indent="45085" algn="just" defTabSz="914400" rtl="0" eaLnBrk="1" fontAlgn="base" latinLnBrk="0" hangingPunct="1">
              <a:lnSpc>
                <a:spcPct val="150000"/>
              </a:lnSpc>
              <a:spcBef>
                <a:spcPct val="0"/>
              </a:spcBef>
              <a:spcAft>
                <a:spcPts val="0"/>
              </a:spcAft>
              <a:buClrTx/>
              <a:buSzTx/>
              <a:buFontTx/>
              <a:buNone/>
              <a:defRPr/>
            </a:pPr>
            <a:r>
              <a:rPr kumimoji="0" lang="zh-CN" altLang="en-US"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客户简介：</a:t>
            </a:r>
            <a:endParaRPr kumimoji="0" lang="zh-CN" altLang="en-US"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0" marR="0" lvl="0" indent="304800" algn="just" defTabSz="914400" rtl="0" eaLnBrk="1" fontAlgn="base" latinLnBrk="0" hangingPunct="1">
              <a:lnSpc>
                <a:spcPct val="150000"/>
              </a:lnSpc>
              <a:spcBef>
                <a:spcPct val="0"/>
              </a:spcBef>
              <a:spcAft>
                <a:spcPts val="0"/>
              </a:spcAft>
              <a:buClrTx/>
              <a:buSzTx/>
              <a:buFontTx/>
              <a:buNone/>
              <a:defRPr/>
            </a:pPr>
            <a:r>
              <a:rPr lang="zh-CN" altLang="en-US" kern="100" dirty="0">
                <a:solidFill>
                  <a:prstClr val="black"/>
                </a:solidFill>
                <a:latin typeface="微软雅黑" panose="020B0503020204020204" pitchFamily="34" charset="-122"/>
                <a:ea typeface="微软雅黑" panose="020B0503020204020204" pitchFamily="34" charset="-122"/>
              </a:rPr>
              <a:t>马鞍山市应急管理局共设办公室、政策法规科、综合协调科、科技和信息化科、安全生产监督管理科、危险化学品安全监督管理科、调查统计和物资保障科、灾害防治救援科、综合减灾和预案管理科、防震减灾科和机关党总支等</a:t>
            </a:r>
            <a:r>
              <a:rPr lang="en-US" altLang="zh-CN" kern="100" dirty="0">
                <a:solidFill>
                  <a:prstClr val="black"/>
                </a:solidFill>
                <a:latin typeface="微软雅黑" panose="020B0503020204020204" pitchFamily="34" charset="-122"/>
                <a:ea typeface="微软雅黑" panose="020B0503020204020204" pitchFamily="34" charset="-122"/>
              </a:rPr>
              <a:t>12</a:t>
            </a:r>
            <a:r>
              <a:rPr lang="zh-CN" altLang="en-US" kern="100" dirty="0">
                <a:solidFill>
                  <a:prstClr val="black"/>
                </a:solidFill>
                <a:latin typeface="微软雅黑" panose="020B0503020204020204" pitchFamily="34" charset="-122"/>
                <a:ea typeface="微软雅黑" panose="020B0503020204020204" pitchFamily="34" charset="-122"/>
              </a:rPr>
              <a:t>个科室，主要是贯彻执行党中央关于应急工作的方针政策和决策部署，落实省、市委的工作要求，在履行职责过程中坚持和加强党对应急工作的集中统一领导。</a:t>
            </a:r>
            <a:endParaRPr lang="zh-CN" altLang="en-US" kern="100" dirty="0">
              <a:solidFill>
                <a:prstClr val="black"/>
              </a:solidFill>
              <a:latin typeface="微软雅黑" panose="020B0503020204020204" pitchFamily="34" charset="-122"/>
              <a:ea typeface="微软雅黑" panose="020B0503020204020204" pitchFamily="34" charset="-122"/>
            </a:endParaRPr>
          </a:p>
        </p:txBody>
      </p:sp>
      <p:sp>
        <p:nvSpPr>
          <p:cNvPr id="7" name="矩形 6"/>
          <p:cNvSpPr/>
          <p:nvPr/>
        </p:nvSpPr>
        <p:spPr>
          <a:xfrm>
            <a:off x="476885" y="3256285"/>
            <a:ext cx="11862435" cy="1643079"/>
          </a:xfrm>
          <a:prstGeom prst="rect">
            <a:avLst/>
          </a:prstGeom>
          <a:solidFill>
            <a:schemeClr val="accent3">
              <a:lumMod val="40000"/>
              <a:lumOff val="60000"/>
            </a:schemeClr>
          </a:solidFill>
        </p:spPr>
        <p:txBody>
          <a:bodyPr wrap="square">
            <a:spAutoFit/>
          </a:bodyPr>
          <a:lstStyle/>
          <a:p>
            <a:pPr marL="0" marR="0" lvl="0" indent="10795" algn="l" defTabSz="914400" rtl="0" eaLnBrk="1" fontAlgn="base" latinLnBrk="0" hangingPunct="1">
              <a:lnSpc>
                <a:spcPct val="150000"/>
              </a:lnSpc>
              <a:spcBef>
                <a:spcPct val="0"/>
              </a:spcBef>
              <a:spcAft>
                <a:spcPct val="0"/>
              </a:spcAft>
              <a:buClrTx/>
              <a:buSzTx/>
              <a:buFontTx/>
              <a:buNone/>
              <a:defRPr/>
            </a:pPr>
            <a:r>
              <a:rPr kumimoji="0" lang="zh-CN" altLang="zh-CN"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项目概述：</a:t>
            </a:r>
            <a:endParaRPr kumimoji="0" lang="zh-CN" altLang="zh-CN"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71755" fontAlgn="auto">
              <a:lnSpc>
                <a:spcPct val="150000"/>
              </a:lnSpc>
              <a:spcBef>
                <a:spcPts val="0"/>
              </a:spcBef>
              <a:spcAft>
                <a:spcPts val="0"/>
              </a:spcAft>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2012</a:t>
            </a: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年以来与马鞍山市应急管理局建立长期合作关系，为马鞍山市应急管理局建设</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马鞍山市隐患排查治理系统、马鞍山</a:t>
            </a:r>
            <a:r>
              <a:rPr lang="zh-CN" altLang="zh-CN" sz="1800" dirty="0">
                <a:latin typeface="微软雅黑" panose="020B0503020204020204" pitchFamily="34" charset="-122"/>
                <a:ea typeface="微软雅黑" panose="020B0503020204020204" pitchFamily="34" charset="-122"/>
                <a:cs typeface="微软雅黑" panose="020B0503020204020204" pitchFamily="34" charset="-122"/>
                <a:sym typeface="+mn-ea"/>
              </a:rPr>
              <a:t>市安全风险分级管控和预警系统</a:t>
            </a:r>
            <a:r>
              <a:rPr lang="zh-CN" altLang="en-US" sz="1800" dirty="0">
                <a:latin typeface="微软雅黑" panose="020B0503020204020204" pitchFamily="34" charset="-122"/>
                <a:ea typeface="微软雅黑" panose="020B0503020204020204" pitchFamily="34" charset="-122"/>
                <a:cs typeface="微软雅黑" panose="020B0503020204020204" pitchFamily="34" charset="-122"/>
                <a:sym typeface="+mn-ea"/>
              </a:rPr>
              <a:t>，并</a:t>
            </a:r>
            <a:r>
              <a:rPr lang="zh-CN" altLang="en-US" sz="1800" b="0" dirty="0">
                <a:latin typeface="微软雅黑" panose="020B0503020204020204" pitchFamily="34" charset="-122"/>
                <a:ea typeface="微软雅黑" panose="020B0503020204020204" pitchFamily="34" charset="-122"/>
                <a:cs typeface="微软雅黑" panose="020B0503020204020204" pitchFamily="34" charset="-122"/>
              </a:rPr>
              <a:t>参与了马鞍山市应急管理信息化建设规划设计</a:t>
            </a:r>
            <a:r>
              <a:rPr lang="zh-CN" altLang="en-US" dirty="0">
                <a:latin typeface="微软雅黑" panose="020B0503020204020204" pitchFamily="34" charset="-122"/>
                <a:ea typeface="微软雅黑" panose="020B0503020204020204" pitchFamily="34" charset="-122"/>
                <a:cs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cs typeface="微软雅黑" panose="020B0503020204020204" pitchFamily="34" charset="-122"/>
            </a:endParaRPr>
          </a:p>
          <a:p>
            <a:pPr marL="71755" fontAlgn="auto">
              <a:lnSpc>
                <a:spcPct val="120000"/>
              </a:lnSpc>
              <a:spcBef>
                <a:spcPts val="0"/>
              </a:spcBef>
              <a:spcAft>
                <a:spcPts val="0"/>
              </a:spcAft>
              <a:defRPr/>
            </a:pPr>
            <a:endParaRPr lang="en-US" altLang="zh-CN" sz="18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任意多边形 13"/>
          <p:cNvSpPr/>
          <p:nvPr>
            <p:custDataLst>
              <p:tags r:id="rId1"/>
            </p:custDataLst>
          </p:nvPr>
        </p:nvSpPr>
        <p:spPr bwMode="auto">
          <a:xfrm>
            <a:off x="0" y="65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市应急局</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 name="文本框 99"/>
          <p:cNvSpPr txBox="1"/>
          <p:nvPr/>
        </p:nvSpPr>
        <p:spPr>
          <a:xfrm>
            <a:off x="1144270" y="4984750"/>
            <a:ext cx="8984615" cy="1476375"/>
          </a:xfrm>
          <a:prstGeom prst="rect">
            <a:avLst/>
          </a:prstGeom>
          <a:noFill/>
          <a:ln w="9525">
            <a:noFill/>
          </a:ln>
        </p:spPr>
        <p:txBody>
          <a:bodyPr wrap="square">
            <a:spAutoFit/>
          </a:bodyPr>
          <a:lstStyle/>
          <a:p>
            <a:pPr marL="457200" indent="-457200">
              <a:lnSpc>
                <a:spcPct val="150000"/>
              </a:lnSpc>
              <a:buFont typeface="Wingdings" panose="05000000000000000000" charset="0"/>
              <a:buChar char="n"/>
            </a:pPr>
            <a:r>
              <a:rPr lang="en-US" altLang="zh-CN" sz="2000" b="0" dirty="0">
                <a:latin typeface="微软雅黑" panose="020B0503020204020204" pitchFamily="34" charset="-122"/>
                <a:ea typeface="微软雅黑" panose="020B0503020204020204" pitchFamily="34" charset="-122"/>
                <a:cs typeface="微软雅黑" panose="020B0503020204020204" pitchFamily="34" charset="-122"/>
              </a:rPr>
              <a:t>2012</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年，搭建了马鞍山市隐患排查治理系统</a:t>
            </a:r>
            <a:endParaRPr 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Wingdings" panose="05000000000000000000" charset="0"/>
              <a:buChar char="n"/>
            </a:pPr>
            <a:r>
              <a:rPr lang="zh-CN" sz="2000" b="0" dirty="0">
                <a:latin typeface="微软雅黑" panose="020B0503020204020204" pitchFamily="34" charset="-122"/>
                <a:ea typeface="微软雅黑" panose="020B0503020204020204" pitchFamily="34" charset="-122"/>
                <a:cs typeface="微软雅黑" panose="020B0503020204020204" pitchFamily="34" charset="-122"/>
              </a:rPr>
              <a:t>2017年，建设了</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马鞍山</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市安全风险分级管控和预警系统</a:t>
            </a:r>
            <a:endParaRPr lang="zh-CN" sz="2000" b="0" dirty="0">
              <a:latin typeface="微软雅黑" panose="020B0503020204020204" pitchFamily="34" charset="-122"/>
              <a:ea typeface="微软雅黑" panose="020B0503020204020204" pitchFamily="34" charset="-122"/>
              <a:cs typeface="微软雅黑" panose="020B0503020204020204" pitchFamily="34" charset="-122"/>
            </a:endParaRPr>
          </a:p>
          <a:p>
            <a:pPr marL="457200" indent="-457200">
              <a:lnSpc>
                <a:spcPct val="150000"/>
              </a:lnSpc>
              <a:buFont typeface="Wingdings" panose="05000000000000000000" charset="0"/>
              <a:buChar char="n"/>
            </a:pPr>
            <a:r>
              <a:rPr lang="en-US" altLang="zh-CN" sz="2000" dirty="0">
                <a:latin typeface="微软雅黑" panose="020B0503020204020204" pitchFamily="34" charset="-122"/>
                <a:ea typeface="微软雅黑" panose="020B0503020204020204" pitchFamily="34" charset="-122"/>
                <a:cs typeface="微软雅黑" panose="020B0503020204020204" pitchFamily="34" charset="-122"/>
              </a:rPr>
              <a:t>2022</a:t>
            </a:r>
            <a:r>
              <a:rPr lang="zh-CN" altLang="en-US" sz="2000" dirty="0">
                <a:latin typeface="微软雅黑" panose="020B0503020204020204" pitchFamily="34" charset="-122"/>
                <a:ea typeface="微软雅黑" panose="020B0503020204020204" pitchFamily="34" charset="-122"/>
                <a:cs typeface="微软雅黑" panose="020B0503020204020204" pitchFamily="34" charset="-122"/>
              </a:rPr>
              <a:t>年</a:t>
            </a:r>
            <a:r>
              <a:rPr lang="zh-CN" altLang="en-US" sz="2000" b="0" dirty="0">
                <a:latin typeface="微软雅黑" panose="020B0503020204020204" pitchFamily="34" charset="-122"/>
                <a:ea typeface="微软雅黑" panose="020B0503020204020204" pitchFamily="34" charset="-122"/>
                <a:cs typeface="微软雅黑" panose="020B0503020204020204" pitchFamily="34" charset="-122"/>
              </a:rPr>
              <a:t>，参与了马鞍山市应急管理信息化建设规划设计。</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1" name="矩形 50"/>
          <p:cNvSpPr/>
          <p:nvPr/>
        </p:nvSpPr>
        <p:spPr>
          <a:xfrm>
            <a:off x="3464461" y="163556"/>
            <a:ext cx="5211683" cy="523220"/>
          </a:xfrm>
          <a:prstGeom prst="rect">
            <a:avLst/>
          </a:prstGeom>
        </p:spPr>
        <p:txBody>
          <a:bodyPr wrap="none">
            <a:spAutoFit/>
          </a:bodyPr>
          <a:lstStyle/>
          <a:p>
            <a:r>
              <a:rPr lang="zh-CN" altLang="en-US" sz="2800" b="1" dirty="0">
                <a:solidFill>
                  <a:srgbClr val="002B92"/>
                </a:solidFill>
                <a:latin typeface="微软雅黑" panose="020B0503020204020204" pitchFamily="34" charset="-122"/>
                <a:ea typeface="微软雅黑" panose="020B0503020204020204" pitchFamily="34" charset="-122"/>
              </a:rPr>
              <a:t>马鞍山安全生产管理信息化项目</a:t>
            </a:r>
            <a:endParaRPr lang="zh-CN" altLang="en-US" sz="2800" b="1" dirty="0">
              <a:solidFill>
                <a:srgbClr val="002B92"/>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1532890" y="4335145"/>
            <a:ext cx="3262432"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马鞍山市隐患排查治理系统</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文本框 4"/>
          <p:cNvSpPr txBox="1"/>
          <p:nvPr/>
        </p:nvSpPr>
        <p:spPr>
          <a:xfrm>
            <a:off x="7725410" y="4407535"/>
            <a:ext cx="4544834" cy="400110"/>
          </a:xfrm>
          <a:prstGeom prst="rect">
            <a:avLst/>
          </a:prstGeom>
          <a:noFill/>
        </p:spPr>
        <p:txBody>
          <a:bodyPr wrap="none" rtlCol="0">
            <a:spAutoFit/>
          </a:bodyPr>
          <a:lstStyle/>
          <a:p>
            <a:pPr algn="l"/>
            <a:r>
              <a:rPr lang="zh-CN" altLang="en-US" sz="2000" dirty="0">
                <a:latin typeface="微软雅黑" panose="020B0503020204020204" pitchFamily="34" charset="-122"/>
                <a:ea typeface="微软雅黑" panose="020B0503020204020204" pitchFamily="34" charset="-122"/>
                <a:cs typeface="微软雅黑" panose="020B0503020204020204" pitchFamily="34" charset="-122"/>
                <a:sym typeface="+mn-ea"/>
              </a:rPr>
              <a:t>马鞍山</a:t>
            </a:r>
            <a:r>
              <a:rPr lang="zh-CN" sz="2000" dirty="0">
                <a:latin typeface="微软雅黑" panose="020B0503020204020204" pitchFamily="34" charset="-122"/>
                <a:ea typeface="微软雅黑" panose="020B0503020204020204" pitchFamily="34" charset="-122"/>
                <a:cs typeface="微软雅黑" panose="020B0503020204020204" pitchFamily="34" charset="-122"/>
                <a:sym typeface="+mn-ea"/>
              </a:rPr>
              <a:t>市安全风险分级管控和预警系统</a:t>
            </a:r>
            <a:endParaRPr lang="zh-CN" altLang="en-US" sz="2000" b="0" dirty="0">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501765" y="951230"/>
            <a:ext cx="6108700" cy="3239135"/>
          </a:xfrm>
          <a:prstGeom prst="rect">
            <a:avLst/>
          </a:prstGeom>
          <a:effectLst>
            <a:outerShdw blurRad="50800" dist="38100" dir="2700000" algn="tl" rotWithShape="0">
              <a:prstClr val="black">
                <a:alpha val="40000"/>
              </a:prstClr>
            </a:outerShdw>
          </a:effectLst>
        </p:spPr>
      </p:pic>
      <p:pic>
        <p:nvPicPr>
          <p:cNvPr id="7" name="图片 6"/>
          <p:cNvPicPr>
            <a:picLocks noChangeAspect="1"/>
          </p:cNvPicPr>
          <p:nvPr/>
        </p:nvPicPr>
        <p:blipFill>
          <a:blip r:embed="rId2"/>
          <a:stretch>
            <a:fillRect/>
          </a:stretch>
        </p:blipFill>
        <p:spPr>
          <a:xfrm>
            <a:off x="308610" y="915670"/>
            <a:ext cx="5932805" cy="3275965"/>
          </a:xfrm>
          <a:prstGeom prst="rect">
            <a:avLst/>
          </a:prstGeom>
          <a:effectLst>
            <a:outerShdw blurRad="50800" dist="38100" dir="2700000" algn="tl" rotWithShape="0">
              <a:prstClr val="black">
                <a:alpha val="40000"/>
              </a:prstClr>
            </a:outerShdw>
          </a:effectLst>
        </p:spPr>
      </p:pic>
      <p:sp>
        <p:nvSpPr>
          <p:cNvPr id="11" name="任意多边形 13"/>
          <p:cNvSpPr/>
          <p:nvPr>
            <p:custDataLst>
              <p:tags r:id="rId3"/>
            </p:custDataLst>
          </p:nvPr>
        </p:nvSpPr>
        <p:spPr bwMode="auto">
          <a:xfrm>
            <a:off x="0" y="65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市应急局</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444817" y="163830"/>
            <a:ext cx="5330305" cy="481670"/>
          </a:xfrm>
          <a:prstGeom prst="rect">
            <a:avLst/>
          </a:prstGeom>
          <a:noFill/>
        </p:spPr>
        <p:txBody>
          <a:bodyPr wrap="none" rtlCol="0" anchor="t">
            <a:spAutoFit/>
          </a:bodyPr>
          <a:lstStyle/>
          <a:p>
            <a:pPr indent="-241300" algn="ctr" defTabSz="964565">
              <a:spcBef>
                <a:spcPts val="0"/>
              </a:spcBef>
              <a:spcAft>
                <a:spcPts val="1000"/>
              </a:spcAft>
              <a:buClrTx/>
              <a:buSzTx/>
              <a:buFontTx/>
            </a:pPr>
            <a:r>
              <a:rPr lang="zh-CN" altLang="en-US" sz="2530" b="1" spc="150" dirty="0">
                <a:solidFill>
                  <a:srgbClr val="002B92"/>
                </a:solidFill>
                <a:uFillTx/>
                <a:latin typeface="微软雅黑" panose="020B0503020204020204" pitchFamily="34" charset="-122"/>
                <a:ea typeface="微软雅黑" panose="020B0503020204020204" pitchFamily="34" charset="-122"/>
              </a:rPr>
              <a:t>马鞍山市安全生产管理信息化架构</a:t>
            </a:r>
            <a:endParaRPr lang="zh-CN" altLang="en-US" sz="2530" b="1" spc="150" dirty="0">
              <a:solidFill>
                <a:srgbClr val="002B92"/>
              </a:solidFill>
              <a:uFillTx/>
              <a:latin typeface="微软雅黑" panose="020B0503020204020204" pitchFamily="34" charset="-122"/>
              <a:ea typeface="微软雅黑" panose="020B0503020204020204" pitchFamily="34" charset="-122"/>
            </a:endParaRPr>
          </a:p>
        </p:txBody>
      </p:sp>
      <p:sp>
        <p:nvSpPr>
          <p:cNvPr id="5" name="矩形 4"/>
          <p:cNvSpPr/>
          <p:nvPr/>
        </p:nvSpPr>
        <p:spPr>
          <a:xfrm>
            <a:off x="1532890" y="4117340"/>
            <a:ext cx="7068185" cy="288544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900">
              <a:latin typeface="微软雅黑" panose="020B0503020204020204" pitchFamily="34" charset="-122"/>
              <a:ea typeface="微软雅黑" panose="020B0503020204020204" pitchFamily="34" charset="-122"/>
            </a:endParaRPr>
          </a:p>
        </p:txBody>
      </p:sp>
      <p:sp>
        <p:nvSpPr>
          <p:cNvPr id="10" name="矩形 9"/>
          <p:cNvSpPr/>
          <p:nvPr/>
        </p:nvSpPr>
        <p:spPr>
          <a:xfrm>
            <a:off x="1533525" y="1620520"/>
            <a:ext cx="7070090" cy="9467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900">
              <a:latin typeface="微软雅黑" panose="020B0503020204020204" pitchFamily="34" charset="-122"/>
              <a:ea typeface="微软雅黑" panose="020B0503020204020204" pitchFamily="34" charset="-122"/>
            </a:endParaRPr>
          </a:p>
        </p:txBody>
      </p:sp>
      <p:sp>
        <p:nvSpPr>
          <p:cNvPr id="11" name="文本框 10"/>
          <p:cNvSpPr txBox="1"/>
          <p:nvPr/>
        </p:nvSpPr>
        <p:spPr>
          <a:xfrm>
            <a:off x="3543109" y="1609154"/>
            <a:ext cx="3051776" cy="383540"/>
          </a:xfrm>
          <a:prstGeom prst="rect">
            <a:avLst/>
          </a:prstGeom>
          <a:noFill/>
        </p:spPr>
        <p:txBody>
          <a:bodyPr wrap="square" rtlCol="0">
            <a:spAutoFit/>
          </a:bodyPr>
          <a:lstStyle/>
          <a:p>
            <a:r>
              <a:rPr lang="zh-CN" altLang="en-US" sz="1900">
                <a:latin typeface="微软雅黑" panose="020B0503020204020204" pitchFamily="34" charset="-122"/>
                <a:ea typeface="微软雅黑" panose="020B0503020204020204" pitchFamily="34" charset="-122"/>
              </a:rPr>
              <a:t>省统建应急管理综合应用</a:t>
            </a:r>
            <a:endParaRPr lang="zh-CN" altLang="en-US" sz="1900">
              <a:latin typeface="微软雅黑" panose="020B0503020204020204" pitchFamily="34" charset="-122"/>
              <a:ea typeface="微软雅黑" panose="020B0503020204020204" pitchFamily="34" charset="-122"/>
            </a:endParaRPr>
          </a:p>
        </p:txBody>
      </p:sp>
      <p:sp>
        <p:nvSpPr>
          <p:cNvPr id="23" name="上下箭头 22"/>
          <p:cNvSpPr/>
          <p:nvPr/>
        </p:nvSpPr>
        <p:spPr>
          <a:xfrm>
            <a:off x="3083560" y="3710305"/>
            <a:ext cx="300355" cy="41211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27" name="矩形 26"/>
          <p:cNvSpPr/>
          <p:nvPr/>
        </p:nvSpPr>
        <p:spPr>
          <a:xfrm>
            <a:off x="1757680" y="2080895"/>
            <a:ext cx="1192530" cy="37909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监督管理</a:t>
            </a:r>
            <a:endParaRPr lang="zh-CN" altLang="en-US" sz="1600">
              <a:latin typeface="微软雅黑" panose="020B0503020204020204" pitchFamily="34" charset="-122"/>
              <a:ea typeface="微软雅黑" panose="020B0503020204020204" pitchFamily="34" charset="-122"/>
            </a:endParaRPr>
          </a:p>
        </p:txBody>
      </p:sp>
      <p:sp>
        <p:nvSpPr>
          <p:cNvPr id="31" name="矩形 30"/>
          <p:cNvSpPr/>
          <p:nvPr/>
        </p:nvSpPr>
        <p:spPr>
          <a:xfrm>
            <a:off x="3125470" y="2078990"/>
            <a:ext cx="1192530" cy="373380"/>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监测预警</a:t>
            </a:r>
            <a:endParaRPr lang="zh-CN" altLang="en-US" sz="1600">
              <a:latin typeface="微软雅黑" panose="020B0503020204020204" pitchFamily="34" charset="-122"/>
              <a:ea typeface="微软雅黑" panose="020B0503020204020204" pitchFamily="34" charset="-122"/>
            </a:endParaRPr>
          </a:p>
        </p:txBody>
      </p:sp>
      <p:sp>
        <p:nvSpPr>
          <p:cNvPr id="33" name="矩形 32"/>
          <p:cNvSpPr/>
          <p:nvPr/>
        </p:nvSpPr>
        <p:spPr>
          <a:xfrm>
            <a:off x="4493260" y="2080895"/>
            <a:ext cx="1192530" cy="37909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指挥救援</a:t>
            </a:r>
            <a:endParaRPr lang="zh-CN" altLang="en-US" sz="1600">
              <a:latin typeface="微软雅黑" panose="020B0503020204020204" pitchFamily="34" charset="-122"/>
              <a:ea typeface="微软雅黑" panose="020B0503020204020204" pitchFamily="34" charset="-122"/>
            </a:endParaRPr>
          </a:p>
        </p:txBody>
      </p:sp>
      <p:sp>
        <p:nvSpPr>
          <p:cNvPr id="34" name="矩形 33"/>
          <p:cNvSpPr/>
          <p:nvPr/>
        </p:nvSpPr>
        <p:spPr>
          <a:xfrm>
            <a:off x="5861685" y="2080895"/>
            <a:ext cx="1192530" cy="37909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决策支持</a:t>
            </a:r>
            <a:endParaRPr lang="zh-CN" altLang="en-US" sz="1600">
              <a:latin typeface="微软雅黑" panose="020B0503020204020204" pitchFamily="34" charset="-122"/>
              <a:ea typeface="微软雅黑" panose="020B0503020204020204" pitchFamily="34" charset="-122"/>
            </a:endParaRPr>
          </a:p>
        </p:txBody>
      </p:sp>
      <p:sp>
        <p:nvSpPr>
          <p:cNvPr id="36" name="矩形 35"/>
          <p:cNvSpPr/>
          <p:nvPr/>
        </p:nvSpPr>
        <p:spPr>
          <a:xfrm>
            <a:off x="7229475" y="2071370"/>
            <a:ext cx="1192530" cy="37909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政务管理</a:t>
            </a:r>
            <a:endParaRPr lang="zh-CN" altLang="en-US" sz="1600">
              <a:latin typeface="微软雅黑" panose="020B0503020204020204" pitchFamily="34" charset="-122"/>
              <a:ea typeface="微软雅黑" panose="020B0503020204020204" pitchFamily="34" charset="-122"/>
            </a:endParaRPr>
          </a:p>
        </p:txBody>
      </p:sp>
      <p:sp>
        <p:nvSpPr>
          <p:cNvPr id="39" name="上下箭头 38"/>
          <p:cNvSpPr/>
          <p:nvPr/>
        </p:nvSpPr>
        <p:spPr>
          <a:xfrm>
            <a:off x="6240145" y="3695700"/>
            <a:ext cx="289560" cy="408940"/>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41" name="文本框 40"/>
          <p:cNvSpPr txBox="1"/>
          <p:nvPr/>
        </p:nvSpPr>
        <p:spPr>
          <a:xfrm>
            <a:off x="596265" y="4918075"/>
            <a:ext cx="523875" cy="1383665"/>
          </a:xfrm>
          <a:prstGeom prst="rect">
            <a:avLst/>
          </a:prstGeom>
          <a:noFill/>
        </p:spPr>
        <p:txBody>
          <a:bodyPr wrap="square" rtlCol="0">
            <a:spAutoFit/>
          </a:bodyPr>
          <a:lstStyle/>
          <a:p>
            <a:r>
              <a:rPr lang="zh-CN" altLang="en-US" sz="2800" b="1">
                <a:latin typeface="微软雅黑" panose="020B0503020204020204" pitchFamily="34" charset="-122"/>
                <a:ea typeface="微软雅黑" panose="020B0503020204020204" pitchFamily="34" charset="-122"/>
              </a:rPr>
              <a:t>企业端</a:t>
            </a:r>
            <a:endParaRPr lang="zh-CN" altLang="en-US" sz="2800" b="1">
              <a:latin typeface="微软雅黑" panose="020B0503020204020204" pitchFamily="34" charset="-122"/>
              <a:ea typeface="微软雅黑" panose="020B0503020204020204" pitchFamily="34" charset="-122"/>
            </a:endParaRPr>
          </a:p>
        </p:txBody>
      </p:sp>
      <p:sp>
        <p:nvSpPr>
          <p:cNvPr id="42" name="文本框 41"/>
          <p:cNvSpPr txBox="1"/>
          <p:nvPr/>
        </p:nvSpPr>
        <p:spPr>
          <a:xfrm>
            <a:off x="668655" y="1671955"/>
            <a:ext cx="521335" cy="1383665"/>
          </a:xfrm>
          <a:prstGeom prst="rect">
            <a:avLst/>
          </a:prstGeom>
          <a:noFill/>
        </p:spPr>
        <p:txBody>
          <a:bodyPr wrap="square" rtlCol="0">
            <a:spAutoFit/>
          </a:bodyPr>
          <a:lstStyle/>
          <a:p>
            <a:r>
              <a:rPr lang="zh-CN" altLang="en-US" sz="2800" b="1">
                <a:latin typeface="微软雅黑" panose="020B0503020204020204" pitchFamily="34" charset="-122"/>
                <a:ea typeface="微软雅黑" panose="020B0503020204020204" pitchFamily="34" charset="-122"/>
              </a:rPr>
              <a:t>政府端</a:t>
            </a:r>
            <a:endParaRPr lang="zh-CN" altLang="en-US" sz="2800" b="1">
              <a:latin typeface="微软雅黑" panose="020B0503020204020204" pitchFamily="34" charset="-122"/>
              <a:ea typeface="微软雅黑" panose="020B0503020204020204" pitchFamily="34" charset="-122"/>
            </a:endParaRPr>
          </a:p>
        </p:txBody>
      </p:sp>
      <p:sp>
        <p:nvSpPr>
          <p:cNvPr id="45" name="矩形 44"/>
          <p:cNvSpPr/>
          <p:nvPr/>
        </p:nvSpPr>
        <p:spPr>
          <a:xfrm>
            <a:off x="1532890" y="1029335"/>
            <a:ext cx="7070090" cy="5334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900">
              <a:latin typeface="微软雅黑" panose="020B0503020204020204" pitchFamily="34" charset="-122"/>
              <a:ea typeface="微软雅黑" panose="020B0503020204020204" pitchFamily="34" charset="-122"/>
            </a:endParaRPr>
          </a:p>
        </p:txBody>
      </p:sp>
      <p:sp>
        <p:nvSpPr>
          <p:cNvPr id="46" name="文本框 45"/>
          <p:cNvSpPr txBox="1"/>
          <p:nvPr/>
        </p:nvSpPr>
        <p:spPr>
          <a:xfrm>
            <a:off x="3485959" y="1116394"/>
            <a:ext cx="3051776" cy="383540"/>
          </a:xfrm>
          <a:prstGeom prst="rect">
            <a:avLst/>
          </a:prstGeom>
          <a:noFill/>
        </p:spPr>
        <p:txBody>
          <a:bodyPr wrap="square" rtlCol="0">
            <a:spAutoFit/>
          </a:bodyPr>
          <a:lstStyle/>
          <a:p>
            <a:pPr algn="ctr"/>
            <a:r>
              <a:rPr lang="zh-CN" altLang="en-US" sz="1900">
                <a:latin typeface="微软雅黑" panose="020B0503020204020204" pitchFamily="34" charset="-122"/>
                <a:ea typeface="微软雅黑" panose="020B0503020204020204" pitchFamily="34" charset="-122"/>
              </a:rPr>
              <a:t>国家应急管理综合应用</a:t>
            </a:r>
            <a:endParaRPr lang="zh-CN" altLang="en-US" sz="1900">
              <a:latin typeface="微软雅黑" panose="020B0503020204020204" pitchFamily="34" charset="-122"/>
              <a:ea typeface="微软雅黑" panose="020B0503020204020204" pitchFamily="34" charset="-122"/>
            </a:endParaRPr>
          </a:p>
        </p:txBody>
      </p:sp>
      <p:sp>
        <p:nvSpPr>
          <p:cNvPr id="47" name="矩形 46"/>
          <p:cNvSpPr/>
          <p:nvPr/>
        </p:nvSpPr>
        <p:spPr>
          <a:xfrm>
            <a:off x="1816735" y="4304665"/>
            <a:ext cx="6498590" cy="25914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latin typeface="微软雅黑" panose="020B0503020204020204" pitchFamily="34" charset="-122"/>
              <a:ea typeface="微软雅黑" panose="020B0503020204020204" pitchFamily="34" charset="-122"/>
            </a:endParaRPr>
          </a:p>
        </p:txBody>
      </p:sp>
      <p:sp>
        <p:nvSpPr>
          <p:cNvPr id="48" name="文本框 47"/>
          <p:cNvSpPr txBox="1"/>
          <p:nvPr/>
        </p:nvSpPr>
        <p:spPr>
          <a:xfrm>
            <a:off x="3432810" y="4304665"/>
            <a:ext cx="3154680" cy="368300"/>
          </a:xfrm>
          <a:prstGeom prst="rect">
            <a:avLst/>
          </a:prstGeom>
          <a:noFill/>
        </p:spPr>
        <p:txBody>
          <a:bodyPr wrap="none" rtlCol="0" anchor="t">
            <a:spAutoFit/>
          </a:bodyPr>
          <a:lstStyle/>
          <a:p>
            <a:pPr algn="ctr"/>
            <a:r>
              <a:rPr lang="zh-CN" altLang="en-US">
                <a:solidFill>
                  <a:schemeClr val="bg1"/>
                </a:solidFill>
                <a:latin typeface="微软雅黑" panose="020B0503020204020204" pitchFamily="34" charset="-122"/>
                <a:ea typeface="微软雅黑" panose="020B0503020204020204" pitchFamily="34" charset="-122"/>
                <a:sym typeface="+mn-ea"/>
              </a:rPr>
              <a:t>双重预防机制落地信息化建设</a:t>
            </a:r>
            <a:endParaRPr lang="zh-CN" altLang="en-US">
              <a:solidFill>
                <a:schemeClr val="bg1"/>
              </a:solidFill>
              <a:latin typeface="微软雅黑" panose="020B0503020204020204" pitchFamily="34" charset="-122"/>
              <a:ea typeface="微软雅黑" panose="020B0503020204020204" pitchFamily="34" charset="-122"/>
              <a:sym typeface="+mn-ea"/>
            </a:endParaRPr>
          </a:p>
        </p:txBody>
      </p:sp>
      <p:sp>
        <p:nvSpPr>
          <p:cNvPr id="49" name="矩形 48"/>
          <p:cNvSpPr/>
          <p:nvPr/>
        </p:nvSpPr>
        <p:spPr>
          <a:xfrm>
            <a:off x="2108200" y="4703445"/>
            <a:ext cx="2715260" cy="568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rPr>
              <a:t>及时预警模型</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1" name="矩形 50"/>
          <p:cNvSpPr/>
          <p:nvPr/>
        </p:nvSpPr>
        <p:spPr>
          <a:xfrm>
            <a:off x="5204460" y="4715510"/>
            <a:ext cx="2645410" cy="568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rPr>
              <a:t>动态监管模型</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2" name="矩形 51"/>
          <p:cNvSpPr/>
          <p:nvPr/>
        </p:nvSpPr>
        <p:spPr>
          <a:xfrm>
            <a:off x="2108200" y="5384800"/>
            <a:ext cx="2715260" cy="568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rPr>
              <a:t>异常情况及时预警</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4" name="矩形 53"/>
          <p:cNvSpPr/>
          <p:nvPr/>
        </p:nvSpPr>
        <p:spPr>
          <a:xfrm>
            <a:off x="5204460" y="5384800"/>
            <a:ext cx="2645410" cy="568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sym typeface="+mn-ea"/>
              </a:rPr>
              <a:t>排查任务精准推送</a:t>
            </a: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5" name="矩形 54"/>
          <p:cNvSpPr/>
          <p:nvPr/>
        </p:nvSpPr>
        <p:spPr>
          <a:xfrm>
            <a:off x="2108200" y="6066155"/>
            <a:ext cx="2715260" cy="568960"/>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solidFill>
                  <a:schemeClr val="tx1"/>
                </a:solidFill>
                <a:latin typeface="微软雅黑" panose="020B0503020204020204" pitchFamily="34" charset="-122"/>
                <a:ea typeface="微软雅黑" panose="020B0503020204020204" pitchFamily="34" charset="-122"/>
                <a:sym typeface="+mn-ea"/>
              </a:rPr>
              <a:t>隐患数据实时上报</a:t>
            </a:r>
            <a:endParaRPr lang="zh-CN" altLang="en-US" sz="1800">
              <a:solidFill>
                <a:schemeClr val="tx1"/>
              </a:solidFill>
              <a:latin typeface="微软雅黑" panose="020B0503020204020204" pitchFamily="34" charset="-122"/>
              <a:ea typeface="微软雅黑" panose="020B0503020204020204" pitchFamily="34" charset="-122"/>
            </a:endParaRPr>
          </a:p>
          <a:p>
            <a:pPr algn="ctr"/>
            <a:endParaRPr lang="zh-CN" altLang="en-US" sz="1800">
              <a:solidFill>
                <a:schemeClr val="tx1"/>
              </a:solidFill>
              <a:latin typeface="微软雅黑" panose="020B0503020204020204" pitchFamily="34" charset="-122"/>
              <a:ea typeface="微软雅黑" panose="020B0503020204020204" pitchFamily="34" charset="-122"/>
            </a:endParaRPr>
          </a:p>
        </p:txBody>
      </p:sp>
      <p:sp>
        <p:nvSpPr>
          <p:cNvPr id="56" name="矩形 55"/>
          <p:cNvSpPr/>
          <p:nvPr/>
        </p:nvSpPr>
        <p:spPr>
          <a:xfrm>
            <a:off x="5204460" y="6084570"/>
            <a:ext cx="2645410" cy="536575"/>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a:solidFill>
                  <a:schemeClr val="tx1"/>
                </a:solidFill>
                <a:latin typeface="微软雅黑" panose="020B0503020204020204" pitchFamily="34" charset="-122"/>
                <a:ea typeface="微软雅黑" panose="020B0503020204020204" pitchFamily="34" charset="-122"/>
                <a:sym typeface="+mn-ea"/>
              </a:rPr>
              <a:t>人员定位管理、</a:t>
            </a:r>
            <a:r>
              <a:rPr lang="zh-CN" altLang="en-US" sz="1400">
                <a:solidFill>
                  <a:schemeClr val="tx1"/>
                </a:solidFill>
                <a:latin typeface="微软雅黑" panose="020B0503020204020204" pitchFamily="34" charset="-122"/>
                <a:ea typeface="微软雅黑" panose="020B0503020204020204" pitchFamily="34" charset="-122"/>
              </a:rPr>
              <a:t>电子作业票、</a:t>
            </a:r>
            <a:r>
              <a:rPr lang="zh-CN" altLang="en-US" sz="1400">
                <a:solidFill>
                  <a:schemeClr val="tx1"/>
                </a:solidFill>
                <a:latin typeface="微软雅黑" panose="020B0503020204020204" pitchFamily="34" charset="-122"/>
                <a:ea typeface="微软雅黑" panose="020B0503020204020204" pitchFamily="34" charset="-122"/>
                <a:sym typeface="+mn-ea"/>
              </a:rPr>
              <a:t>视频智能监控等等</a:t>
            </a:r>
            <a:endParaRPr lang="zh-CN" altLang="en-US" sz="1400">
              <a:solidFill>
                <a:schemeClr val="tx1"/>
              </a:solidFill>
              <a:latin typeface="微软雅黑" panose="020B0503020204020204" pitchFamily="34" charset="-122"/>
              <a:ea typeface="微软雅黑" panose="020B0503020204020204" pitchFamily="34" charset="-122"/>
            </a:endParaRPr>
          </a:p>
        </p:txBody>
      </p:sp>
      <p:sp>
        <p:nvSpPr>
          <p:cNvPr id="57" name="矩形 56"/>
          <p:cNvSpPr/>
          <p:nvPr/>
        </p:nvSpPr>
        <p:spPr>
          <a:xfrm>
            <a:off x="9597390" y="4104640"/>
            <a:ext cx="2809875" cy="289750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900">
              <a:latin typeface="微软雅黑" panose="020B0503020204020204" pitchFamily="34" charset="-122"/>
              <a:ea typeface="微软雅黑" panose="020B0503020204020204" pitchFamily="34" charset="-122"/>
            </a:endParaRPr>
          </a:p>
        </p:txBody>
      </p:sp>
      <p:sp>
        <p:nvSpPr>
          <p:cNvPr id="58" name="文本框 57"/>
          <p:cNvSpPr txBox="1"/>
          <p:nvPr/>
        </p:nvSpPr>
        <p:spPr>
          <a:xfrm>
            <a:off x="9644380" y="3472180"/>
            <a:ext cx="2592070" cy="521970"/>
          </a:xfrm>
          <a:prstGeom prst="rect">
            <a:avLst/>
          </a:prstGeom>
          <a:noFill/>
        </p:spPr>
        <p:txBody>
          <a:bodyPr wrap="square" rtlCol="0">
            <a:spAutoFit/>
          </a:bodyPr>
          <a:lstStyle/>
          <a:p>
            <a:pPr algn="ctr"/>
            <a:r>
              <a:rPr lang="zh-CN" altLang="en-US" sz="2800" b="1">
                <a:latin typeface="微软雅黑" panose="020B0503020204020204" pitchFamily="34" charset="-122"/>
                <a:ea typeface="微软雅黑" panose="020B0503020204020204" pitchFamily="34" charset="-122"/>
              </a:rPr>
              <a:t>第三方服务端</a:t>
            </a:r>
            <a:endParaRPr lang="zh-CN" altLang="en-US" sz="2800" b="1">
              <a:latin typeface="微软雅黑" panose="020B0503020204020204" pitchFamily="34" charset="-122"/>
              <a:ea typeface="微软雅黑" panose="020B0503020204020204" pitchFamily="34" charset="-122"/>
            </a:endParaRPr>
          </a:p>
        </p:txBody>
      </p:sp>
      <p:sp>
        <p:nvSpPr>
          <p:cNvPr id="59" name="矩形 58"/>
          <p:cNvSpPr/>
          <p:nvPr/>
        </p:nvSpPr>
        <p:spPr>
          <a:xfrm>
            <a:off x="9957435" y="4304665"/>
            <a:ext cx="2129155" cy="73342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latin typeface="微软雅黑" panose="020B0503020204020204" pitchFamily="34" charset="-122"/>
                <a:ea typeface="微软雅黑" panose="020B0503020204020204" pitchFamily="34" charset="-122"/>
              </a:rPr>
              <a:t>企业安全生产主体责任落实评价</a:t>
            </a:r>
            <a:endParaRPr lang="zh-CN" altLang="en-US" sz="1800">
              <a:latin typeface="微软雅黑" panose="020B0503020204020204" pitchFamily="34" charset="-122"/>
              <a:ea typeface="微软雅黑" panose="020B0503020204020204" pitchFamily="34" charset="-122"/>
            </a:endParaRPr>
          </a:p>
        </p:txBody>
      </p:sp>
      <p:sp>
        <p:nvSpPr>
          <p:cNvPr id="60" name="矩形 59"/>
          <p:cNvSpPr/>
          <p:nvPr/>
        </p:nvSpPr>
        <p:spPr>
          <a:xfrm>
            <a:off x="9957435" y="5197475"/>
            <a:ext cx="2085340" cy="7664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latin typeface="微软雅黑" panose="020B0503020204020204" pitchFamily="34" charset="-122"/>
                <a:ea typeface="微软雅黑" panose="020B0503020204020204" pitchFamily="34" charset="-122"/>
              </a:rPr>
              <a:t>企业风险隐患排查服务</a:t>
            </a:r>
            <a:endParaRPr lang="zh-CN" altLang="en-US" sz="1800">
              <a:latin typeface="微软雅黑" panose="020B0503020204020204" pitchFamily="34" charset="-122"/>
              <a:ea typeface="微软雅黑" panose="020B0503020204020204" pitchFamily="34" charset="-122"/>
            </a:endParaRPr>
          </a:p>
        </p:txBody>
      </p:sp>
      <p:sp>
        <p:nvSpPr>
          <p:cNvPr id="61" name="矩形 60"/>
          <p:cNvSpPr/>
          <p:nvPr/>
        </p:nvSpPr>
        <p:spPr>
          <a:xfrm>
            <a:off x="9959975" y="6133465"/>
            <a:ext cx="2085340" cy="6908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800">
                <a:latin typeface="微软雅黑" panose="020B0503020204020204" pitchFamily="34" charset="-122"/>
                <a:ea typeface="微软雅黑" panose="020B0503020204020204" pitchFamily="34" charset="-122"/>
              </a:rPr>
              <a:t>其他服务</a:t>
            </a:r>
            <a:endParaRPr lang="zh-CN" altLang="en-US" sz="1800">
              <a:latin typeface="微软雅黑" panose="020B0503020204020204" pitchFamily="34" charset="-122"/>
              <a:ea typeface="微软雅黑" panose="020B0503020204020204" pitchFamily="34" charset="-122"/>
            </a:endParaRPr>
          </a:p>
        </p:txBody>
      </p:sp>
      <p:sp>
        <p:nvSpPr>
          <p:cNvPr id="62" name="上下箭头 61"/>
          <p:cNvSpPr/>
          <p:nvPr/>
        </p:nvSpPr>
        <p:spPr>
          <a:xfrm rot="5400000">
            <a:off x="8883015" y="5491480"/>
            <a:ext cx="398780" cy="95821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63" name="文本框 62"/>
          <p:cNvSpPr txBox="1"/>
          <p:nvPr/>
        </p:nvSpPr>
        <p:spPr>
          <a:xfrm>
            <a:off x="8627745" y="4606925"/>
            <a:ext cx="1017270" cy="1198880"/>
          </a:xfrm>
          <a:prstGeom prst="rect">
            <a:avLst/>
          </a:prstGeom>
          <a:noFill/>
        </p:spPr>
        <p:txBody>
          <a:bodyPr wrap="square" rtlCol="0" anchor="t">
            <a:spAutoFit/>
          </a:bodyPr>
          <a:lstStyle/>
          <a:p>
            <a:r>
              <a:rPr lang="zh-CN" altLang="en-US">
                <a:latin typeface="微软雅黑" panose="020B0503020204020204" pitchFamily="34" charset="-122"/>
                <a:ea typeface="微软雅黑" panose="020B0503020204020204" pitchFamily="34" charset="-122"/>
              </a:rPr>
              <a:t>推动企业安全生产持续改善</a:t>
            </a:r>
            <a:endParaRPr lang="zh-CN" altLang="en-US">
              <a:latin typeface="微软雅黑" panose="020B0503020204020204" pitchFamily="34" charset="-122"/>
              <a:ea typeface="微软雅黑" panose="020B0503020204020204" pitchFamily="34" charset="-122"/>
            </a:endParaRPr>
          </a:p>
        </p:txBody>
      </p:sp>
      <p:sp>
        <p:nvSpPr>
          <p:cNvPr id="64" name="矩形 63"/>
          <p:cNvSpPr/>
          <p:nvPr/>
        </p:nvSpPr>
        <p:spPr>
          <a:xfrm>
            <a:off x="1534160" y="2878455"/>
            <a:ext cx="7070090" cy="819785"/>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sz="1900">
              <a:latin typeface="微软雅黑" panose="020B0503020204020204" pitchFamily="34" charset="-122"/>
              <a:ea typeface="微软雅黑" panose="020B0503020204020204" pitchFamily="34" charset="-122"/>
            </a:endParaRPr>
          </a:p>
        </p:txBody>
      </p:sp>
      <p:sp>
        <p:nvSpPr>
          <p:cNvPr id="65" name="文本框 64"/>
          <p:cNvSpPr txBox="1"/>
          <p:nvPr/>
        </p:nvSpPr>
        <p:spPr>
          <a:xfrm>
            <a:off x="3260534" y="2822639"/>
            <a:ext cx="3051776" cy="383540"/>
          </a:xfrm>
          <a:prstGeom prst="rect">
            <a:avLst/>
          </a:prstGeom>
          <a:noFill/>
        </p:spPr>
        <p:txBody>
          <a:bodyPr wrap="square" rtlCol="0">
            <a:spAutoFit/>
          </a:bodyPr>
          <a:lstStyle/>
          <a:p>
            <a:pPr algn="ctr"/>
            <a:r>
              <a:rPr lang="zh-CN" altLang="en-US" sz="1900">
                <a:latin typeface="微软雅黑" panose="020B0503020204020204" pitchFamily="34" charset="-122"/>
                <a:ea typeface="微软雅黑" panose="020B0503020204020204" pitchFamily="34" charset="-122"/>
              </a:rPr>
              <a:t>马鞍山市应急大厅</a:t>
            </a:r>
            <a:endParaRPr lang="zh-CN" altLang="en-US" sz="1900">
              <a:latin typeface="微软雅黑" panose="020B0503020204020204" pitchFamily="34" charset="-122"/>
              <a:ea typeface="微软雅黑" panose="020B0503020204020204" pitchFamily="34" charset="-122"/>
            </a:endParaRPr>
          </a:p>
        </p:txBody>
      </p:sp>
      <p:sp>
        <p:nvSpPr>
          <p:cNvPr id="66" name="上下箭头 65"/>
          <p:cNvSpPr/>
          <p:nvPr/>
        </p:nvSpPr>
        <p:spPr>
          <a:xfrm>
            <a:off x="3125470" y="2579370"/>
            <a:ext cx="239395" cy="30289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67" name="上下箭头 66"/>
          <p:cNvSpPr/>
          <p:nvPr/>
        </p:nvSpPr>
        <p:spPr>
          <a:xfrm>
            <a:off x="6285865" y="2571115"/>
            <a:ext cx="239395" cy="30289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900"/>
          </a:p>
        </p:txBody>
      </p:sp>
      <p:sp>
        <p:nvSpPr>
          <p:cNvPr id="68" name="矩形 67"/>
          <p:cNvSpPr/>
          <p:nvPr/>
        </p:nvSpPr>
        <p:spPr>
          <a:xfrm>
            <a:off x="1677670" y="3206115"/>
            <a:ext cx="1002030" cy="42862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监督管理</a:t>
            </a:r>
            <a:endParaRPr lang="zh-CN" altLang="en-US" sz="1600">
              <a:latin typeface="微软雅黑" panose="020B0503020204020204" pitchFamily="34" charset="-122"/>
              <a:ea typeface="微软雅黑" panose="020B0503020204020204" pitchFamily="34" charset="-122"/>
            </a:endParaRPr>
          </a:p>
        </p:txBody>
      </p:sp>
      <p:sp>
        <p:nvSpPr>
          <p:cNvPr id="69" name="矩形 68"/>
          <p:cNvSpPr/>
          <p:nvPr/>
        </p:nvSpPr>
        <p:spPr>
          <a:xfrm>
            <a:off x="2762885" y="3206750"/>
            <a:ext cx="1002030" cy="42227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监测预警</a:t>
            </a:r>
            <a:endParaRPr lang="zh-CN" altLang="en-US" sz="1600">
              <a:latin typeface="微软雅黑" panose="020B0503020204020204" pitchFamily="34" charset="-122"/>
              <a:ea typeface="微软雅黑" panose="020B0503020204020204" pitchFamily="34" charset="-122"/>
            </a:endParaRPr>
          </a:p>
        </p:txBody>
      </p:sp>
      <p:sp>
        <p:nvSpPr>
          <p:cNvPr id="70" name="矩形 69"/>
          <p:cNvSpPr/>
          <p:nvPr/>
        </p:nvSpPr>
        <p:spPr>
          <a:xfrm>
            <a:off x="3837305" y="3206115"/>
            <a:ext cx="1002030" cy="42862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指挥救援</a:t>
            </a:r>
            <a:endParaRPr lang="zh-CN" altLang="en-US" sz="1600">
              <a:latin typeface="微软雅黑" panose="020B0503020204020204" pitchFamily="34" charset="-122"/>
              <a:ea typeface="微软雅黑" panose="020B0503020204020204" pitchFamily="34" charset="-122"/>
            </a:endParaRPr>
          </a:p>
        </p:txBody>
      </p:sp>
      <p:sp>
        <p:nvSpPr>
          <p:cNvPr id="71" name="矩形 70"/>
          <p:cNvSpPr/>
          <p:nvPr/>
        </p:nvSpPr>
        <p:spPr>
          <a:xfrm>
            <a:off x="4917440" y="3206115"/>
            <a:ext cx="1002030" cy="42862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决策支持</a:t>
            </a:r>
            <a:endParaRPr lang="zh-CN" altLang="en-US" sz="1600">
              <a:latin typeface="微软雅黑" panose="020B0503020204020204" pitchFamily="34" charset="-122"/>
              <a:ea typeface="微软雅黑" panose="020B0503020204020204" pitchFamily="34" charset="-122"/>
            </a:endParaRPr>
          </a:p>
        </p:txBody>
      </p:sp>
      <p:sp>
        <p:nvSpPr>
          <p:cNvPr id="72" name="矩形 71"/>
          <p:cNvSpPr/>
          <p:nvPr/>
        </p:nvSpPr>
        <p:spPr>
          <a:xfrm>
            <a:off x="5997575" y="3200400"/>
            <a:ext cx="1002030" cy="42862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政务管理</a:t>
            </a:r>
            <a:endParaRPr lang="zh-CN" altLang="en-US" sz="1600">
              <a:latin typeface="微软雅黑" panose="020B0503020204020204" pitchFamily="34" charset="-122"/>
              <a:ea typeface="微软雅黑" panose="020B0503020204020204" pitchFamily="34" charset="-122"/>
            </a:endParaRPr>
          </a:p>
        </p:txBody>
      </p:sp>
      <p:sp>
        <p:nvSpPr>
          <p:cNvPr id="73" name="矩形 72"/>
          <p:cNvSpPr/>
          <p:nvPr/>
        </p:nvSpPr>
        <p:spPr>
          <a:xfrm>
            <a:off x="7149465" y="3200400"/>
            <a:ext cx="1340485" cy="428625"/>
          </a:xfrm>
          <a:prstGeom prst="rect">
            <a:avLst/>
          </a:prstGeom>
          <a:solidFill>
            <a:schemeClr val="accent1">
              <a:lumMod val="20000"/>
              <a:lumOff val="80000"/>
            </a:schemeClr>
          </a:solidFill>
        </p:spPr>
        <p:style>
          <a:lnRef idx="2">
            <a:schemeClr val="accent1"/>
          </a:lnRef>
          <a:fillRef idx="1">
            <a:schemeClr val="lt1"/>
          </a:fillRef>
          <a:effectRef idx="0">
            <a:schemeClr val="accent1"/>
          </a:effectRef>
          <a:fontRef idx="minor">
            <a:schemeClr val="dk1"/>
          </a:fontRef>
        </p:style>
        <p:txBody>
          <a:bodyPr rtlCol="0" anchor="ctr"/>
          <a:lstStyle/>
          <a:p>
            <a:pPr algn="ctr"/>
            <a:r>
              <a:rPr lang="zh-CN" altLang="en-US" sz="1600">
                <a:latin typeface="微软雅黑" panose="020B0503020204020204" pitchFamily="34" charset="-122"/>
                <a:ea typeface="微软雅黑" panose="020B0503020204020204" pitchFamily="34" charset="-122"/>
              </a:rPr>
              <a:t>情景构建相关应用</a:t>
            </a:r>
            <a:endParaRPr lang="zh-CN" altLang="en-US" sz="1600">
              <a:latin typeface="微软雅黑" panose="020B0503020204020204" pitchFamily="34" charset="-122"/>
              <a:ea typeface="微软雅黑" panose="020B0503020204020204" pitchFamily="34" charset="-122"/>
            </a:endParaRPr>
          </a:p>
        </p:txBody>
      </p:sp>
      <p:sp>
        <p:nvSpPr>
          <p:cNvPr id="44" name="任意多边形 13"/>
          <p:cNvSpPr/>
          <p:nvPr>
            <p:custDataLst>
              <p:tags r:id="rId1"/>
            </p:custDataLst>
          </p:nvPr>
        </p:nvSpPr>
        <p:spPr bwMode="auto">
          <a:xfrm>
            <a:off x="0" y="65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市应急局</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06" y="2654449"/>
            <a:ext cx="12857339" cy="1923752"/>
            <a:chOff x="353" y="2654396"/>
            <a:chExt cx="12858044" cy="1923858"/>
          </a:xfrm>
        </p:grpSpPr>
        <p:sp>
          <p:nvSpPr>
            <p:cNvPr id="2" name="矩形 1"/>
            <p:cNvSpPr/>
            <p:nvPr/>
          </p:nvSpPr>
          <p:spPr>
            <a:xfrm>
              <a:off x="353" y="2654396"/>
              <a:ext cx="12858044" cy="19238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4" name="图片 2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52711" y="3017547"/>
              <a:ext cx="1160090" cy="1160090"/>
            </a:xfrm>
            <a:prstGeom prst="rect">
              <a:avLst/>
            </a:prstGeom>
          </p:spPr>
        </p:pic>
      </p:grpSp>
      <p:grpSp>
        <p:nvGrpSpPr>
          <p:cNvPr id="6" name="组合 5"/>
          <p:cNvGrpSpPr/>
          <p:nvPr/>
        </p:nvGrpSpPr>
        <p:grpSpPr>
          <a:xfrm>
            <a:off x="1873119" y="1917933"/>
            <a:ext cx="3037504" cy="6064737"/>
            <a:chOff x="1331640" y="1363871"/>
            <a:chExt cx="2160240" cy="4313175"/>
          </a:xfrm>
        </p:grpSpPr>
        <p:sp>
          <p:nvSpPr>
            <p:cNvPr id="3" name="椭圆 2"/>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椭圆 3"/>
            <p:cNvSpPr/>
            <p:nvPr/>
          </p:nvSpPr>
          <p:spPr>
            <a:xfrm>
              <a:off x="1511760" y="1671750"/>
              <a:ext cx="1800000" cy="180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TextBox 4"/>
            <p:cNvSpPr txBox="1"/>
            <p:nvPr/>
          </p:nvSpPr>
          <p:spPr>
            <a:xfrm>
              <a:off x="1943708" y="1363871"/>
              <a:ext cx="936104" cy="4313175"/>
            </a:xfrm>
            <a:prstGeom prst="rect">
              <a:avLst/>
            </a:prstGeom>
            <a:noFill/>
          </p:spPr>
          <p:txBody>
            <a:bodyPr wrap="square" rtlCol="0">
              <a:spAutoFit/>
            </a:bodyPr>
            <a:lstStyle/>
            <a:p>
              <a:pPr algn="ctr"/>
              <a:r>
                <a:rPr lang="en-US" altLang="zh-CN" sz="19405" dirty="0">
                  <a:solidFill>
                    <a:schemeClr val="bg1"/>
                  </a:solidFill>
                  <a:latin typeface="华文中宋" panose="02010600040101010101" pitchFamily="2" charset="-122"/>
                  <a:ea typeface="华文中宋" panose="02010600040101010101" pitchFamily="2" charset="-122"/>
                </a:rPr>
                <a:t>22</a:t>
              </a:r>
              <a:endParaRPr lang="zh-CN" altLang="en-US" sz="19405" dirty="0">
                <a:solidFill>
                  <a:schemeClr val="bg1"/>
                </a:solidFill>
                <a:latin typeface="华文中宋" panose="02010600040101010101" pitchFamily="2" charset="-122"/>
                <a:ea typeface="华文中宋" panose="02010600040101010101" pitchFamily="2" charset="-122"/>
              </a:endParaRPr>
            </a:p>
          </p:txBody>
        </p:sp>
      </p:grpSp>
      <p:sp>
        <p:nvSpPr>
          <p:cNvPr id="7" name="矩形 6"/>
          <p:cNvSpPr/>
          <p:nvPr/>
        </p:nvSpPr>
        <p:spPr>
          <a:xfrm>
            <a:off x="5170725" y="3256340"/>
            <a:ext cx="5827236" cy="769441"/>
          </a:xfrm>
          <a:prstGeom prst="rect">
            <a:avLst/>
          </a:prstGeom>
        </p:spPr>
        <p:txBody>
          <a:bodyPr wrap="none">
            <a:spAutoFit/>
          </a:bodyPr>
          <a:lstStyle/>
          <a:p>
            <a:pPr algn="l">
              <a:spcBef>
                <a:spcPct val="0"/>
              </a:spcBef>
            </a:pPr>
            <a:r>
              <a:rPr lang="zh-CN" altLang="en-US" sz="4400" b="1" dirty="0">
                <a:solidFill>
                  <a:schemeClr val="bg1"/>
                </a:solidFill>
                <a:latin typeface="微软雅黑" panose="020B0503020204020204" pitchFamily="34" charset="-122"/>
                <a:ea typeface="微软雅黑" panose="020B0503020204020204" pitchFamily="34" charset="-122"/>
              </a:rPr>
              <a:t>国家对安全生产的要求</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25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3"/>
          <p:cNvSpPr>
            <a:spLocks noChangeArrowheads="1"/>
          </p:cNvSpPr>
          <p:nvPr/>
        </p:nvSpPr>
        <p:spPr bwMode="auto">
          <a:xfrm>
            <a:off x="1683073" y="718131"/>
            <a:ext cx="10168236" cy="1859326"/>
          </a:xfrm>
          <a:prstGeom prst="rect">
            <a:avLst/>
          </a:prstGeom>
          <a:noFill/>
          <a:ln w="38100">
            <a:solidFill>
              <a:srgbClr val="C00000"/>
            </a:solidFill>
          </a:ln>
          <a:effectLst>
            <a:outerShdw blurRad="139700" dist="38100" dir="2700000" algn="tl" rotWithShape="0">
              <a:prstClr val="black">
                <a:alpha val="40000"/>
              </a:prstClr>
            </a:outerShdw>
          </a:effectLst>
        </p:spPr>
        <p:txBody>
          <a:bodyPr wrap="none" anchor="ct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270" b="1" i="0" u="none" strike="noStrike" kern="1200" cap="none" spc="0" normalizeH="0" baseline="0" noProof="0">
              <a:ln>
                <a:noFill/>
              </a:ln>
              <a:solidFill>
                <a:prstClr val="black"/>
              </a:solidFill>
              <a:effectLst/>
              <a:uLnTx/>
              <a:uFillTx/>
              <a:latin typeface="Arial" panose="020B0604020202020204" pitchFamily="34" charset="0"/>
              <a:ea typeface="华文细黑" panose="02010600040101010101" pitchFamily="2" charset="-122"/>
              <a:cs typeface="宋体" panose="02010600030101010101" pitchFamily="2" charset="-122"/>
            </a:endParaRPr>
          </a:p>
        </p:txBody>
      </p:sp>
      <p:sp>
        <p:nvSpPr>
          <p:cNvPr id="32772" name="文本框 39"/>
          <p:cNvSpPr txBox="1"/>
          <p:nvPr/>
        </p:nvSpPr>
        <p:spPr>
          <a:xfrm>
            <a:off x="1735712" y="690649"/>
            <a:ext cx="10064208" cy="1812099"/>
          </a:xfrm>
          <a:prstGeom prst="rect">
            <a:avLst/>
          </a:prstGeom>
          <a:noFill/>
          <a:ln w="9525">
            <a:noFill/>
          </a:ln>
        </p:spPr>
        <p:txBody>
          <a:bodyPr wrap="square" anchor="t" anchorCtr="0">
            <a:spAutoFit/>
          </a:bodyPr>
          <a:lstStyle/>
          <a:p>
            <a:pPr marL="0" marR="0" lvl="0" indent="0" algn="l" defTabSz="914400" rtl="0" eaLnBrk="0" fontAlgn="base" latinLnBrk="0" hangingPunct="0">
              <a:lnSpc>
                <a:spcPts val="3465"/>
              </a:lnSpc>
              <a:spcBef>
                <a:spcPct val="0"/>
              </a:spcBef>
              <a:spcAft>
                <a:spcPct val="0"/>
              </a:spcAft>
              <a:buClrTx/>
              <a:buSzTx/>
              <a:buFontTx/>
              <a:buNone/>
              <a:defRPr/>
            </a:pPr>
            <a:r>
              <a:rPr kumimoji="0" lang="en-US" altLang="zh-CN" sz="2000" b="1"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rPr>
              <a:t>    </a:t>
            </a:r>
            <a:r>
              <a:rPr kumimoji="0" lang="zh-CN" altLang="en-US" sz="1200" b="1"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rPr>
              <a:t>近年来发生的重特大事故暴露出当前安全生产领域“认不清、想不到”的问题突出。针对这种情况，习近平总书记多次指出，对易发生重特大事故的行业领域，要将安全风险逐一建档入账，采取风险分级管控、隐患排查治理双重预防性工作机制，把新情况和想不到的问题都想到。</a:t>
            </a:r>
            <a:r>
              <a:rPr kumimoji="0" lang="zh-CN" altLang="en-US" sz="12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构建双重预防机制就是针对安全生产领域“认不清、想不到”的突出问题，强调安全生产的关口前移，从隐患排查治理前移到安全风险管控。</a:t>
            </a:r>
            <a:r>
              <a:rPr kumimoji="0" lang="zh-CN" altLang="en-US" sz="1200" b="1"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rPr>
              <a:t>要强化风险意识，分析事故发生的全链条，抓住关键环节采取预防措施，防范安全风险管控不到位变成事故隐患、隐患未及时被发现和治理演变成事故。</a:t>
            </a:r>
            <a:endParaRPr kumimoji="0" lang="zh-CN" altLang="en-US" sz="1200" b="1" i="0" u="none" strike="noStrike" kern="1200" cap="none" spc="0" normalizeH="0" baseline="0" noProof="0" dirty="0">
              <a:ln>
                <a:noFill/>
              </a:ln>
              <a:solidFill>
                <a:srgbClr val="3E3E3E"/>
              </a:solidFill>
              <a:effectLst/>
              <a:uLnTx/>
              <a:uFillTx/>
              <a:latin typeface="微软雅黑" panose="020B0503020204020204" pitchFamily="34" charset="-122"/>
              <a:ea typeface="微软雅黑" panose="020B0503020204020204" pitchFamily="34" charset="-122"/>
              <a:cs typeface="+mn-cs"/>
            </a:endParaRPr>
          </a:p>
        </p:txBody>
      </p:sp>
      <p:grpSp>
        <p:nvGrpSpPr>
          <p:cNvPr id="32773" name="组合 33"/>
          <p:cNvGrpSpPr/>
          <p:nvPr/>
        </p:nvGrpSpPr>
        <p:grpSpPr>
          <a:xfrm>
            <a:off x="110606" y="2574371"/>
            <a:ext cx="1520825" cy="3970337"/>
            <a:chOff x="0" y="0"/>
            <a:chExt cx="1163638" cy="2852737"/>
          </a:xfrm>
        </p:grpSpPr>
        <p:sp>
          <p:nvSpPr>
            <p:cNvPr id="32774" name="Freeform 33"/>
            <p:cNvSpPr/>
            <p:nvPr/>
          </p:nvSpPr>
          <p:spPr>
            <a:xfrm>
              <a:off x="334963" y="252412"/>
              <a:ext cx="188913" cy="273050"/>
            </a:xfrm>
            <a:custGeom>
              <a:avLst/>
              <a:gdLst/>
              <a:ahLst/>
              <a:cxnLst>
                <a:cxn ang="0">
                  <a:pos x="0" y="2147483646"/>
                </a:cxn>
                <a:cxn ang="0">
                  <a:pos x="2147483646" y="2147483646"/>
                </a:cxn>
                <a:cxn ang="0">
                  <a:pos x="2147483646" y="2147483646"/>
                </a:cxn>
                <a:cxn ang="0">
                  <a:pos x="2147483646" y="2147483646"/>
                </a:cxn>
                <a:cxn ang="0">
                  <a:pos x="2147483646" y="2147483646"/>
                </a:cxn>
                <a:cxn ang="0">
                  <a:pos x="0" y="2147483646"/>
                </a:cxn>
              </a:cxnLst>
              <a:rect l="0" t="0" r="0" b="0"/>
              <a:pathLst>
                <a:path w="132" h="190">
                  <a:moveTo>
                    <a:pt x="0" y="83"/>
                  </a:moveTo>
                  <a:cubicBezTo>
                    <a:pt x="0" y="83"/>
                    <a:pt x="5" y="15"/>
                    <a:pt x="5" y="7"/>
                  </a:cubicBezTo>
                  <a:cubicBezTo>
                    <a:pt x="5" y="0"/>
                    <a:pt x="90" y="44"/>
                    <a:pt x="90" y="44"/>
                  </a:cubicBezTo>
                  <a:cubicBezTo>
                    <a:pt x="90" y="44"/>
                    <a:pt x="116" y="103"/>
                    <a:pt x="124" y="131"/>
                  </a:cubicBezTo>
                  <a:cubicBezTo>
                    <a:pt x="132" y="159"/>
                    <a:pt x="62" y="190"/>
                    <a:pt x="62" y="190"/>
                  </a:cubicBezTo>
                  <a:lnTo>
                    <a:pt x="0" y="83"/>
                  </a:lnTo>
                  <a:close/>
                </a:path>
              </a:pathLst>
            </a:custGeom>
            <a:solidFill>
              <a:srgbClr val="C68C5E"/>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75" name="Freeform 34"/>
            <p:cNvSpPr/>
            <p:nvPr/>
          </p:nvSpPr>
          <p:spPr>
            <a:xfrm>
              <a:off x="200025" y="2590800"/>
              <a:ext cx="282575" cy="26193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6" h="182">
                  <a:moveTo>
                    <a:pt x="27" y="16"/>
                  </a:moveTo>
                  <a:cubicBezTo>
                    <a:pt x="27" y="16"/>
                    <a:pt x="0" y="81"/>
                    <a:pt x="16" y="102"/>
                  </a:cubicBezTo>
                  <a:lnTo>
                    <a:pt x="11" y="126"/>
                  </a:lnTo>
                  <a:lnTo>
                    <a:pt x="38" y="126"/>
                  </a:lnTo>
                  <a:cubicBezTo>
                    <a:pt x="38" y="126"/>
                    <a:pt x="46" y="182"/>
                    <a:pt x="129" y="174"/>
                  </a:cubicBezTo>
                  <a:lnTo>
                    <a:pt x="196" y="153"/>
                  </a:lnTo>
                  <a:cubicBezTo>
                    <a:pt x="196" y="153"/>
                    <a:pt x="166" y="103"/>
                    <a:pt x="161" y="96"/>
                  </a:cubicBezTo>
                  <a:cubicBezTo>
                    <a:pt x="156" y="89"/>
                    <a:pt x="124" y="33"/>
                    <a:pt x="121" y="16"/>
                  </a:cubicBezTo>
                  <a:cubicBezTo>
                    <a:pt x="118" y="0"/>
                    <a:pt x="27" y="16"/>
                    <a:pt x="27" y="16"/>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76" name="Freeform 35"/>
            <p:cNvSpPr/>
            <p:nvPr/>
          </p:nvSpPr>
          <p:spPr>
            <a:xfrm>
              <a:off x="928688" y="730250"/>
              <a:ext cx="234950" cy="1524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Lst>
              <a:rect l="0" t="0" r="0" b="0"/>
              <a:pathLst>
                <a:path w="163" h="106">
                  <a:moveTo>
                    <a:pt x="29" y="101"/>
                  </a:moveTo>
                  <a:cubicBezTo>
                    <a:pt x="29" y="101"/>
                    <a:pt x="80" y="106"/>
                    <a:pt x="91" y="101"/>
                  </a:cubicBezTo>
                  <a:cubicBezTo>
                    <a:pt x="102" y="96"/>
                    <a:pt x="163" y="61"/>
                    <a:pt x="163" y="61"/>
                  </a:cubicBezTo>
                  <a:lnTo>
                    <a:pt x="163" y="40"/>
                  </a:lnTo>
                  <a:cubicBezTo>
                    <a:pt x="163" y="40"/>
                    <a:pt x="131" y="29"/>
                    <a:pt x="120" y="40"/>
                  </a:cubicBezTo>
                  <a:cubicBezTo>
                    <a:pt x="120" y="40"/>
                    <a:pt x="72" y="48"/>
                    <a:pt x="62" y="48"/>
                  </a:cubicBezTo>
                  <a:lnTo>
                    <a:pt x="48" y="35"/>
                  </a:lnTo>
                  <a:cubicBezTo>
                    <a:pt x="48" y="35"/>
                    <a:pt x="64" y="16"/>
                    <a:pt x="56" y="7"/>
                  </a:cubicBezTo>
                  <a:cubicBezTo>
                    <a:pt x="48" y="0"/>
                    <a:pt x="29" y="42"/>
                    <a:pt x="29" y="42"/>
                  </a:cubicBezTo>
                  <a:lnTo>
                    <a:pt x="0" y="69"/>
                  </a:lnTo>
                  <a:lnTo>
                    <a:pt x="29" y="101"/>
                  </a:lnTo>
                  <a:close/>
                </a:path>
              </a:pathLst>
            </a:custGeom>
            <a:solidFill>
              <a:srgbClr val="EAAD6A"/>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77" name="Freeform 36"/>
            <p:cNvSpPr/>
            <p:nvPr/>
          </p:nvSpPr>
          <p:spPr>
            <a:xfrm>
              <a:off x="342900" y="2543175"/>
              <a:ext cx="347663" cy="18256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Lst>
              <a:rect l="0" t="0" r="0" b="0"/>
              <a:pathLst>
                <a:path w="241" h="127">
                  <a:moveTo>
                    <a:pt x="22" y="99"/>
                  </a:moveTo>
                  <a:cubicBezTo>
                    <a:pt x="22" y="99"/>
                    <a:pt x="75" y="127"/>
                    <a:pt x="118" y="126"/>
                  </a:cubicBezTo>
                  <a:lnTo>
                    <a:pt x="228" y="126"/>
                  </a:lnTo>
                  <a:cubicBezTo>
                    <a:pt x="228" y="126"/>
                    <a:pt x="241" y="99"/>
                    <a:pt x="201" y="99"/>
                  </a:cubicBezTo>
                  <a:cubicBezTo>
                    <a:pt x="201" y="99"/>
                    <a:pt x="168" y="99"/>
                    <a:pt x="126" y="72"/>
                  </a:cubicBezTo>
                  <a:cubicBezTo>
                    <a:pt x="83" y="45"/>
                    <a:pt x="57" y="0"/>
                    <a:pt x="57" y="0"/>
                  </a:cubicBezTo>
                  <a:lnTo>
                    <a:pt x="5" y="10"/>
                  </a:lnTo>
                  <a:cubicBezTo>
                    <a:pt x="5" y="10"/>
                    <a:pt x="0" y="69"/>
                    <a:pt x="22" y="99"/>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78" name="Freeform 37"/>
            <p:cNvSpPr/>
            <p:nvPr/>
          </p:nvSpPr>
          <p:spPr>
            <a:xfrm>
              <a:off x="306388" y="1219200"/>
              <a:ext cx="322263" cy="13716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24" h="954">
                  <a:moveTo>
                    <a:pt x="20" y="954"/>
                  </a:moveTo>
                  <a:lnTo>
                    <a:pt x="91" y="933"/>
                  </a:lnTo>
                  <a:cubicBezTo>
                    <a:pt x="91" y="933"/>
                    <a:pt x="97" y="908"/>
                    <a:pt x="91" y="901"/>
                  </a:cubicBezTo>
                  <a:cubicBezTo>
                    <a:pt x="86" y="895"/>
                    <a:pt x="75" y="873"/>
                    <a:pt x="75" y="873"/>
                  </a:cubicBezTo>
                  <a:cubicBezTo>
                    <a:pt x="75" y="873"/>
                    <a:pt x="90" y="855"/>
                    <a:pt x="84" y="842"/>
                  </a:cubicBezTo>
                  <a:cubicBezTo>
                    <a:pt x="77" y="829"/>
                    <a:pt x="70" y="816"/>
                    <a:pt x="70" y="816"/>
                  </a:cubicBezTo>
                  <a:lnTo>
                    <a:pt x="94" y="796"/>
                  </a:lnTo>
                  <a:cubicBezTo>
                    <a:pt x="94" y="796"/>
                    <a:pt x="79" y="761"/>
                    <a:pt x="81" y="750"/>
                  </a:cubicBezTo>
                  <a:cubicBezTo>
                    <a:pt x="84" y="739"/>
                    <a:pt x="94" y="668"/>
                    <a:pt x="94" y="668"/>
                  </a:cubicBezTo>
                  <a:cubicBezTo>
                    <a:pt x="94" y="668"/>
                    <a:pt x="106" y="622"/>
                    <a:pt x="103" y="613"/>
                  </a:cubicBezTo>
                  <a:lnTo>
                    <a:pt x="101" y="605"/>
                  </a:lnTo>
                  <a:lnTo>
                    <a:pt x="132" y="580"/>
                  </a:lnTo>
                  <a:lnTo>
                    <a:pt x="123" y="545"/>
                  </a:lnTo>
                  <a:lnTo>
                    <a:pt x="143" y="503"/>
                  </a:lnTo>
                  <a:cubicBezTo>
                    <a:pt x="143" y="503"/>
                    <a:pt x="224" y="174"/>
                    <a:pt x="213" y="156"/>
                  </a:cubicBezTo>
                  <a:cubicBezTo>
                    <a:pt x="202" y="139"/>
                    <a:pt x="214" y="0"/>
                    <a:pt x="214" y="0"/>
                  </a:cubicBezTo>
                  <a:lnTo>
                    <a:pt x="143" y="18"/>
                  </a:lnTo>
                  <a:cubicBezTo>
                    <a:pt x="143" y="18"/>
                    <a:pt x="103" y="53"/>
                    <a:pt x="101" y="66"/>
                  </a:cubicBezTo>
                  <a:cubicBezTo>
                    <a:pt x="99" y="79"/>
                    <a:pt x="31" y="279"/>
                    <a:pt x="31" y="279"/>
                  </a:cubicBezTo>
                  <a:lnTo>
                    <a:pt x="40" y="477"/>
                  </a:lnTo>
                  <a:lnTo>
                    <a:pt x="7" y="640"/>
                  </a:lnTo>
                  <a:cubicBezTo>
                    <a:pt x="7" y="640"/>
                    <a:pt x="13" y="873"/>
                    <a:pt x="7" y="879"/>
                  </a:cubicBezTo>
                  <a:cubicBezTo>
                    <a:pt x="0" y="886"/>
                    <a:pt x="20" y="954"/>
                    <a:pt x="20" y="954"/>
                  </a:cubicBezTo>
                  <a:close/>
                </a:path>
              </a:pathLst>
            </a:custGeom>
            <a:solidFill>
              <a:srgbClr val="383837"/>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79" name="Freeform 38"/>
            <p:cNvSpPr/>
            <p:nvPr/>
          </p:nvSpPr>
          <p:spPr>
            <a:xfrm>
              <a:off x="306388" y="1219200"/>
              <a:ext cx="307975" cy="1371600"/>
            </a:xfrm>
            <a:custGeom>
              <a:avLst/>
              <a:gdLst/>
              <a:ahLst/>
              <a:cxnLst>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Lst>
              <a:rect l="0" t="0" r="0" b="0"/>
              <a:pathLst>
                <a:path w="214" h="954">
                  <a:moveTo>
                    <a:pt x="214" y="0"/>
                  </a:moveTo>
                  <a:lnTo>
                    <a:pt x="143" y="18"/>
                  </a:lnTo>
                  <a:cubicBezTo>
                    <a:pt x="143" y="18"/>
                    <a:pt x="103" y="53"/>
                    <a:pt x="101" y="66"/>
                  </a:cubicBezTo>
                  <a:cubicBezTo>
                    <a:pt x="99" y="79"/>
                    <a:pt x="31" y="279"/>
                    <a:pt x="31" y="279"/>
                  </a:cubicBezTo>
                  <a:lnTo>
                    <a:pt x="40" y="477"/>
                  </a:lnTo>
                  <a:lnTo>
                    <a:pt x="7" y="640"/>
                  </a:lnTo>
                  <a:cubicBezTo>
                    <a:pt x="7" y="640"/>
                    <a:pt x="13" y="873"/>
                    <a:pt x="7" y="879"/>
                  </a:cubicBezTo>
                  <a:cubicBezTo>
                    <a:pt x="0" y="886"/>
                    <a:pt x="20" y="954"/>
                    <a:pt x="20" y="954"/>
                  </a:cubicBezTo>
                  <a:lnTo>
                    <a:pt x="91" y="933"/>
                  </a:lnTo>
                  <a:cubicBezTo>
                    <a:pt x="91" y="933"/>
                    <a:pt x="93" y="926"/>
                    <a:pt x="93" y="919"/>
                  </a:cubicBezTo>
                  <a:cubicBezTo>
                    <a:pt x="72" y="906"/>
                    <a:pt x="54" y="893"/>
                    <a:pt x="62" y="887"/>
                  </a:cubicBezTo>
                  <a:cubicBezTo>
                    <a:pt x="66" y="884"/>
                    <a:pt x="71" y="880"/>
                    <a:pt x="76" y="875"/>
                  </a:cubicBezTo>
                  <a:cubicBezTo>
                    <a:pt x="75" y="874"/>
                    <a:pt x="75" y="873"/>
                    <a:pt x="75" y="873"/>
                  </a:cubicBezTo>
                  <a:cubicBezTo>
                    <a:pt x="75" y="873"/>
                    <a:pt x="83" y="864"/>
                    <a:pt x="85" y="854"/>
                  </a:cubicBezTo>
                  <a:cubicBezTo>
                    <a:pt x="29" y="866"/>
                    <a:pt x="55" y="810"/>
                    <a:pt x="55" y="810"/>
                  </a:cubicBezTo>
                  <a:cubicBezTo>
                    <a:pt x="58" y="811"/>
                    <a:pt x="65" y="813"/>
                    <a:pt x="73" y="814"/>
                  </a:cubicBezTo>
                  <a:lnTo>
                    <a:pt x="94" y="796"/>
                  </a:lnTo>
                  <a:cubicBezTo>
                    <a:pt x="94" y="796"/>
                    <a:pt x="93" y="795"/>
                    <a:pt x="93" y="794"/>
                  </a:cubicBezTo>
                  <a:cubicBezTo>
                    <a:pt x="78" y="788"/>
                    <a:pt x="62" y="781"/>
                    <a:pt x="55" y="773"/>
                  </a:cubicBezTo>
                  <a:cubicBezTo>
                    <a:pt x="39" y="757"/>
                    <a:pt x="40" y="716"/>
                    <a:pt x="40" y="716"/>
                  </a:cubicBezTo>
                  <a:cubicBezTo>
                    <a:pt x="49" y="739"/>
                    <a:pt x="82" y="757"/>
                    <a:pt x="82" y="757"/>
                  </a:cubicBezTo>
                  <a:lnTo>
                    <a:pt x="66" y="675"/>
                  </a:lnTo>
                  <a:lnTo>
                    <a:pt x="87" y="714"/>
                  </a:lnTo>
                  <a:cubicBezTo>
                    <a:pt x="90" y="696"/>
                    <a:pt x="92" y="677"/>
                    <a:pt x="93" y="671"/>
                  </a:cubicBezTo>
                  <a:cubicBezTo>
                    <a:pt x="81" y="645"/>
                    <a:pt x="69" y="618"/>
                    <a:pt x="66" y="608"/>
                  </a:cubicBezTo>
                  <a:cubicBezTo>
                    <a:pt x="62" y="588"/>
                    <a:pt x="78" y="558"/>
                    <a:pt x="78" y="558"/>
                  </a:cubicBezTo>
                  <a:cubicBezTo>
                    <a:pt x="85" y="576"/>
                    <a:pt x="96" y="590"/>
                    <a:pt x="106" y="600"/>
                  </a:cubicBezTo>
                  <a:lnTo>
                    <a:pt x="132" y="580"/>
                  </a:lnTo>
                  <a:lnTo>
                    <a:pt x="78" y="519"/>
                  </a:lnTo>
                  <a:lnTo>
                    <a:pt x="93" y="491"/>
                  </a:lnTo>
                  <a:cubicBezTo>
                    <a:pt x="102" y="488"/>
                    <a:pt x="125" y="500"/>
                    <a:pt x="140" y="510"/>
                  </a:cubicBezTo>
                  <a:lnTo>
                    <a:pt x="143" y="504"/>
                  </a:lnTo>
                  <a:lnTo>
                    <a:pt x="94" y="448"/>
                  </a:lnTo>
                  <a:cubicBezTo>
                    <a:pt x="85" y="416"/>
                    <a:pt x="133" y="318"/>
                    <a:pt x="143" y="295"/>
                  </a:cubicBezTo>
                  <a:cubicBezTo>
                    <a:pt x="149" y="282"/>
                    <a:pt x="183" y="213"/>
                    <a:pt x="212" y="153"/>
                  </a:cubicBezTo>
                  <a:cubicBezTo>
                    <a:pt x="203" y="125"/>
                    <a:pt x="214" y="0"/>
                    <a:pt x="214" y="0"/>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0" name="Freeform 39"/>
            <p:cNvSpPr/>
            <p:nvPr/>
          </p:nvSpPr>
          <p:spPr>
            <a:xfrm>
              <a:off x="138113" y="1192212"/>
              <a:ext cx="438150" cy="14620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04" h="1016">
                  <a:moveTo>
                    <a:pt x="35" y="865"/>
                  </a:moveTo>
                  <a:cubicBezTo>
                    <a:pt x="35" y="865"/>
                    <a:pt x="17" y="989"/>
                    <a:pt x="61" y="1016"/>
                  </a:cubicBezTo>
                  <a:lnTo>
                    <a:pt x="121" y="1016"/>
                  </a:lnTo>
                  <a:lnTo>
                    <a:pt x="164" y="988"/>
                  </a:lnTo>
                  <a:cubicBezTo>
                    <a:pt x="164" y="988"/>
                    <a:pt x="183" y="937"/>
                    <a:pt x="164" y="915"/>
                  </a:cubicBezTo>
                  <a:cubicBezTo>
                    <a:pt x="145" y="893"/>
                    <a:pt x="147" y="856"/>
                    <a:pt x="147" y="856"/>
                  </a:cubicBezTo>
                  <a:lnTo>
                    <a:pt x="147" y="755"/>
                  </a:lnTo>
                  <a:cubicBezTo>
                    <a:pt x="147" y="755"/>
                    <a:pt x="145" y="645"/>
                    <a:pt x="160" y="587"/>
                  </a:cubicBezTo>
                  <a:cubicBezTo>
                    <a:pt x="175" y="530"/>
                    <a:pt x="184" y="495"/>
                    <a:pt x="184" y="495"/>
                  </a:cubicBezTo>
                  <a:cubicBezTo>
                    <a:pt x="184" y="495"/>
                    <a:pt x="180" y="398"/>
                    <a:pt x="184" y="385"/>
                  </a:cubicBezTo>
                  <a:cubicBezTo>
                    <a:pt x="189" y="372"/>
                    <a:pt x="226" y="302"/>
                    <a:pt x="226" y="291"/>
                  </a:cubicBezTo>
                  <a:cubicBezTo>
                    <a:pt x="226" y="280"/>
                    <a:pt x="274" y="119"/>
                    <a:pt x="283" y="108"/>
                  </a:cubicBezTo>
                  <a:cubicBezTo>
                    <a:pt x="292" y="97"/>
                    <a:pt x="304" y="25"/>
                    <a:pt x="304" y="25"/>
                  </a:cubicBezTo>
                  <a:cubicBezTo>
                    <a:pt x="304" y="25"/>
                    <a:pt x="185" y="9"/>
                    <a:pt x="177" y="5"/>
                  </a:cubicBezTo>
                  <a:cubicBezTo>
                    <a:pt x="169" y="0"/>
                    <a:pt x="50" y="5"/>
                    <a:pt x="50" y="5"/>
                  </a:cubicBezTo>
                  <a:cubicBezTo>
                    <a:pt x="50" y="5"/>
                    <a:pt x="6" y="135"/>
                    <a:pt x="13" y="162"/>
                  </a:cubicBezTo>
                  <a:cubicBezTo>
                    <a:pt x="19" y="189"/>
                    <a:pt x="33" y="264"/>
                    <a:pt x="26" y="282"/>
                  </a:cubicBezTo>
                  <a:cubicBezTo>
                    <a:pt x="19" y="299"/>
                    <a:pt x="30" y="346"/>
                    <a:pt x="30" y="346"/>
                  </a:cubicBezTo>
                  <a:cubicBezTo>
                    <a:pt x="30" y="346"/>
                    <a:pt x="37" y="436"/>
                    <a:pt x="39" y="449"/>
                  </a:cubicBezTo>
                  <a:cubicBezTo>
                    <a:pt x="41" y="462"/>
                    <a:pt x="0" y="497"/>
                    <a:pt x="12" y="521"/>
                  </a:cubicBezTo>
                  <a:cubicBezTo>
                    <a:pt x="24" y="546"/>
                    <a:pt x="3" y="719"/>
                    <a:pt x="10" y="737"/>
                  </a:cubicBezTo>
                  <a:cubicBezTo>
                    <a:pt x="17" y="755"/>
                    <a:pt x="35" y="865"/>
                    <a:pt x="35" y="865"/>
                  </a:cubicBezTo>
                  <a:close/>
                </a:path>
              </a:pathLst>
            </a:custGeom>
            <a:solidFill>
              <a:srgbClr val="383837"/>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1" name="Freeform 40"/>
            <p:cNvSpPr/>
            <p:nvPr/>
          </p:nvSpPr>
          <p:spPr>
            <a:xfrm>
              <a:off x="139700" y="1843087"/>
              <a:ext cx="238125" cy="811212"/>
            </a:xfrm>
            <a:custGeom>
              <a:avLst/>
              <a:gdLst/>
              <a:ahLst/>
              <a:cxnLst>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65" h="564">
                  <a:moveTo>
                    <a:pt x="165" y="57"/>
                  </a:moveTo>
                  <a:cubicBezTo>
                    <a:pt x="148" y="40"/>
                    <a:pt x="82" y="15"/>
                    <a:pt x="38" y="0"/>
                  </a:cubicBezTo>
                  <a:cubicBezTo>
                    <a:pt x="34" y="15"/>
                    <a:pt x="0" y="47"/>
                    <a:pt x="11" y="69"/>
                  </a:cubicBezTo>
                  <a:cubicBezTo>
                    <a:pt x="22" y="92"/>
                    <a:pt x="5" y="243"/>
                    <a:pt x="8" y="279"/>
                  </a:cubicBezTo>
                  <a:cubicBezTo>
                    <a:pt x="8" y="279"/>
                    <a:pt x="8" y="280"/>
                    <a:pt x="8" y="281"/>
                  </a:cubicBezTo>
                  <a:cubicBezTo>
                    <a:pt x="8" y="281"/>
                    <a:pt x="8" y="282"/>
                    <a:pt x="8" y="282"/>
                  </a:cubicBezTo>
                  <a:cubicBezTo>
                    <a:pt x="8" y="283"/>
                    <a:pt x="8" y="283"/>
                    <a:pt x="8" y="283"/>
                  </a:cubicBezTo>
                  <a:cubicBezTo>
                    <a:pt x="9" y="284"/>
                    <a:pt x="9" y="284"/>
                    <a:pt x="9" y="285"/>
                  </a:cubicBezTo>
                  <a:cubicBezTo>
                    <a:pt x="16" y="303"/>
                    <a:pt x="34" y="413"/>
                    <a:pt x="34" y="413"/>
                  </a:cubicBezTo>
                  <a:cubicBezTo>
                    <a:pt x="34" y="413"/>
                    <a:pt x="17" y="530"/>
                    <a:pt x="56" y="561"/>
                  </a:cubicBezTo>
                  <a:lnTo>
                    <a:pt x="57" y="560"/>
                  </a:lnTo>
                  <a:cubicBezTo>
                    <a:pt x="58" y="561"/>
                    <a:pt x="59" y="563"/>
                    <a:pt x="60" y="564"/>
                  </a:cubicBezTo>
                  <a:lnTo>
                    <a:pt x="120" y="564"/>
                  </a:lnTo>
                  <a:lnTo>
                    <a:pt x="159" y="539"/>
                  </a:lnTo>
                  <a:cubicBezTo>
                    <a:pt x="148" y="521"/>
                    <a:pt x="138" y="504"/>
                    <a:pt x="138" y="504"/>
                  </a:cubicBezTo>
                  <a:lnTo>
                    <a:pt x="74" y="504"/>
                  </a:lnTo>
                  <a:cubicBezTo>
                    <a:pt x="79" y="471"/>
                    <a:pt x="163" y="463"/>
                    <a:pt x="163" y="463"/>
                  </a:cubicBezTo>
                  <a:cubicBezTo>
                    <a:pt x="150" y="443"/>
                    <a:pt x="81" y="467"/>
                    <a:pt x="50" y="479"/>
                  </a:cubicBezTo>
                  <a:cubicBezTo>
                    <a:pt x="41" y="463"/>
                    <a:pt x="48" y="429"/>
                    <a:pt x="51" y="414"/>
                  </a:cubicBezTo>
                  <a:cubicBezTo>
                    <a:pt x="71" y="417"/>
                    <a:pt x="93" y="440"/>
                    <a:pt x="93" y="440"/>
                  </a:cubicBezTo>
                  <a:lnTo>
                    <a:pt x="53" y="371"/>
                  </a:lnTo>
                  <a:cubicBezTo>
                    <a:pt x="49" y="357"/>
                    <a:pt x="93" y="380"/>
                    <a:pt x="93" y="380"/>
                  </a:cubicBezTo>
                  <a:lnTo>
                    <a:pt x="51" y="339"/>
                  </a:lnTo>
                  <a:cubicBezTo>
                    <a:pt x="51" y="339"/>
                    <a:pt x="76" y="325"/>
                    <a:pt x="93" y="296"/>
                  </a:cubicBezTo>
                  <a:cubicBezTo>
                    <a:pt x="110" y="266"/>
                    <a:pt x="79" y="243"/>
                    <a:pt x="79" y="243"/>
                  </a:cubicBezTo>
                  <a:cubicBezTo>
                    <a:pt x="79" y="243"/>
                    <a:pt x="30" y="277"/>
                    <a:pt x="40" y="234"/>
                  </a:cubicBezTo>
                  <a:cubicBezTo>
                    <a:pt x="40" y="231"/>
                    <a:pt x="41" y="228"/>
                    <a:pt x="42" y="225"/>
                  </a:cubicBezTo>
                  <a:cubicBezTo>
                    <a:pt x="54" y="186"/>
                    <a:pt x="93" y="154"/>
                    <a:pt x="93" y="154"/>
                  </a:cubicBezTo>
                  <a:lnTo>
                    <a:pt x="37" y="154"/>
                  </a:lnTo>
                  <a:cubicBezTo>
                    <a:pt x="49" y="122"/>
                    <a:pt x="124" y="129"/>
                    <a:pt x="108" y="110"/>
                  </a:cubicBezTo>
                  <a:cubicBezTo>
                    <a:pt x="104" y="106"/>
                    <a:pt x="98" y="102"/>
                    <a:pt x="90" y="99"/>
                  </a:cubicBezTo>
                  <a:cubicBezTo>
                    <a:pt x="68" y="91"/>
                    <a:pt x="37" y="90"/>
                    <a:pt x="37" y="90"/>
                  </a:cubicBezTo>
                  <a:lnTo>
                    <a:pt x="74" y="81"/>
                  </a:lnTo>
                  <a:lnTo>
                    <a:pt x="40" y="57"/>
                  </a:lnTo>
                  <a:cubicBezTo>
                    <a:pt x="68" y="45"/>
                    <a:pt x="165" y="57"/>
                    <a:pt x="165" y="57"/>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2" name="Freeform 41"/>
            <p:cNvSpPr/>
            <p:nvPr/>
          </p:nvSpPr>
          <p:spPr>
            <a:xfrm>
              <a:off x="123825" y="1193800"/>
              <a:ext cx="452438" cy="6080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314" h="422">
                  <a:moveTo>
                    <a:pt x="187" y="4"/>
                  </a:moveTo>
                  <a:cubicBezTo>
                    <a:pt x="179" y="0"/>
                    <a:pt x="60" y="4"/>
                    <a:pt x="60" y="4"/>
                  </a:cubicBezTo>
                  <a:cubicBezTo>
                    <a:pt x="60" y="4"/>
                    <a:pt x="0" y="119"/>
                    <a:pt x="7" y="146"/>
                  </a:cubicBezTo>
                  <a:cubicBezTo>
                    <a:pt x="13" y="173"/>
                    <a:pt x="15" y="250"/>
                    <a:pt x="9" y="267"/>
                  </a:cubicBezTo>
                  <a:cubicBezTo>
                    <a:pt x="2" y="285"/>
                    <a:pt x="18" y="349"/>
                    <a:pt x="18" y="349"/>
                  </a:cubicBezTo>
                  <a:cubicBezTo>
                    <a:pt x="18" y="349"/>
                    <a:pt x="44" y="391"/>
                    <a:pt x="46" y="422"/>
                  </a:cubicBezTo>
                  <a:cubicBezTo>
                    <a:pt x="79" y="388"/>
                    <a:pt x="104" y="337"/>
                    <a:pt x="104" y="337"/>
                  </a:cubicBezTo>
                  <a:cubicBezTo>
                    <a:pt x="91" y="346"/>
                    <a:pt x="62" y="353"/>
                    <a:pt x="62" y="353"/>
                  </a:cubicBezTo>
                  <a:cubicBezTo>
                    <a:pt x="65" y="321"/>
                    <a:pt x="89" y="209"/>
                    <a:pt x="89" y="209"/>
                  </a:cubicBezTo>
                  <a:cubicBezTo>
                    <a:pt x="89" y="209"/>
                    <a:pt x="202" y="129"/>
                    <a:pt x="104" y="99"/>
                  </a:cubicBezTo>
                  <a:cubicBezTo>
                    <a:pt x="114" y="60"/>
                    <a:pt x="236" y="99"/>
                    <a:pt x="236" y="99"/>
                  </a:cubicBezTo>
                  <a:lnTo>
                    <a:pt x="288" y="119"/>
                  </a:lnTo>
                  <a:cubicBezTo>
                    <a:pt x="290" y="113"/>
                    <a:pt x="292" y="109"/>
                    <a:pt x="293" y="107"/>
                  </a:cubicBezTo>
                  <a:cubicBezTo>
                    <a:pt x="302" y="96"/>
                    <a:pt x="314" y="24"/>
                    <a:pt x="314" y="24"/>
                  </a:cubicBezTo>
                  <a:cubicBezTo>
                    <a:pt x="314" y="24"/>
                    <a:pt x="195" y="8"/>
                    <a:pt x="187" y="4"/>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3" name="Freeform 42"/>
            <p:cNvSpPr/>
            <p:nvPr/>
          </p:nvSpPr>
          <p:spPr>
            <a:xfrm>
              <a:off x="274638" y="1130300"/>
              <a:ext cx="339725" cy="120650"/>
            </a:xfrm>
            <a:custGeom>
              <a:avLst/>
              <a:gdLst/>
              <a:ahLst/>
              <a:cxnLst>
                <a:cxn ang="0">
                  <a:pos x="0" y="2147483646"/>
                </a:cxn>
                <a:cxn ang="0">
                  <a:pos x="2147483646" y="2147483646"/>
                </a:cxn>
                <a:cxn ang="0">
                  <a:pos x="2147483646" y="2147483646"/>
                </a:cxn>
                <a:cxn ang="0">
                  <a:pos x="2147483646" y="2147483646"/>
                </a:cxn>
                <a:cxn ang="0">
                  <a:pos x="2147483646" y="0"/>
                </a:cxn>
                <a:cxn ang="0">
                  <a:pos x="0" y="2147483646"/>
                </a:cxn>
              </a:cxnLst>
              <a:rect l="0" t="0" r="0" b="0"/>
              <a:pathLst>
                <a:path w="236" h="83">
                  <a:moveTo>
                    <a:pt x="0" y="39"/>
                  </a:moveTo>
                  <a:cubicBezTo>
                    <a:pt x="0" y="39"/>
                    <a:pt x="136" y="83"/>
                    <a:pt x="191" y="81"/>
                  </a:cubicBezTo>
                  <a:lnTo>
                    <a:pt x="236" y="61"/>
                  </a:lnTo>
                  <a:lnTo>
                    <a:pt x="230" y="17"/>
                  </a:lnTo>
                  <a:lnTo>
                    <a:pt x="9" y="0"/>
                  </a:lnTo>
                  <a:lnTo>
                    <a:pt x="0" y="39"/>
                  </a:ln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4" name="Freeform 43"/>
            <p:cNvSpPr/>
            <p:nvPr/>
          </p:nvSpPr>
          <p:spPr>
            <a:xfrm>
              <a:off x="298450" y="344487"/>
              <a:ext cx="309563" cy="8572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Lst>
              <a:rect l="0" t="0" r="0" b="0"/>
              <a:pathLst>
                <a:path w="215" h="596">
                  <a:moveTo>
                    <a:pt x="2" y="534"/>
                  </a:moveTo>
                  <a:cubicBezTo>
                    <a:pt x="2" y="534"/>
                    <a:pt x="0" y="576"/>
                    <a:pt x="71" y="586"/>
                  </a:cubicBezTo>
                  <a:cubicBezTo>
                    <a:pt x="141" y="596"/>
                    <a:pt x="200" y="596"/>
                    <a:pt x="215" y="576"/>
                  </a:cubicBezTo>
                  <a:lnTo>
                    <a:pt x="193" y="388"/>
                  </a:lnTo>
                  <a:cubicBezTo>
                    <a:pt x="193" y="388"/>
                    <a:pt x="208" y="305"/>
                    <a:pt x="204" y="267"/>
                  </a:cubicBezTo>
                  <a:cubicBezTo>
                    <a:pt x="200" y="228"/>
                    <a:pt x="149" y="111"/>
                    <a:pt x="149" y="111"/>
                  </a:cubicBezTo>
                  <a:cubicBezTo>
                    <a:pt x="149" y="111"/>
                    <a:pt x="161" y="54"/>
                    <a:pt x="141" y="32"/>
                  </a:cubicBezTo>
                  <a:lnTo>
                    <a:pt x="123" y="79"/>
                  </a:lnTo>
                  <a:cubicBezTo>
                    <a:pt x="123" y="79"/>
                    <a:pt x="103" y="79"/>
                    <a:pt x="25" y="0"/>
                  </a:cubicBezTo>
                  <a:cubicBezTo>
                    <a:pt x="25" y="0"/>
                    <a:pt x="9" y="18"/>
                    <a:pt x="2" y="28"/>
                  </a:cubicBezTo>
                  <a:lnTo>
                    <a:pt x="2" y="534"/>
                  </a:lnTo>
                  <a:close/>
                </a:path>
              </a:pathLst>
            </a:custGeom>
            <a:solidFill>
              <a:srgbClr val="D8DCE8"/>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5" name="Freeform 44"/>
            <p:cNvSpPr/>
            <p:nvPr/>
          </p:nvSpPr>
          <p:spPr>
            <a:xfrm>
              <a:off x="298450" y="344487"/>
              <a:ext cx="309563" cy="8572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15" h="596">
                  <a:moveTo>
                    <a:pt x="149" y="578"/>
                  </a:moveTo>
                  <a:cubicBezTo>
                    <a:pt x="66" y="574"/>
                    <a:pt x="39" y="509"/>
                    <a:pt x="39" y="509"/>
                  </a:cubicBezTo>
                  <a:cubicBezTo>
                    <a:pt x="39" y="509"/>
                    <a:pt x="17" y="470"/>
                    <a:pt x="45" y="470"/>
                  </a:cubicBezTo>
                  <a:cubicBezTo>
                    <a:pt x="73" y="471"/>
                    <a:pt x="149" y="530"/>
                    <a:pt x="149" y="530"/>
                  </a:cubicBezTo>
                  <a:cubicBezTo>
                    <a:pt x="130" y="485"/>
                    <a:pt x="83" y="428"/>
                    <a:pt x="47" y="372"/>
                  </a:cubicBezTo>
                  <a:cubicBezTo>
                    <a:pt x="11" y="315"/>
                    <a:pt x="32" y="79"/>
                    <a:pt x="32" y="79"/>
                  </a:cubicBezTo>
                  <a:lnTo>
                    <a:pt x="78" y="121"/>
                  </a:lnTo>
                  <a:lnTo>
                    <a:pt x="47" y="69"/>
                  </a:lnTo>
                  <a:cubicBezTo>
                    <a:pt x="72" y="84"/>
                    <a:pt x="87" y="77"/>
                    <a:pt x="96" y="63"/>
                  </a:cubicBezTo>
                  <a:cubicBezTo>
                    <a:pt x="80" y="52"/>
                    <a:pt x="58" y="33"/>
                    <a:pt x="25" y="0"/>
                  </a:cubicBezTo>
                  <a:cubicBezTo>
                    <a:pt x="25" y="0"/>
                    <a:pt x="9" y="18"/>
                    <a:pt x="2" y="28"/>
                  </a:cubicBezTo>
                  <a:lnTo>
                    <a:pt x="2" y="534"/>
                  </a:lnTo>
                  <a:cubicBezTo>
                    <a:pt x="2" y="534"/>
                    <a:pt x="0" y="576"/>
                    <a:pt x="71" y="586"/>
                  </a:cubicBezTo>
                  <a:cubicBezTo>
                    <a:pt x="141" y="596"/>
                    <a:pt x="200" y="596"/>
                    <a:pt x="215" y="576"/>
                  </a:cubicBezTo>
                  <a:lnTo>
                    <a:pt x="215" y="575"/>
                  </a:lnTo>
                  <a:cubicBezTo>
                    <a:pt x="192" y="577"/>
                    <a:pt x="169" y="578"/>
                    <a:pt x="149" y="578"/>
                  </a:cubicBezTo>
                  <a:close/>
                </a:path>
              </a:pathLst>
            </a:custGeom>
            <a:solidFill>
              <a:srgbClr val="AFB0B2"/>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6" name="Freeform 45"/>
            <p:cNvSpPr/>
            <p:nvPr/>
          </p:nvSpPr>
          <p:spPr>
            <a:xfrm>
              <a:off x="0" y="371475"/>
              <a:ext cx="457200" cy="1096962"/>
            </a:xfrm>
            <a:custGeom>
              <a:avLst/>
              <a:gdLst/>
              <a:ahLst/>
              <a:cxnLst>
                <a:cxn ang="0">
                  <a:pos x="0"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0" y="2147483646"/>
                </a:cxn>
              </a:cxnLst>
              <a:rect l="0" t="0" r="0" b="0"/>
              <a:pathLst>
                <a:path w="318" h="763">
                  <a:moveTo>
                    <a:pt x="0" y="730"/>
                  </a:moveTo>
                  <a:lnTo>
                    <a:pt x="116" y="763"/>
                  </a:lnTo>
                  <a:cubicBezTo>
                    <a:pt x="116" y="763"/>
                    <a:pt x="251" y="503"/>
                    <a:pt x="263" y="490"/>
                  </a:cubicBezTo>
                  <a:cubicBezTo>
                    <a:pt x="275" y="476"/>
                    <a:pt x="318" y="439"/>
                    <a:pt x="309" y="362"/>
                  </a:cubicBezTo>
                  <a:cubicBezTo>
                    <a:pt x="301" y="285"/>
                    <a:pt x="292" y="104"/>
                    <a:pt x="203" y="0"/>
                  </a:cubicBezTo>
                  <a:cubicBezTo>
                    <a:pt x="203" y="0"/>
                    <a:pt x="166" y="51"/>
                    <a:pt x="116" y="48"/>
                  </a:cubicBezTo>
                  <a:lnTo>
                    <a:pt x="118" y="238"/>
                  </a:lnTo>
                  <a:cubicBezTo>
                    <a:pt x="118" y="238"/>
                    <a:pt x="92" y="554"/>
                    <a:pt x="0" y="730"/>
                  </a:cubicBezTo>
                  <a:close/>
                </a:path>
              </a:pathLst>
            </a:custGeom>
            <a:solidFill>
              <a:srgbClr val="383837"/>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7" name="Freeform 46"/>
            <p:cNvSpPr/>
            <p:nvPr/>
          </p:nvSpPr>
          <p:spPr>
            <a:xfrm>
              <a:off x="430213" y="457200"/>
              <a:ext cx="184150" cy="7302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0" t="0" r="0" b="0"/>
              <a:pathLst>
                <a:path w="127" h="507">
                  <a:moveTo>
                    <a:pt x="68" y="472"/>
                  </a:moveTo>
                  <a:lnTo>
                    <a:pt x="101" y="507"/>
                  </a:lnTo>
                  <a:lnTo>
                    <a:pt x="127" y="478"/>
                  </a:lnTo>
                  <a:cubicBezTo>
                    <a:pt x="127" y="478"/>
                    <a:pt x="107" y="272"/>
                    <a:pt x="98" y="218"/>
                  </a:cubicBezTo>
                  <a:cubicBezTo>
                    <a:pt x="88" y="164"/>
                    <a:pt x="43" y="53"/>
                    <a:pt x="43" y="53"/>
                  </a:cubicBezTo>
                  <a:cubicBezTo>
                    <a:pt x="43" y="53"/>
                    <a:pt x="61" y="22"/>
                    <a:pt x="31" y="0"/>
                  </a:cubicBezTo>
                  <a:cubicBezTo>
                    <a:pt x="31" y="0"/>
                    <a:pt x="6" y="5"/>
                    <a:pt x="0" y="32"/>
                  </a:cubicBezTo>
                  <a:lnTo>
                    <a:pt x="14" y="59"/>
                  </a:lnTo>
                  <a:cubicBezTo>
                    <a:pt x="14" y="59"/>
                    <a:pt x="36" y="146"/>
                    <a:pt x="41" y="184"/>
                  </a:cubicBezTo>
                  <a:cubicBezTo>
                    <a:pt x="46" y="223"/>
                    <a:pt x="48" y="451"/>
                    <a:pt x="68" y="472"/>
                  </a:cubicBezTo>
                  <a:close/>
                </a:path>
              </a:pathLst>
            </a:custGeom>
            <a:solidFill>
              <a:srgbClr val="9D3D25"/>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8" name="Freeform 47"/>
            <p:cNvSpPr/>
            <p:nvPr/>
          </p:nvSpPr>
          <p:spPr>
            <a:xfrm>
              <a:off x="614363" y="725487"/>
              <a:ext cx="412750" cy="29686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Lst>
              <a:rect l="0" t="0" r="0" b="0"/>
              <a:pathLst>
                <a:path w="287" h="206">
                  <a:moveTo>
                    <a:pt x="277" y="151"/>
                  </a:moveTo>
                  <a:cubicBezTo>
                    <a:pt x="277" y="151"/>
                    <a:pt x="287" y="89"/>
                    <a:pt x="239" y="54"/>
                  </a:cubicBezTo>
                  <a:cubicBezTo>
                    <a:pt x="239" y="54"/>
                    <a:pt x="158" y="69"/>
                    <a:pt x="154" y="76"/>
                  </a:cubicBezTo>
                  <a:cubicBezTo>
                    <a:pt x="151" y="82"/>
                    <a:pt x="127" y="90"/>
                    <a:pt x="127" y="90"/>
                  </a:cubicBezTo>
                  <a:cubicBezTo>
                    <a:pt x="127" y="90"/>
                    <a:pt x="92" y="88"/>
                    <a:pt x="87" y="90"/>
                  </a:cubicBezTo>
                  <a:cubicBezTo>
                    <a:pt x="82" y="92"/>
                    <a:pt x="58" y="76"/>
                    <a:pt x="50" y="90"/>
                  </a:cubicBezTo>
                  <a:lnTo>
                    <a:pt x="37" y="77"/>
                  </a:lnTo>
                  <a:cubicBezTo>
                    <a:pt x="37" y="77"/>
                    <a:pt x="42" y="34"/>
                    <a:pt x="12" y="0"/>
                  </a:cubicBezTo>
                  <a:lnTo>
                    <a:pt x="0" y="175"/>
                  </a:lnTo>
                  <a:lnTo>
                    <a:pt x="6" y="205"/>
                  </a:lnTo>
                  <a:cubicBezTo>
                    <a:pt x="6" y="205"/>
                    <a:pt x="95" y="206"/>
                    <a:pt x="122" y="192"/>
                  </a:cubicBezTo>
                  <a:cubicBezTo>
                    <a:pt x="149" y="178"/>
                    <a:pt x="260" y="165"/>
                    <a:pt x="277" y="151"/>
                  </a:cubicBezTo>
                  <a:close/>
                </a:path>
              </a:pathLst>
            </a:custGeom>
            <a:solidFill>
              <a:srgbClr val="383837"/>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89" name="Freeform 48"/>
            <p:cNvSpPr/>
            <p:nvPr/>
          </p:nvSpPr>
          <p:spPr>
            <a:xfrm>
              <a:off x="654050" y="800100"/>
              <a:ext cx="357188" cy="1905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248" h="133">
                  <a:moveTo>
                    <a:pt x="211" y="2"/>
                  </a:moveTo>
                  <a:cubicBezTo>
                    <a:pt x="211" y="2"/>
                    <a:pt x="130" y="17"/>
                    <a:pt x="126" y="24"/>
                  </a:cubicBezTo>
                  <a:cubicBezTo>
                    <a:pt x="123" y="30"/>
                    <a:pt x="99" y="38"/>
                    <a:pt x="99" y="38"/>
                  </a:cubicBezTo>
                  <a:cubicBezTo>
                    <a:pt x="99" y="38"/>
                    <a:pt x="64" y="36"/>
                    <a:pt x="59" y="38"/>
                  </a:cubicBezTo>
                  <a:cubicBezTo>
                    <a:pt x="55" y="40"/>
                    <a:pt x="42" y="31"/>
                    <a:pt x="31" y="33"/>
                  </a:cubicBezTo>
                  <a:cubicBezTo>
                    <a:pt x="27" y="47"/>
                    <a:pt x="22" y="63"/>
                    <a:pt x="14" y="69"/>
                  </a:cubicBezTo>
                  <a:lnTo>
                    <a:pt x="37" y="64"/>
                  </a:lnTo>
                  <a:cubicBezTo>
                    <a:pt x="37" y="64"/>
                    <a:pt x="11" y="123"/>
                    <a:pt x="0" y="133"/>
                  </a:cubicBezTo>
                  <a:cubicBezTo>
                    <a:pt x="0" y="133"/>
                    <a:pt x="59" y="96"/>
                    <a:pt x="59" y="67"/>
                  </a:cubicBezTo>
                  <a:cubicBezTo>
                    <a:pt x="59" y="38"/>
                    <a:pt x="111" y="51"/>
                    <a:pt x="111" y="51"/>
                  </a:cubicBezTo>
                  <a:cubicBezTo>
                    <a:pt x="111" y="51"/>
                    <a:pt x="142" y="77"/>
                    <a:pt x="83" y="114"/>
                  </a:cubicBezTo>
                  <a:cubicBezTo>
                    <a:pt x="83" y="114"/>
                    <a:pt x="146" y="76"/>
                    <a:pt x="162" y="38"/>
                  </a:cubicBezTo>
                  <a:cubicBezTo>
                    <a:pt x="177" y="0"/>
                    <a:pt x="199" y="51"/>
                    <a:pt x="199" y="51"/>
                  </a:cubicBezTo>
                  <a:cubicBezTo>
                    <a:pt x="199" y="51"/>
                    <a:pt x="242" y="67"/>
                    <a:pt x="242" y="67"/>
                  </a:cubicBezTo>
                  <a:lnTo>
                    <a:pt x="248" y="66"/>
                  </a:lnTo>
                  <a:cubicBezTo>
                    <a:pt x="245" y="46"/>
                    <a:pt x="236" y="20"/>
                    <a:pt x="211" y="2"/>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0" name="Freeform 49"/>
            <p:cNvSpPr/>
            <p:nvPr/>
          </p:nvSpPr>
          <p:spPr>
            <a:xfrm>
              <a:off x="263525" y="392112"/>
              <a:ext cx="173038" cy="77470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20" h="538">
                  <a:moveTo>
                    <a:pt x="43" y="538"/>
                  </a:moveTo>
                  <a:cubicBezTo>
                    <a:pt x="61" y="504"/>
                    <a:pt x="76" y="479"/>
                    <a:pt x="79" y="475"/>
                  </a:cubicBezTo>
                  <a:cubicBezTo>
                    <a:pt x="86" y="467"/>
                    <a:pt x="102" y="452"/>
                    <a:pt x="114" y="427"/>
                  </a:cubicBezTo>
                  <a:cubicBezTo>
                    <a:pt x="118" y="389"/>
                    <a:pt x="120" y="350"/>
                    <a:pt x="116" y="334"/>
                  </a:cubicBezTo>
                  <a:cubicBezTo>
                    <a:pt x="106" y="297"/>
                    <a:pt x="16" y="77"/>
                    <a:pt x="16" y="77"/>
                  </a:cubicBezTo>
                  <a:lnTo>
                    <a:pt x="26" y="60"/>
                  </a:lnTo>
                  <a:lnTo>
                    <a:pt x="6" y="0"/>
                  </a:lnTo>
                  <a:cubicBezTo>
                    <a:pt x="4" y="2"/>
                    <a:pt x="2" y="3"/>
                    <a:pt x="0" y="5"/>
                  </a:cubicBezTo>
                  <a:lnTo>
                    <a:pt x="7" y="55"/>
                  </a:lnTo>
                  <a:lnTo>
                    <a:pt x="7" y="77"/>
                  </a:lnTo>
                  <a:cubicBezTo>
                    <a:pt x="7" y="77"/>
                    <a:pt x="95" y="313"/>
                    <a:pt x="103" y="338"/>
                  </a:cubicBezTo>
                  <a:cubicBezTo>
                    <a:pt x="112" y="362"/>
                    <a:pt x="76" y="437"/>
                    <a:pt x="63" y="461"/>
                  </a:cubicBezTo>
                  <a:cubicBezTo>
                    <a:pt x="56" y="474"/>
                    <a:pt x="49" y="509"/>
                    <a:pt x="43" y="538"/>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1" name="Freeform 50"/>
            <p:cNvSpPr/>
            <p:nvPr/>
          </p:nvSpPr>
          <p:spPr>
            <a:xfrm>
              <a:off x="122238" y="457200"/>
              <a:ext cx="198438" cy="841375"/>
            </a:xfrm>
            <a:custGeom>
              <a:avLst/>
              <a:gdLst/>
              <a:ahLst/>
              <a:cxnLst>
                <a:cxn ang="0">
                  <a:pos x="2147483646" y="2147483646"/>
                </a:cxn>
                <a:cxn ang="0">
                  <a:pos x="2147483646" y="2147483646"/>
                </a:cxn>
                <a:cxn ang="0">
                  <a:pos x="2147483646" y="2147483646"/>
                </a:cxn>
                <a:cxn ang="0">
                  <a:pos x="2147483646" y="0"/>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38" h="585">
                  <a:moveTo>
                    <a:pt x="99" y="122"/>
                  </a:moveTo>
                  <a:lnTo>
                    <a:pt x="138" y="154"/>
                  </a:lnTo>
                  <a:cubicBezTo>
                    <a:pt x="138" y="154"/>
                    <a:pt x="67" y="65"/>
                    <a:pt x="58" y="42"/>
                  </a:cubicBezTo>
                  <a:cubicBezTo>
                    <a:pt x="53" y="30"/>
                    <a:pt x="42" y="14"/>
                    <a:pt x="31" y="0"/>
                  </a:cubicBezTo>
                  <a:lnTo>
                    <a:pt x="32" y="178"/>
                  </a:lnTo>
                  <a:cubicBezTo>
                    <a:pt x="32" y="178"/>
                    <a:pt x="24" y="281"/>
                    <a:pt x="0" y="402"/>
                  </a:cubicBezTo>
                  <a:lnTo>
                    <a:pt x="29" y="462"/>
                  </a:lnTo>
                  <a:lnTo>
                    <a:pt x="93" y="585"/>
                  </a:lnTo>
                  <a:cubicBezTo>
                    <a:pt x="104" y="564"/>
                    <a:pt x="116" y="542"/>
                    <a:pt x="127" y="522"/>
                  </a:cubicBezTo>
                  <a:cubicBezTo>
                    <a:pt x="111" y="475"/>
                    <a:pt x="85" y="398"/>
                    <a:pt x="85" y="391"/>
                  </a:cubicBezTo>
                  <a:cubicBezTo>
                    <a:pt x="85" y="383"/>
                    <a:pt x="105" y="383"/>
                    <a:pt x="118" y="391"/>
                  </a:cubicBezTo>
                  <a:lnTo>
                    <a:pt x="85" y="371"/>
                  </a:lnTo>
                  <a:lnTo>
                    <a:pt x="78" y="289"/>
                  </a:lnTo>
                  <a:cubicBezTo>
                    <a:pt x="78" y="289"/>
                    <a:pt x="90" y="261"/>
                    <a:pt x="88" y="240"/>
                  </a:cubicBezTo>
                  <a:cubicBezTo>
                    <a:pt x="86" y="218"/>
                    <a:pt x="99" y="186"/>
                    <a:pt x="99" y="186"/>
                  </a:cubicBezTo>
                  <a:lnTo>
                    <a:pt x="99" y="122"/>
                  </a:ln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2" name="Freeform 51"/>
            <p:cNvSpPr/>
            <p:nvPr/>
          </p:nvSpPr>
          <p:spPr>
            <a:xfrm>
              <a:off x="196850" y="428625"/>
              <a:ext cx="77788" cy="134937"/>
            </a:xfrm>
            <a:custGeom>
              <a:avLst/>
              <a:gdLst/>
              <a:ahLst/>
              <a:cxnLst>
                <a:cxn ang="0">
                  <a:pos x="2147483646" y="2147483646"/>
                </a:cxn>
                <a:cxn ang="0">
                  <a:pos x="2147483646" y="0"/>
                </a:cxn>
                <a:cxn ang="0">
                  <a:pos x="0" y="2147483646"/>
                </a:cxn>
                <a:cxn ang="0">
                  <a:pos x="2147483646" y="2147483646"/>
                </a:cxn>
              </a:cxnLst>
              <a:rect l="0" t="0" r="0" b="0"/>
              <a:pathLst>
                <a:path w="54" h="94">
                  <a:moveTo>
                    <a:pt x="54" y="94"/>
                  </a:moveTo>
                  <a:lnTo>
                    <a:pt x="18" y="0"/>
                  </a:lnTo>
                  <a:cubicBezTo>
                    <a:pt x="12" y="3"/>
                    <a:pt x="6" y="5"/>
                    <a:pt x="0" y="6"/>
                  </a:cubicBezTo>
                  <a:cubicBezTo>
                    <a:pt x="14" y="21"/>
                    <a:pt x="32" y="48"/>
                    <a:pt x="54" y="94"/>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3" name="Freeform 52"/>
            <p:cNvSpPr/>
            <p:nvPr/>
          </p:nvSpPr>
          <p:spPr>
            <a:xfrm>
              <a:off x="211138" y="1260475"/>
              <a:ext cx="123825" cy="2143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86" h="149">
                  <a:moveTo>
                    <a:pt x="4" y="46"/>
                  </a:moveTo>
                  <a:cubicBezTo>
                    <a:pt x="0" y="52"/>
                    <a:pt x="2" y="110"/>
                    <a:pt x="15" y="115"/>
                  </a:cubicBezTo>
                  <a:lnTo>
                    <a:pt x="15" y="149"/>
                  </a:lnTo>
                  <a:lnTo>
                    <a:pt x="86" y="88"/>
                  </a:lnTo>
                  <a:cubicBezTo>
                    <a:pt x="86" y="88"/>
                    <a:pt x="77" y="48"/>
                    <a:pt x="59" y="24"/>
                  </a:cubicBezTo>
                  <a:cubicBezTo>
                    <a:pt x="42" y="0"/>
                    <a:pt x="4" y="46"/>
                    <a:pt x="4" y="46"/>
                  </a:cubicBezTo>
                  <a:close/>
                </a:path>
              </a:pathLst>
            </a:custGeom>
            <a:solidFill>
              <a:srgbClr val="EAAD6A"/>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4" name="Freeform 53"/>
            <p:cNvSpPr/>
            <p:nvPr/>
          </p:nvSpPr>
          <p:spPr>
            <a:xfrm>
              <a:off x="20638" y="439737"/>
              <a:ext cx="280988" cy="92868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5" h="645">
                  <a:moveTo>
                    <a:pt x="109" y="645"/>
                  </a:moveTo>
                  <a:cubicBezTo>
                    <a:pt x="109" y="645"/>
                    <a:pt x="170" y="592"/>
                    <a:pt x="195" y="587"/>
                  </a:cubicBezTo>
                  <a:cubicBezTo>
                    <a:pt x="195" y="587"/>
                    <a:pt x="144" y="410"/>
                    <a:pt x="134" y="383"/>
                  </a:cubicBezTo>
                  <a:lnTo>
                    <a:pt x="140" y="243"/>
                  </a:lnTo>
                  <a:cubicBezTo>
                    <a:pt x="140" y="243"/>
                    <a:pt x="171" y="159"/>
                    <a:pt x="169" y="134"/>
                  </a:cubicBezTo>
                  <a:cubicBezTo>
                    <a:pt x="168" y="109"/>
                    <a:pt x="101" y="0"/>
                    <a:pt x="101" y="0"/>
                  </a:cubicBezTo>
                  <a:cubicBezTo>
                    <a:pt x="101" y="0"/>
                    <a:pt x="64" y="13"/>
                    <a:pt x="50" y="25"/>
                  </a:cubicBezTo>
                  <a:cubicBezTo>
                    <a:pt x="37" y="37"/>
                    <a:pt x="40" y="39"/>
                    <a:pt x="40" y="39"/>
                  </a:cubicBezTo>
                  <a:cubicBezTo>
                    <a:pt x="40" y="39"/>
                    <a:pt x="22" y="87"/>
                    <a:pt x="19" y="92"/>
                  </a:cubicBezTo>
                  <a:cubicBezTo>
                    <a:pt x="15" y="97"/>
                    <a:pt x="19" y="157"/>
                    <a:pt x="19" y="157"/>
                  </a:cubicBezTo>
                  <a:cubicBezTo>
                    <a:pt x="19" y="157"/>
                    <a:pt x="3" y="161"/>
                    <a:pt x="5" y="173"/>
                  </a:cubicBezTo>
                  <a:cubicBezTo>
                    <a:pt x="7" y="185"/>
                    <a:pt x="0" y="205"/>
                    <a:pt x="5" y="213"/>
                  </a:cubicBezTo>
                  <a:cubicBezTo>
                    <a:pt x="10" y="222"/>
                    <a:pt x="22" y="229"/>
                    <a:pt x="22" y="229"/>
                  </a:cubicBezTo>
                  <a:cubicBezTo>
                    <a:pt x="22" y="229"/>
                    <a:pt x="13" y="279"/>
                    <a:pt x="12" y="288"/>
                  </a:cubicBezTo>
                  <a:cubicBezTo>
                    <a:pt x="10" y="297"/>
                    <a:pt x="7" y="349"/>
                    <a:pt x="10" y="361"/>
                  </a:cubicBezTo>
                  <a:cubicBezTo>
                    <a:pt x="13" y="373"/>
                    <a:pt x="27" y="430"/>
                    <a:pt x="27" y="430"/>
                  </a:cubicBezTo>
                  <a:cubicBezTo>
                    <a:pt x="27" y="430"/>
                    <a:pt x="88" y="632"/>
                    <a:pt x="109" y="645"/>
                  </a:cubicBezTo>
                  <a:close/>
                </a:path>
              </a:pathLst>
            </a:custGeom>
            <a:solidFill>
              <a:srgbClr val="383837"/>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5" name="Freeform 54"/>
            <p:cNvSpPr>
              <a:spLocks noEditPoints="1"/>
            </p:cNvSpPr>
            <p:nvPr/>
          </p:nvSpPr>
          <p:spPr>
            <a:xfrm>
              <a:off x="20638" y="471487"/>
              <a:ext cx="214313" cy="896937"/>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49" h="623">
                  <a:moveTo>
                    <a:pt x="31" y="109"/>
                  </a:moveTo>
                  <a:cubicBezTo>
                    <a:pt x="31" y="108"/>
                    <a:pt x="31" y="108"/>
                    <a:pt x="30" y="108"/>
                  </a:cubicBezTo>
                  <a:cubicBezTo>
                    <a:pt x="31" y="108"/>
                    <a:pt x="31" y="108"/>
                    <a:pt x="31" y="109"/>
                  </a:cubicBezTo>
                  <a:close/>
                  <a:moveTo>
                    <a:pt x="70" y="483"/>
                  </a:moveTo>
                  <a:cubicBezTo>
                    <a:pt x="58" y="475"/>
                    <a:pt x="26" y="333"/>
                    <a:pt x="26" y="333"/>
                  </a:cubicBezTo>
                  <a:cubicBezTo>
                    <a:pt x="26" y="333"/>
                    <a:pt x="9" y="326"/>
                    <a:pt x="44" y="332"/>
                  </a:cubicBezTo>
                  <a:cubicBezTo>
                    <a:pt x="79" y="339"/>
                    <a:pt x="111" y="295"/>
                    <a:pt x="111" y="295"/>
                  </a:cubicBezTo>
                  <a:cubicBezTo>
                    <a:pt x="111" y="295"/>
                    <a:pt x="67" y="314"/>
                    <a:pt x="57" y="319"/>
                  </a:cubicBezTo>
                  <a:cubicBezTo>
                    <a:pt x="47" y="324"/>
                    <a:pt x="22" y="304"/>
                    <a:pt x="27" y="295"/>
                  </a:cubicBezTo>
                  <a:cubicBezTo>
                    <a:pt x="32" y="287"/>
                    <a:pt x="37" y="253"/>
                    <a:pt x="47" y="242"/>
                  </a:cubicBezTo>
                  <a:cubicBezTo>
                    <a:pt x="54" y="234"/>
                    <a:pt x="55" y="212"/>
                    <a:pt x="54" y="197"/>
                  </a:cubicBezTo>
                  <a:cubicBezTo>
                    <a:pt x="100" y="186"/>
                    <a:pt x="134" y="234"/>
                    <a:pt x="134" y="234"/>
                  </a:cubicBezTo>
                  <a:cubicBezTo>
                    <a:pt x="134" y="234"/>
                    <a:pt x="121" y="206"/>
                    <a:pt x="100" y="191"/>
                  </a:cubicBezTo>
                  <a:cubicBezTo>
                    <a:pt x="80" y="175"/>
                    <a:pt x="61" y="169"/>
                    <a:pt x="61" y="169"/>
                  </a:cubicBezTo>
                  <a:cubicBezTo>
                    <a:pt x="78" y="162"/>
                    <a:pt x="105" y="165"/>
                    <a:pt x="125" y="170"/>
                  </a:cubicBezTo>
                  <a:cubicBezTo>
                    <a:pt x="106" y="160"/>
                    <a:pt x="82" y="146"/>
                    <a:pt x="70" y="139"/>
                  </a:cubicBezTo>
                  <a:cubicBezTo>
                    <a:pt x="74" y="117"/>
                    <a:pt x="102" y="129"/>
                    <a:pt x="102" y="129"/>
                  </a:cubicBezTo>
                  <a:cubicBezTo>
                    <a:pt x="78" y="95"/>
                    <a:pt x="27" y="129"/>
                    <a:pt x="27" y="129"/>
                  </a:cubicBezTo>
                  <a:cubicBezTo>
                    <a:pt x="25" y="119"/>
                    <a:pt x="57" y="89"/>
                    <a:pt x="57" y="89"/>
                  </a:cubicBezTo>
                  <a:lnTo>
                    <a:pt x="29" y="100"/>
                  </a:lnTo>
                  <a:cubicBezTo>
                    <a:pt x="28" y="92"/>
                    <a:pt x="30" y="83"/>
                    <a:pt x="30" y="83"/>
                  </a:cubicBezTo>
                  <a:lnTo>
                    <a:pt x="57" y="32"/>
                  </a:lnTo>
                  <a:lnTo>
                    <a:pt x="57" y="0"/>
                  </a:lnTo>
                  <a:cubicBezTo>
                    <a:pt x="55" y="1"/>
                    <a:pt x="52" y="2"/>
                    <a:pt x="50" y="3"/>
                  </a:cubicBezTo>
                  <a:cubicBezTo>
                    <a:pt x="47" y="5"/>
                    <a:pt x="43" y="6"/>
                    <a:pt x="43" y="6"/>
                  </a:cubicBezTo>
                  <a:cubicBezTo>
                    <a:pt x="43" y="6"/>
                    <a:pt x="22" y="65"/>
                    <a:pt x="19" y="70"/>
                  </a:cubicBezTo>
                  <a:cubicBezTo>
                    <a:pt x="15" y="75"/>
                    <a:pt x="19" y="135"/>
                    <a:pt x="19" y="135"/>
                  </a:cubicBezTo>
                  <a:cubicBezTo>
                    <a:pt x="19" y="135"/>
                    <a:pt x="3" y="139"/>
                    <a:pt x="5" y="151"/>
                  </a:cubicBezTo>
                  <a:cubicBezTo>
                    <a:pt x="7" y="163"/>
                    <a:pt x="0" y="183"/>
                    <a:pt x="5" y="191"/>
                  </a:cubicBezTo>
                  <a:cubicBezTo>
                    <a:pt x="10" y="200"/>
                    <a:pt x="22" y="207"/>
                    <a:pt x="22" y="207"/>
                  </a:cubicBezTo>
                  <a:cubicBezTo>
                    <a:pt x="22" y="207"/>
                    <a:pt x="13" y="257"/>
                    <a:pt x="12" y="266"/>
                  </a:cubicBezTo>
                  <a:cubicBezTo>
                    <a:pt x="10" y="275"/>
                    <a:pt x="7" y="327"/>
                    <a:pt x="10" y="339"/>
                  </a:cubicBezTo>
                  <a:cubicBezTo>
                    <a:pt x="13" y="351"/>
                    <a:pt x="27" y="408"/>
                    <a:pt x="27" y="408"/>
                  </a:cubicBezTo>
                  <a:cubicBezTo>
                    <a:pt x="27" y="408"/>
                    <a:pt x="88" y="610"/>
                    <a:pt x="109" y="623"/>
                  </a:cubicBezTo>
                  <a:cubicBezTo>
                    <a:pt x="109" y="623"/>
                    <a:pt x="128" y="607"/>
                    <a:pt x="149" y="591"/>
                  </a:cubicBezTo>
                  <a:lnTo>
                    <a:pt x="111" y="575"/>
                  </a:lnTo>
                  <a:cubicBezTo>
                    <a:pt x="111" y="575"/>
                    <a:pt x="82" y="492"/>
                    <a:pt x="70" y="483"/>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6" name="Freeform 55"/>
            <p:cNvSpPr/>
            <p:nvPr/>
          </p:nvSpPr>
          <p:spPr>
            <a:xfrm>
              <a:off x="211138" y="719137"/>
              <a:ext cx="23813" cy="12700"/>
            </a:xfrm>
            <a:custGeom>
              <a:avLst/>
              <a:gdLst/>
              <a:ahLst/>
              <a:cxnLst>
                <a:cxn ang="0">
                  <a:pos x="2147483646" y="2147483646"/>
                </a:cxn>
                <a:cxn ang="0">
                  <a:pos x="0" y="0"/>
                </a:cxn>
                <a:cxn ang="0">
                  <a:pos x="2147483646" y="2147483646"/>
                </a:cxn>
              </a:cxnLst>
              <a:rect l="0" t="0" r="0" b="0"/>
              <a:pathLst>
                <a:path w="17" h="9">
                  <a:moveTo>
                    <a:pt x="17" y="4"/>
                  </a:moveTo>
                  <a:cubicBezTo>
                    <a:pt x="17" y="4"/>
                    <a:pt x="14" y="3"/>
                    <a:pt x="0" y="0"/>
                  </a:cubicBezTo>
                  <a:cubicBezTo>
                    <a:pt x="14" y="9"/>
                    <a:pt x="14" y="6"/>
                    <a:pt x="17" y="4"/>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7" name="Freeform 56"/>
            <p:cNvSpPr/>
            <p:nvPr/>
          </p:nvSpPr>
          <p:spPr>
            <a:xfrm>
              <a:off x="303213" y="74612"/>
              <a:ext cx="280988" cy="3540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96" h="246">
                  <a:moveTo>
                    <a:pt x="107" y="244"/>
                  </a:moveTo>
                  <a:cubicBezTo>
                    <a:pt x="124" y="246"/>
                    <a:pt x="137" y="225"/>
                    <a:pt x="142" y="219"/>
                  </a:cubicBezTo>
                  <a:cubicBezTo>
                    <a:pt x="147" y="213"/>
                    <a:pt x="173" y="171"/>
                    <a:pt x="177" y="155"/>
                  </a:cubicBezTo>
                  <a:cubicBezTo>
                    <a:pt x="177" y="155"/>
                    <a:pt x="185" y="160"/>
                    <a:pt x="186" y="155"/>
                  </a:cubicBezTo>
                  <a:cubicBezTo>
                    <a:pt x="186" y="155"/>
                    <a:pt x="190" y="127"/>
                    <a:pt x="192" y="121"/>
                  </a:cubicBezTo>
                  <a:cubicBezTo>
                    <a:pt x="194" y="115"/>
                    <a:pt x="196" y="92"/>
                    <a:pt x="186" y="91"/>
                  </a:cubicBezTo>
                  <a:lnTo>
                    <a:pt x="192" y="14"/>
                  </a:lnTo>
                  <a:lnTo>
                    <a:pt x="79" y="0"/>
                  </a:lnTo>
                  <a:lnTo>
                    <a:pt x="30" y="26"/>
                  </a:lnTo>
                  <a:lnTo>
                    <a:pt x="30" y="91"/>
                  </a:lnTo>
                  <a:cubicBezTo>
                    <a:pt x="30" y="91"/>
                    <a:pt x="13" y="83"/>
                    <a:pt x="9" y="91"/>
                  </a:cubicBezTo>
                  <a:cubicBezTo>
                    <a:pt x="9" y="91"/>
                    <a:pt x="0" y="150"/>
                    <a:pt x="30" y="149"/>
                  </a:cubicBezTo>
                  <a:cubicBezTo>
                    <a:pt x="30" y="149"/>
                    <a:pt x="36" y="194"/>
                    <a:pt x="49" y="213"/>
                  </a:cubicBezTo>
                  <a:cubicBezTo>
                    <a:pt x="63" y="232"/>
                    <a:pt x="82" y="242"/>
                    <a:pt x="107" y="244"/>
                  </a:cubicBezTo>
                  <a:close/>
                </a:path>
              </a:pathLst>
            </a:custGeom>
            <a:solidFill>
              <a:srgbClr val="EAAD6A"/>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8" name="Freeform 57"/>
            <p:cNvSpPr/>
            <p:nvPr/>
          </p:nvSpPr>
          <p:spPr>
            <a:xfrm>
              <a:off x="303213" y="76200"/>
              <a:ext cx="134938" cy="341312"/>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94" h="237">
                  <a:moveTo>
                    <a:pt x="82" y="237"/>
                  </a:moveTo>
                  <a:cubicBezTo>
                    <a:pt x="68" y="217"/>
                    <a:pt x="55" y="169"/>
                    <a:pt x="55" y="169"/>
                  </a:cubicBezTo>
                  <a:cubicBezTo>
                    <a:pt x="53" y="157"/>
                    <a:pt x="64" y="134"/>
                    <a:pt x="64" y="134"/>
                  </a:cubicBezTo>
                  <a:lnTo>
                    <a:pt x="55" y="113"/>
                  </a:lnTo>
                  <a:cubicBezTo>
                    <a:pt x="55" y="106"/>
                    <a:pt x="73" y="96"/>
                    <a:pt x="73" y="96"/>
                  </a:cubicBezTo>
                  <a:cubicBezTo>
                    <a:pt x="73" y="96"/>
                    <a:pt x="84" y="69"/>
                    <a:pt x="85" y="59"/>
                  </a:cubicBezTo>
                  <a:cubicBezTo>
                    <a:pt x="86" y="53"/>
                    <a:pt x="91" y="26"/>
                    <a:pt x="94" y="1"/>
                  </a:cubicBezTo>
                  <a:lnTo>
                    <a:pt x="79" y="0"/>
                  </a:lnTo>
                  <a:lnTo>
                    <a:pt x="30" y="25"/>
                  </a:lnTo>
                  <a:lnTo>
                    <a:pt x="30" y="90"/>
                  </a:lnTo>
                  <a:cubicBezTo>
                    <a:pt x="30" y="90"/>
                    <a:pt x="13" y="82"/>
                    <a:pt x="9" y="90"/>
                  </a:cubicBezTo>
                  <a:cubicBezTo>
                    <a:pt x="9" y="90"/>
                    <a:pt x="0" y="149"/>
                    <a:pt x="30" y="148"/>
                  </a:cubicBezTo>
                  <a:cubicBezTo>
                    <a:pt x="30" y="148"/>
                    <a:pt x="36" y="193"/>
                    <a:pt x="49" y="212"/>
                  </a:cubicBezTo>
                  <a:cubicBezTo>
                    <a:pt x="58" y="224"/>
                    <a:pt x="69" y="232"/>
                    <a:pt x="82" y="237"/>
                  </a:cubicBezTo>
                  <a:close/>
                </a:path>
              </a:pathLst>
            </a:custGeom>
            <a:solidFill>
              <a:srgbClr val="E2A069"/>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799" name="Freeform 58"/>
            <p:cNvSpPr/>
            <p:nvPr/>
          </p:nvSpPr>
          <p:spPr>
            <a:xfrm>
              <a:off x="519113" y="206375"/>
              <a:ext cx="68263" cy="166687"/>
            </a:xfrm>
            <a:custGeom>
              <a:avLst/>
              <a:gdLst/>
              <a:ahLst/>
              <a:cxnLst>
                <a:cxn ang="0">
                  <a:pos x="2147483646" y="2147483646"/>
                </a:cxn>
                <a:cxn ang="0">
                  <a:pos x="2147483646" y="2147483646"/>
                </a:cxn>
                <a:cxn ang="0">
                  <a:pos x="2147483646" y="2147483646"/>
                </a:cxn>
                <a:cxn ang="0">
                  <a:pos x="2147483646" y="0"/>
                </a:cxn>
                <a:cxn ang="0">
                  <a:pos x="2147483646" y="2147483646"/>
                </a:cxn>
                <a:cxn ang="0">
                  <a:pos x="0" y="2147483646"/>
                </a:cxn>
                <a:cxn ang="0">
                  <a:pos x="0" y="2147483646"/>
                </a:cxn>
                <a:cxn ang="0">
                  <a:pos x="2147483646" y="2147483646"/>
                </a:cxn>
              </a:cxnLst>
              <a:rect l="0" t="0" r="0" b="0"/>
              <a:pathLst>
                <a:path w="48" h="116">
                  <a:moveTo>
                    <a:pt x="27" y="64"/>
                  </a:moveTo>
                  <a:cubicBezTo>
                    <a:pt x="27" y="64"/>
                    <a:pt x="35" y="69"/>
                    <a:pt x="36" y="64"/>
                  </a:cubicBezTo>
                  <a:cubicBezTo>
                    <a:pt x="36" y="64"/>
                    <a:pt x="48" y="35"/>
                    <a:pt x="48" y="19"/>
                  </a:cubicBezTo>
                  <a:cubicBezTo>
                    <a:pt x="47" y="12"/>
                    <a:pt x="46" y="1"/>
                    <a:pt x="36" y="0"/>
                  </a:cubicBezTo>
                  <a:cubicBezTo>
                    <a:pt x="36" y="0"/>
                    <a:pt x="27" y="48"/>
                    <a:pt x="21" y="56"/>
                  </a:cubicBezTo>
                  <a:cubicBezTo>
                    <a:pt x="15" y="65"/>
                    <a:pt x="0" y="75"/>
                    <a:pt x="0" y="75"/>
                  </a:cubicBezTo>
                  <a:cubicBezTo>
                    <a:pt x="3" y="79"/>
                    <a:pt x="4" y="97"/>
                    <a:pt x="0" y="116"/>
                  </a:cubicBezTo>
                  <a:cubicBezTo>
                    <a:pt x="10" y="101"/>
                    <a:pt x="24" y="76"/>
                    <a:pt x="27" y="64"/>
                  </a:cubicBezTo>
                  <a:close/>
                </a:path>
              </a:pathLst>
            </a:custGeom>
            <a:solidFill>
              <a:srgbClr val="E2A069"/>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800" name="Freeform 59"/>
            <p:cNvSpPr/>
            <p:nvPr/>
          </p:nvSpPr>
          <p:spPr>
            <a:xfrm>
              <a:off x="327025" y="0"/>
              <a:ext cx="268288" cy="255587"/>
            </a:xfrm>
            <a:custGeom>
              <a:avLst/>
              <a:gdLst/>
              <a:ahLst/>
              <a:cxnLst>
                <a:cxn ang="0">
                  <a:pos x="2147483646" y="2147483646"/>
                </a:cxn>
                <a:cxn ang="0">
                  <a:pos x="2147483646" y="0"/>
                </a:cxn>
                <a:cxn ang="0">
                  <a:pos x="2147483646" y="2147483646"/>
                </a:cxn>
                <a:cxn ang="0">
                  <a:pos x="2147483646" y="2147483646"/>
                </a:cxn>
                <a:cxn ang="0">
                  <a:pos x="2147483646"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rect l="0" t="0" r="0" b="0"/>
              <a:pathLst>
                <a:path w="186" h="178">
                  <a:moveTo>
                    <a:pt x="185" y="76"/>
                  </a:moveTo>
                  <a:cubicBezTo>
                    <a:pt x="185" y="69"/>
                    <a:pt x="181" y="20"/>
                    <a:pt x="127" y="0"/>
                  </a:cubicBezTo>
                  <a:cubicBezTo>
                    <a:pt x="127" y="0"/>
                    <a:pt x="115" y="2"/>
                    <a:pt x="93" y="7"/>
                  </a:cubicBezTo>
                  <a:cubicBezTo>
                    <a:pt x="93" y="7"/>
                    <a:pt x="62" y="6"/>
                    <a:pt x="55" y="11"/>
                  </a:cubicBezTo>
                  <a:cubicBezTo>
                    <a:pt x="49" y="16"/>
                    <a:pt x="34" y="22"/>
                    <a:pt x="34" y="22"/>
                  </a:cubicBezTo>
                  <a:cubicBezTo>
                    <a:pt x="34" y="22"/>
                    <a:pt x="4" y="32"/>
                    <a:pt x="0" y="71"/>
                  </a:cubicBezTo>
                  <a:cubicBezTo>
                    <a:pt x="0" y="71"/>
                    <a:pt x="0" y="121"/>
                    <a:pt x="3" y="140"/>
                  </a:cubicBezTo>
                  <a:cubicBezTo>
                    <a:pt x="3" y="140"/>
                    <a:pt x="7" y="139"/>
                    <a:pt x="11" y="142"/>
                  </a:cubicBezTo>
                  <a:lnTo>
                    <a:pt x="15" y="169"/>
                  </a:lnTo>
                  <a:lnTo>
                    <a:pt x="20" y="165"/>
                  </a:lnTo>
                  <a:cubicBezTo>
                    <a:pt x="20" y="165"/>
                    <a:pt x="17" y="135"/>
                    <a:pt x="25" y="126"/>
                  </a:cubicBezTo>
                  <a:cubicBezTo>
                    <a:pt x="28" y="122"/>
                    <a:pt x="25" y="96"/>
                    <a:pt x="25" y="96"/>
                  </a:cubicBezTo>
                  <a:cubicBezTo>
                    <a:pt x="25" y="96"/>
                    <a:pt x="42" y="80"/>
                    <a:pt x="44" y="79"/>
                  </a:cubicBezTo>
                  <a:cubicBezTo>
                    <a:pt x="44" y="79"/>
                    <a:pt x="68" y="84"/>
                    <a:pt x="80" y="91"/>
                  </a:cubicBezTo>
                  <a:cubicBezTo>
                    <a:pt x="80" y="91"/>
                    <a:pt x="83" y="101"/>
                    <a:pt x="107" y="105"/>
                  </a:cubicBezTo>
                  <a:cubicBezTo>
                    <a:pt x="108" y="105"/>
                    <a:pt x="109" y="105"/>
                    <a:pt x="110" y="105"/>
                  </a:cubicBezTo>
                  <a:cubicBezTo>
                    <a:pt x="114" y="105"/>
                    <a:pt x="119" y="105"/>
                    <a:pt x="124" y="104"/>
                  </a:cubicBezTo>
                  <a:cubicBezTo>
                    <a:pt x="149" y="96"/>
                    <a:pt x="150" y="116"/>
                    <a:pt x="150" y="116"/>
                  </a:cubicBezTo>
                  <a:cubicBezTo>
                    <a:pt x="153" y="107"/>
                    <a:pt x="149" y="101"/>
                    <a:pt x="144" y="97"/>
                  </a:cubicBezTo>
                  <a:lnTo>
                    <a:pt x="149" y="96"/>
                  </a:lnTo>
                  <a:cubicBezTo>
                    <a:pt x="149" y="96"/>
                    <a:pt x="154" y="100"/>
                    <a:pt x="157" y="108"/>
                  </a:cubicBezTo>
                  <a:cubicBezTo>
                    <a:pt x="159" y="119"/>
                    <a:pt x="155" y="132"/>
                    <a:pt x="160" y="143"/>
                  </a:cubicBezTo>
                  <a:cubicBezTo>
                    <a:pt x="164" y="151"/>
                    <a:pt x="159" y="174"/>
                    <a:pt x="159" y="174"/>
                  </a:cubicBezTo>
                  <a:lnTo>
                    <a:pt x="161" y="178"/>
                  </a:lnTo>
                  <a:lnTo>
                    <a:pt x="169" y="143"/>
                  </a:lnTo>
                  <a:cubicBezTo>
                    <a:pt x="169" y="143"/>
                    <a:pt x="175" y="144"/>
                    <a:pt x="176" y="147"/>
                  </a:cubicBezTo>
                  <a:lnTo>
                    <a:pt x="184" y="115"/>
                  </a:lnTo>
                  <a:cubicBezTo>
                    <a:pt x="184" y="115"/>
                    <a:pt x="186" y="82"/>
                    <a:pt x="185" y="76"/>
                  </a:cubicBezTo>
                  <a:close/>
                </a:path>
              </a:pathLst>
            </a:custGeom>
            <a:solidFill>
              <a:srgbClr val="383837"/>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801" name="Freeform 60"/>
            <p:cNvSpPr/>
            <p:nvPr/>
          </p:nvSpPr>
          <p:spPr>
            <a:xfrm>
              <a:off x="614363" y="739775"/>
              <a:ext cx="50800" cy="280987"/>
            </a:xfrm>
            <a:custGeom>
              <a:avLst/>
              <a:gdLst/>
              <a:ahLst/>
              <a:cxnLst>
                <a:cxn ang="0">
                  <a:pos x="2147483646" y="2147483646"/>
                </a:cxn>
                <a:cxn ang="0">
                  <a:pos x="2147483646" y="0"/>
                </a:cxn>
                <a:cxn ang="0">
                  <a:pos x="0" y="2147483646"/>
                </a:cxn>
                <a:cxn ang="0">
                  <a:pos x="2147483646" y="2147483646"/>
                </a:cxn>
                <a:cxn ang="0">
                  <a:pos x="2147483646" y="2147483646"/>
                </a:cxn>
                <a:cxn ang="0">
                  <a:pos x="2147483646" y="2147483646"/>
                </a:cxn>
              </a:cxnLst>
              <a:rect l="0" t="0" r="0" b="0"/>
              <a:pathLst>
                <a:path w="36" h="195">
                  <a:moveTo>
                    <a:pt x="28" y="109"/>
                  </a:moveTo>
                  <a:cubicBezTo>
                    <a:pt x="36" y="79"/>
                    <a:pt x="20" y="16"/>
                    <a:pt x="11" y="0"/>
                  </a:cubicBezTo>
                  <a:lnTo>
                    <a:pt x="0" y="165"/>
                  </a:lnTo>
                  <a:lnTo>
                    <a:pt x="6" y="195"/>
                  </a:lnTo>
                  <a:cubicBezTo>
                    <a:pt x="6" y="195"/>
                    <a:pt x="18" y="195"/>
                    <a:pt x="34" y="195"/>
                  </a:cubicBezTo>
                  <a:cubicBezTo>
                    <a:pt x="29" y="170"/>
                    <a:pt x="23" y="129"/>
                    <a:pt x="28" y="109"/>
                  </a:cubicBezTo>
                  <a:close/>
                </a:path>
              </a:pathLst>
            </a:custGeom>
            <a:solidFill>
              <a:srgbClr val="2E2C2C"/>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802" name="Freeform 61"/>
            <p:cNvSpPr/>
            <p:nvPr/>
          </p:nvSpPr>
          <p:spPr>
            <a:xfrm>
              <a:off x="512763" y="476250"/>
              <a:ext cx="173038" cy="1022350"/>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2147483646"/>
                </a:cxn>
                <a:cxn ang="0">
                  <a:pos x="2147483646" y="2147483646"/>
                </a:cxn>
                <a:cxn ang="0">
                  <a:pos x="2147483646" y="2147483646"/>
                </a:cxn>
                <a:cxn ang="0">
                  <a:pos x="2147483646" y="2147483646"/>
                </a:cxn>
                <a:cxn ang="0">
                  <a:pos x="2147483646" y="2147483646"/>
                </a:cxn>
              </a:cxnLst>
              <a:rect l="0" t="0" r="0" b="0"/>
              <a:pathLst>
                <a:path w="120" h="711">
                  <a:moveTo>
                    <a:pt x="55" y="694"/>
                  </a:moveTo>
                  <a:lnTo>
                    <a:pt x="108" y="711"/>
                  </a:lnTo>
                  <a:lnTo>
                    <a:pt x="120" y="703"/>
                  </a:lnTo>
                  <a:cubicBezTo>
                    <a:pt x="120" y="703"/>
                    <a:pt x="111" y="437"/>
                    <a:pt x="88" y="368"/>
                  </a:cubicBezTo>
                  <a:cubicBezTo>
                    <a:pt x="88" y="368"/>
                    <a:pt x="87" y="244"/>
                    <a:pt x="88" y="218"/>
                  </a:cubicBezTo>
                  <a:cubicBezTo>
                    <a:pt x="88" y="193"/>
                    <a:pt x="89" y="140"/>
                    <a:pt x="88" y="126"/>
                  </a:cubicBezTo>
                  <a:cubicBezTo>
                    <a:pt x="87" y="113"/>
                    <a:pt x="67" y="57"/>
                    <a:pt x="55" y="40"/>
                  </a:cubicBezTo>
                  <a:lnTo>
                    <a:pt x="1" y="0"/>
                  </a:lnTo>
                  <a:lnTo>
                    <a:pt x="0" y="40"/>
                  </a:lnTo>
                  <a:cubicBezTo>
                    <a:pt x="0" y="40"/>
                    <a:pt x="57" y="160"/>
                    <a:pt x="55" y="193"/>
                  </a:cubicBezTo>
                  <a:cubicBezTo>
                    <a:pt x="55" y="193"/>
                    <a:pt x="43" y="288"/>
                    <a:pt x="44" y="296"/>
                  </a:cubicBezTo>
                  <a:cubicBezTo>
                    <a:pt x="45" y="304"/>
                    <a:pt x="66" y="492"/>
                    <a:pt x="66" y="509"/>
                  </a:cubicBezTo>
                  <a:cubicBezTo>
                    <a:pt x="66" y="526"/>
                    <a:pt x="55" y="694"/>
                    <a:pt x="55" y="694"/>
                  </a:cubicBezTo>
                  <a:close/>
                </a:path>
              </a:pathLst>
            </a:custGeom>
            <a:solidFill>
              <a:srgbClr val="383837"/>
            </a:solidFill>
            <a:ln w="9525">
              <a:noFill/>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sp>
        <p:nvSpPr>
          <p:cNvPr id="38" name="TextBox 4"/>
          <p:cNvSpPr txBox="1"/>
          <p:nvPr/>
        </p:nvSpPr>
        <p:spPr>
          <a:xfrm>
            <a:off x="1839945" y="-89149"/>
            <a:ext cx="9959975" cy="662554"/>
          </a:xfrm>
          <a:prstGeom prst="rect">
            <a:avLst/>
          </a:prstGeom>
          <a:noFill/>
        </p:spPr>
        <p:txBody>
          <a:bodyPr wrap="square">
            <a:spAutoFit/>
          </a:bodyPr>
          <a:lstStyle/>
          <a:p>
            <a:pPr algn="ctr">
              <a:lnSpc>
                <a:spcPct val="150000"/>
              </a:lnSpc>
            </a:pPr>
            <a:r>
              <a:rPr lang="zh-CN" altLang="en-US" sz="2800" b="1" dirty="0">
                <a:solidFill>
                  <a:srgbClr val="002B92"/>
                </a:solidFill>
                <a:latin typeface="微软雅黑" panose="020B0503020204020204" pitchFamily="34" charset="-122"/>
                <a:ea typeface="微软雅黑" panose="020B0503020204020204" pitchFamily="34" charset="-122"/>
                <a:sym typeface="+mn-ea"/>
              </a:rPr>
              <a:t>安全生产要求</a:t>
            </a:r>
            <a:endParaRPr lang="zh-CN" altLang="en-US" sz="2800" b="1" dirty="0">
              <a:solidFill>
                <a:srgbClr val="002B92"/>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41" name="任意多边形 13"/>
          <p:cNvSpPr/>
          <p:nvPr>
            <p:custDataLst>
              <p:tags r:id="rId1"/>
            </p:custDataLst>
          </p:nvPr>
        </p:nvSpPr>
        <p:spPr bwMode="auto">
          <a:xfrm>
            <a:off x="-13515" y="7809"/>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pPr>
            <a:r>
              <a:rPr lang="zh-CN" altLang="en-US" sz="2040" dirty="0">
                <a:solidFill>
                  <a:srgbClr val="FEFFFF"/>
                </a:solidFill>
                <a:latin typeface="微软雅黑" panose="020B0503020204020204" pitchFamily="34" charset="-122"/>
                <a:ea typeface="微软雅黑" panose="020B0503020204020204" pitchFamily="34" charset="-122"/>
                <a:sym typeface="+mn-ea"/>
              </a:rPr>
              <a:t>安全生产</a:t>
            </a:r>
            <a:endParaRPr lang="zh-CN" altLang="en-US" sz="2040" dirty="0">
              <a:solidFill>
                <a:srgbClr val="FEFFFF"/>
              </a:solidFill>
              <a:latin typeface="微软雅黑" panose="020B0503020204020204" pitchFamily="34" charset="-122"/>
              <a:ea typeface="微软雅黑" panose="020B0503020204020204" pitchFamily="34" charset="-122"/>
              <a:sym typeface="+mn-ea"/>
            </a:endParaRPr>
          </a:p>
        </p:txBody>
      </p:sp>
      <p:grpSp>
        <p:nvGrpSpPr>
          <p:cNvPr id="36" name="原创设计师QQ598969553        _14"/>
          <p:cNvGrpSpPr/>
          <p:nvPr/>
        </p:nvGrpSpPr>
        <p:grpSpPr bwMode="auto">
          <a:xfrm flipV="1">
            <a:off x="8094284" y="4593515"/>
            <a:ext cx="2831320" cy="467712"/>
            <a:chOff x="-1" y="0"/>
            <a:chExt cx="2865253" cy="506625"/>
          </a:xfrm>
          <a:solidFill>
            <a:schemeClr val="accent4"/>
          </a:solidFill>
          <a:effectLst>
            <a:outerShdw blurRad="127000" dist="38100" dir="8100000" algn="tr" rotWithShape="0">
              <a:prstClr val="black">
                <a:alpha val="40000"/>
              </a:prstClr>
            </a:outerShdw>
          </a:effectLst>
        </p:grpSpPr>
        <p:sp>
          <p:nvSpPr>
            <p:cNvPr id="37" name="圆角矩形 54"/>
            <p:cNvSpPr>
              <a:spLocks noChangeArrowheads="1"/>
            </p:cNvSpPr>
            <p:nvPr/>
          </p:nvSpPr>
          <p:spPr bwMode="auto">
            <a:xfrm>
              <a:off x="-1" y="73990"/>
              <a:ext cx="2865253" cy="432635"/>
            </a:xfrm>
            <a:prstGeom prst="roundRect">
              <a:avLst>
                <a:gd name="adj" fmla="val 16667"/>
              </a:avLst>
            </a:prstGeom>
            <a:solidFill>
              <a:schemeClr val="accent6"/>
            </a:solid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sz="2500" dirty="0">
                <a:solidFill>
                  <a:srgbClr val="FFFFFF"/>
                </a:solidFill>
                <a:latin typeface="宋体" panose="02010600030101010101" pitchFamily="2" charset="-122"/>
                <a:sym typeface="宋体" panose="02010600030101010101" pitchFamily="2" charset="-122"/>
              </a:endParaRPr>
            </a:p>
          </p:txBody>
        </p:sp>
        <p:sp>
          <p:nvSpPr>
            <p:cNvPr id="39" name="等腰三角形 55"/>
            <p:cNvSpPr>
              <a:spLocks noChangeArrowheads="1"/>
            </p:cNvSpPr>
            <p:nvPr/>
          </p:nvSpPr>
          <p:spPr bwMode="auto">
            <a:xfrm>
              <a:off x="902659" y="0"/>
              <a:ext cx="129852" cy="95220"/>
            </a:xfrm>
            <a:prstGeom prst="triangle">
              <a:avLst>
                <a:gd name="adj" fmla="val 50000"/>
              </a:avLst>
            </a:prstGeom>
            <a:solidFill>
              <a:schemeClr val="accent6"/>
            </a:solid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sz="2500" dirty="0">
                <a:solidFill>
                  <a:srgbClr val="FFFFFF"/>
                </a:solidFill>
                <a:latin typeface="宋体" panose="02010600030101010101" pitchFamily="2" charset="-122"/>
                <a:sym typeface="宋体" panose="02010600030101010101" pitchFamily="2" charset="-122"/>
              </a:endParaRPr>
            </a:p>
          </p:txBody>
        </p:sp>
      </p:grpSp>
      <p:grpSp>
        <p:nvGrpSpPr>
          <p:cNvPr id="43" name="原创设计师QQ598969553        _6"/>
          <p:cNvGrpSpPr/>
          <p:nvPr/>
        </p:nvGrpSpPr>
        <p:grpSpPr bwMode="auto">
          <a:xfrm>
            <a:off x="5351531" y="4525210"/>
            <a:ext cx="2831320" cy="467710"/>
            <a:chOff x="0" y="0"/>
            <a:chExt cx="1935168" cy="506624"/>
          </a:xfrm>
          <a:solidFill>
            <a:schemeClr val="accent3"/>
          </a:solidFill>
          <a:effectLst>
            <a:outerShdw blurRad="127000" dist="38100" dir="8100000" algn="tr" rotWithShape="0">
              <a:prstClr val="black">
                <a:alpha val="40000"/>
              </a:prstClr>
            </a:outerShdw>
          </a:effectLst>
        </p:grpSpPr>
        <p:sp>
          <p:nvSpPr>
            <p:cNvPr id="44" name="圆角矩形 41"/>
            <p:cNvSpPr>
              <a:spLocks noChangeArrowheads="1"/>
            </p:cNvSpPr>
            <p:nvPr/>
          </p:nvSpPr>
          <p:spPr bwMode="auto">
            <a:xfrm>
              <a:off x="0" y="73989"/>
              <a:ext cx="1935168" cy="432635"/>
            </a:xfrm>
            <a:prstGeom prst="roundRect">
              <a:avLst>
                <a:gd name="adj" fmla="val 16667"/>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sz="2500" dirty="0">
                <a:solidFill>
                  <a:srgbClr val="FFFFFF"/>
                </a:solidFill>
                <a:latin typeface="宋体" panose="02010600030101010101" pitchFamily="2" charset="-122"/>
                <a:sym typeface="宋体" panose="02010600030101010101" pitchFamily="2" charset="-122"/>
              </a:endParaRPr>
            </a:p>
          </p:txBody>
        </p:sp>
        <p:sp>
          <p:nvSpPr>
            <p:cNvPr id="45" name="等腰三角形 42"/>
            <p:cNvSpPr>
              <a:spLocks noChangeArrowheads="1"/>
            </p:cNvSpPr>
            <p:nvPr/>
          </p:nvSpPr>
          <p:spPr bwMode="auto">
            <a:xfrm>
              <a:off x="902659" y="0"/>
              <a:ext cx="129852" cy="95220"/>
            </a:xfrm>
            <a:prstGeom prst="triangle">
              <a:avLst>
                <a:gd name="adj" fmla="val 50000"/>
              </a:avLst>
            </a:prstGeom>
            <a:grp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sz="2500" dirty="0">
                <a:solidFill>
                  <a:srgbClr val="FFFFFF"/>
                </a:solidFill>
                <a:latin typeface="宋体" panose="02010600030101010101" pitchFamily="2" charset="-122"/>
                <a:sym typeface="宋体" panose="02010600030101010101" pitchFamily="2" charset="-122"/>
              </a:endParaRPr>
            </a:p>
          </p:txBody>
        </p:sp>
      </p:grpSp>
      <p:sp>
        <p:nvSpPr>
          <p:cNvPr id="47" name="原创设计师QQ598969553        _9"/>
          <p:cNvSpPr>
            <a:spLocks noChangeArrowheads="1"/>
          </p:cNvSpPr>
          <p:nvPr/>
        </p:nvSpPr>
        <p:spPr bwMode="auto">
          <a:xfrm>
            <a:off x="2681194" y="5225682"/>
            <a:ext cx="2592288" cy="1179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20000"/>
              </a:lnSpc>
            </a:pPr>
            <a:r>
              <a:rPr lang="zh-CN" altLang="en-US" sz="1300" dirty="0">
                <a:latin typeface="微软雅黑" panose="020B0503020204020204" pitchFamily="34" charset="-122"/>
                <a:ea typeface="微软雅黑" panose="020B0503020204020204" pitchFamily="34" charset="-122"/>
              </a:rPr>
              <a:t>十八届三中全会</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关于全面深化改革若干重大问题的决定</a:t>
            </a:r>
            <a:r>
              <a:rPr lang="en-US" altLang="zh-CN" sz="1300" dirty="0">
                <a:latin typeface="微软雅黑" panose="020B0503020204020204" pitchFamily="34" charset="-122"/>
                <a:ea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rPr>
              <a:t>中提出“</a:t>
            </a:r>
            <a:r>
              <a:rPr lang="zh-CN" altLang="en-US" sz="1200" b="1" dirty="0">
                <a:solidFill>
                  <a:srgbClr val="C00000"/>
                </a:solidFill>
                <a:latin typeface="微软雅黑" panose="020B0503020204020204" pitchFamily="34" charset="-122"/>
                <a:ea typeface="微软雅黑" panose="020B0503020204020204" pitchFamily="34" charset="-122"/>
              </a:rPr>
              <a:t>深化安全生产管理体制改革”，建立隐患排查治理体系和安全预防控制体系</a:t>
            </a:r>
            <a:r>
              <a:rPr lang="zh-CN" altLang="en-US" sz="1300" dirty="0">
                <a:latin typeface="微软雅黑" panose="020B0503020204020204" pitchFamily="34" charset="-122"/>
                <a:ea typeface="微软雅黑" panose="020B0503020204020204" pitchFamily="34" charset="-122"/>
              </a:rPr>
              <a:t>，遏制重特大安全事故”。</a:t>
            </a:r>
            <a:endParaRPr lang="en-US" altLang="zh-CN" sz="1300" dirty="0">
              <a:latin typeface="微软雅黑" panose="020B0503020204020204" pitchFamily="34" charset="-122"/>
              <a:ea typeface="微软雅黑" panose="020B0503020204020204" pitchFamily="34" charset="-122"/>
            </a:endParaRPr>
          </a:p>
        </p:txBody>
      </p:sp>
      <p:grpSp>
        <p:nvGrpSpPr>
          <p:cNvPr id="48" name="原创设计师QQ598969553        _14"/>
          <p:cNvGrpSpPr/>
          <p:nvPr/>
        </p:nvGrpSpPr>
        <p:grpSpPr bwMode="auto">
          <a:xfrm flipV="1">
            <a:off x="2564661" y="4601289"/>
            <a:ext cx="2831320" cy="467712"/>
            <a:chOff x="-1" y="0"/>
            <a:chExt cx="2865253" cy="506625"/>
          </a:xfrm>
          <a:solidFill>
            <a:schemeClr val="accent4"/>
          </a:solidFill>
          <a:effectLst>
            <a:outerShdw blurRad="127000" dist="38100" dir="8100000" algn="tr" rotWithShape="0">
              <a:prstClr val="black">
                <a:alpha val="40000"/>
              </a:prstClr>
            </a:outerShdw>
          </a:effectLst>
        </p:grpSpPr>
        <p:sp>
          <p:nvSpPr>
            <p:cNvPr id="49" name="圆角矩形 54"/>
            <p:cNvSpPr>
              <a:spLocks noChangeArrowheads="1"/>
            </p:cNvSpPr>
            <p:nvPr/>
          </p:nvSpPr>
          <p:spPr bwMode="auto">
            <a:xfrm>
              <a:off x="-1" y="73990"/>
              <a:ext cx="2865253" cy="432635"/>
            </a:xfrm>
            <a:prstGeom prst="roundRect">
              <a:avLst>
                <a:gd name="adj" fmla="val 16667"/>
              </a:avLst>
            </a:prstGeom>
            <a:solidFill>
              <a:schemeClr val="accent6"/>
            </a:solid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sz="2500" dirty="0">
                <a:solidFill>
                  <a:srgbClr val="FFFFFF"/>
                </a:solidFill>
                <a:latin typeface="宋体" panose="02010600030101010101" pitchFamily="2" charset="-122"/>
                <a:sym typeface="宋体" panose="02010600030101010101" pitchFamily="2" charset="-122"/>
              </a:endParaRPr>
            </a:p>
          </p:txBody>
        </p:sp>
        <p:sp>
          <p:nvSpPr>
            <p:cNvPr id="50" name="等腰三角形 55"/>
            <p:cNvSpPr>
              <a:spLocks noChangeArrowheads="1"/>
            </p:cNvSpPr>
            <p:nvPr/>
          </p:nvSpPr>
          <p:spPr bwMode="auto">
            <a:xfrm>
              <a:off x="902659" y="0"/>
              <a:ext cx="129852" cy="95220"/>
            </a:xfrm>
            <a:prstGeom prst="triangle">
              <a:avLst>
                <a:gd name="adj" fmla="val 50000"/>
              </a:avLst>
            </a:prstGeom>
            <a:solidFill>
              <a:schemeClr val="accent6"/>
            </a:solidFill>
            <a:ln>
              <a:noFill/>
            </a:ln>
            <a:extLst>
              <a:ext uri="{91240B29-F687-4F45-9708-019B960494DF}">
                <a14:hiddenLine xmlns:a14="http://schemas.microsoft.com/office/drawing/2010/main" w="25400">
                  <a:solidFill>
                    <a:srgbClr val="BABABA"/>
                  </a:solidFill>
                  <a:bevel/>
                </a14:hiddenLine>
              </a:ext>
            </a:extLst>
          </p:spPr>
          <p:txBody>
            <a:bodyPr anchor="ctr"/>
            <a:lstStyle/>
            <a:p>
              <a:pPr algn="ctr"/>
              <a:endParaRPr lang="zh-CN" altLang="zh-CN" sz="2500" dirty="0">
                <a:solidFill>
                  <a:srgbClr val="FFFFFF"/>
                </a:solidFill>
                <a:latin typeface="宋体" panose="02010600030101010101" pitchFamily="2" charset="-122"/>
                <a:sym typeface="宋体" panose="02010600030101010101" pitchFamily="2" charset="-122"/>
              </a:endParaRPr>
            </a:p>
          </p:txBody>
        </p:sp>
      </p:grpSp>
      <p:sp>
        <p:nvSpPr>
          <p:cNvPr id="51" name="原创设计师QQ598969553        _16"/>
          <p:cNvSpPr>
            <a:spLocks noChangeArrowheads="1"/>
          </p:cNvSpPr>
          <p:nvPr/>
        </p:nvSpPr>
        <p:spPr bwMode="auto">
          <a:xfrm>
            <a:off x="5053217" y="3153073"/>
            <a:ext cx="3260101" cy="1164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zh-CN" altLang="en-US" sz="1300" dirty="0">
                <a:latin typeface="微软雅黑" panose="020B0503020204020204" pitchFamily="34" charset="-122"/>
                <a:ea typeface="微软雅黑" panose="020B0503020204020204" pitchFamily="34" charset="-122"/>
                <a:sym typeface="微软雅黑" panose="020B0503020204020204" pitchFamily="34" charset="-122"/>
              </a:rPr>
              <a:t>国务院安委办出台</a:t>
            </a:r>
            <a:r>
              <a:rPr lang="en-US" altLang="zh-CN" sz="13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sym typeface="微软雅黑" panose="020B0503020204020204" pitchFamily="34" charset="-122"/>
              </a:rPr>
              <a:t>实施遏制重特大事故工作指南构建双重预防机制的意见</a:t>
            </a:r>
            <a:r>
              <a:rPr lang="en-US" altLang="zh-CN" sz="13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sym typeface="微软雅黑" panose="020B0503020204020204" pitchFamily="34" charset="-122"/>
              </a:rPr>
              <a:t>要求“将</a:t>
            </a:r>
            <a:r>
              <a:rPr lang="zh-CN" altLang="en-US" sz="1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构建安全风险分级管控和隐患排查治理双重预防机制</a:t>
            </a:r>
            <a:r>
              <a:rPr lang="zh-CN" altLang="en-US" sz="1300" dirty="0">
                <a:latin typeface="微软雅黑" panose="020B0503020204020204" pitchFamily="34" charset="-122"/>
                <a:ea typeface="微软雅黑" panose="020B0503020204020204" pitchFamily="34" charset="-122"/>
                <a:sym typeface="微软雅黑" panose="020B0503020204020204" pitchFamily="34" charset="-122"/>
              </a:rPr>
              <a:t>摆上重要议程、日程”。</a:t>
            </a:r>
            <a:endParaRPr lang="en-US" altLang="zh-CN" sz="1300"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55" name="原创设计师QQ598969553        _22"/>
          <p:cNvSpPr>
            <a:spLocks noChangeArrowheads="1"/>
          </p:cNvSpPr>
          <p:nvPr/>
        </p:nvSpPr>
        <p:spPr bwMode="auto">
          <a:xfrm>
            <a:off x="3279041" y="4672727"/>
            <a:ext cx="14287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a:solidFill>
                  <a:schemeClr val="bg1">
                    <a:lumMod val="95000"/>
                  </a:schemeClr>
                </a:solidFill>
                <a:latin typeface="微软雅黑" panose="020B0503020204020204" pitchFamily="34" charset="-122"/>
                <a:ea typeface="微软雅黑" panose="020B0503020204020204" pitchFamily="34" charset="-122"/>
              </a:rPr>
              <a:t>2013</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6" name="原创设计师QQ598969553        _22"/>
          <p:cNvSpPr>
            <a:spLocks noChangeArrowheads="1"/>
          </p:cNvSpPr>
          <p:nvPr/>
        </p:nvSpPr>
        <p:spPr bwMode="auto">
          <a:xfrm>
            <a:off x="6144894" y="4672726"/>
            <a:ext cx="14287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a:solidFill>
                  <a:schemeClr val="bg1">
                    <a:lumMod val="95000"/>
                  </a:schemeClr>
                </a:solidFill>
                <a:latin typeface="微软雅黑" panose="020B0503020204020204" pitchFamily="34" charset="-122"/>
                <a:ea typeface="微软雅黑" panose="020B0503020204020204" pitchFamily="34" charset="-122"/>
              </a:rPr>
              <a:t>2016</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57" name="原创设计师QQ598969553        _22"/>
          <p:cNvSpPr>
            <a:spLocks noChangeArrowheads="1"/>
          </p:cNvSpPr>
          <p:nvPr/>
        </p:nvSpPr>
        <p:spPr bwMode="auto">
          <a:xfrm>
            <a:off x="8962244" y="4666505"/>
            <a:ext cx="142876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ctr"/>
            <a:r>
              <a:rPr lang="en-US" altLang="zh-CN" b="1" dirty="0">
                <a:solidFill>
                  <a:schemeClr val="bg1">
                    <a:lumMod val="95000"/>
                  </a:schemeClr>
                </a:solidFill>
                <a:latin typeface="微软雅黑" panose="020B0503020204020204" pitchFamily="34" charset="-122"/>
                <a:ea typeface="微软雅黑" panose="020B0503020204020204" pitchFamily="34" charset="-122"/>
              </a:rPr>
              <a:t>2021</a:t>
            </a:r>
            <a:endParaRPr lang="zh-CN" altLang="en-US" b="1" dirty="0">
              <a:solidFill>
                <a:schemeClr val="bg1">
                  <a:lumMod val="95000"/>
                </a:schemeClr>
              </a:solidFill>
              <a:latin typeface="微软雅黑" panose="020B0503020204020204" pitchFamily="34" charset="-122"/>
              <a:ea typeface="微软雅黑" panose="020B0503020204020204" pitchFamily="34" charset="-122"/>
            </a:endParaRPr>
          </a:p>
        </p:txBody>
      </p:sp>
      <p:sp>
        <p:nvSpPr>
          <p:cNvPr id="66" name="原创设计师QQ598969553        _16"/>
          <p:cNvSpPr>
            <a:spLocks noChangeArrowheads="1"/>
          </p:cNvSpPr>
          <p:nvPr/>
        </p:nvSpPr>
        <p:spPr bwMode="auto">
          <a:xfrm>
            <a:off x="7849794" y="5225682"/>
            <a:ext cx="3260101" cy="1176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nSpc>
                <a:spcPct val="150000"/>
              </a:lnSpc>
            </a:pPr>
            <a:r>
              <a:rPr lang="en-US" altLang="zh-CN" sz="13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sym typeface="微软雅黑" panose="020B0503020204020204" pitchFamily="34" charset="-122"/>
              </a:rPr>
              <a:t>中华人民共和国安全生产法</a:t>
            </a:r>
            <a:r>
              <a:rPr lang="en-US" altLang="zh-CN" sz="1300" dirty="0">
                <a:latin typeface="微软雅黑" panose="020B0503020204020204" pitchFamily="34" charset="-122"/>
                <a:ea typeface="微软雅黑" panose="020B0503020204020204" pitchFamily="34" charset="-122"/>
                <a:sym typeface="微软雅黑" panose="020B0503020204020204" pitchFamily="34" charset="-122"/>
              </a:rPr>
              <a:t>》</a:t>
            </a:r>
            <a:r>
              <a:rPr lang="zh-CN" altLang="en-US" sz="1300" dirty="0">
                <a:latin typeface="微软雅黑" panose="020B0503020204020204" pitchFamily="34" charset="-122"/>
                <a:ea typeface="微软雅黑" panose="020B0503020204020204" pitchFamily="34" charset="-122"/>
                <a:sym typeface="微软雅黑" panose="020B0503020204020204" pitchFamily="34" charset="-122"/>
              </a:rPr>
              <a:t>修订发布，要求落实“</a:t>
            </a:r>
            <a:r>
              <a:rPr lang="zh-CN" altLang="en-US" sz="1200" b="1" dirty="0">
                <a:solidFill>
                  <a:srgbClr val="C00000"/>
                </a:solidFill>
                <a:latin typeface="微软雅黑" panose="020B0503020204020204" pitchFamily="34" charset="-122"/>
                <a:ea typeface="微软雅黑" panose="020B0503020204020204" pitchFamily="34" charset="-122"/>
                <a:sym typeface="微软雅黑" panose="020B0503020204020204" pitchFamily="34" charset="-122"/>
              </a:rPr>
              <a:t>全员安全生产责任制、安全风险分级管控和隐患排查治理双重预防机制”、加强“安全生产标准化、信息化建设</a:t>
            </a:r>
            <a:r>
              <a:rPr lang="zh-CN" altLang="en-US" sz="1300" dirty="0">
                <a:latin typeface="微软雅黑" panose="020B0503020204020204" pitchFamily="34" charset="-122"/>
                <a:ea typeface="微软雅黑" panose="020B0503020204020204" pitchFamily="34" charset="-122"/>
                <a:sym typeface="微软雅黑" panose="020B0503020204020204" pitchFamily="34" charset="-122"/>
              </a:rPr>
              <a:t>”。</a:t>
            </a:r>
            <a:endParaRPr lang="en-US" altLang="zh-CN" sz="1300" dirty="0">
              <a:latin typeface="微软雅黑" panose="020B0503020204020204" pitchFamily="34" charset="-122"/>
              <a:ea typeface="微软雅黑" panose="020B0503020204020204" pitchFamily="34" charset="-122"/>
              <a:sym typeface="微软雅黑" panose="020B0503020204020204" pitchFamily="34" charset="-122"/>
            </a:endParaRPr>
          </a:p>
        </p:txBody>
      </p:sp>
    </p:spTree>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47"/>
                                        </p:tgtEl>
                                        <p:attrNameLst>
                                          <p:attrName>style.visibility</p:attrName>
                                        </p:attrNameLst>
                                      </p:cBhvr>
                                      <p:to>
                                        <p:strVal val="visible"/>
                                      </p:to>
                                    </p:set>
                                    <p:animEffect>
                                      <p:cBhvr>
                                        <p:cTn id="7" dur="600"/>
                                        <p:tgtEl>
                                          <p:spTgt spid="47"/>
                                        </p:tgtEl>
                                      </p:cBhvr>
                                    </p:animEffect>
                                    <p:anim calcmode="lin" valueType="num">
                                      <p:cBhvr>
                                        <p:cTn id="8" dur="600" fill="hold"/>
                                        <p:tgtEl>
                                          <p:spTgt spid="47"/>
                                        </p:tgtEl>
                                        <p:attrNameLst>
                                          <p:attrName>ppt_x</p:attrName>
                                        </p:attrNameLst>
                                      </p:cBhvr>
                                      <p:tavLst>
                                        <p:tav tm="0">
                                          <p:val>
                                            <p:strVal val="#ppt_x"/>
                                          </p:val>
                                        </p:tav>
                                        <p:tav tm="100000">
                                          <p:val>
                                            <p:strVal val="#ppt_x"/>
                                          </p:val>
                                        </p:tav>
                                      </p:tavLst>
                                    </p:anim>
                                    <p:anim calcmode="lin" valueType="num">
                                      <p:cBhvr>
                                        <p:cTn id="9" dur="600" fill="hold"/>
                                        <p:tgtEl>
                                          <p:spTgt spid="47"/>
                                        </p:tgtEl>
                                        <p:attrNameLst>
                                          <p:attrName>ppt_y</p:attrName>
                                        </p:attrNameLst>
                                      </p:cBhvr>
                                      <p:tavLst>
                                        <p:tav tm="0">
                                          <p:val>
                                            <p:strVal val="#ppt_y+.1"/>
                                          </p:val>
                                        </p:tav>
                                        <p:tav tm="100000">
                                          <p:val>
                                            <p:strVal val="#ppt_y"/>
                                          </p:val>
                                        </p:tav>
                                      </p:tavLst>
                                    </p:anim>
                                  </p:childTnLst>
                                </p:cTn>
                              </p:par>
                              <p:par>
                                <p:cTn id="10" presetID="47" presetClass="entr" presetSubtype="0" fill="hold" grpId="0" nodeType="withEffect">
                                  <p:stCondLst>
                                    <p:cond delay="0"/>
                                  </p:stCondLst>
                                  <p:childTnLst>
                                    <p:set>
                                      <p:cBhvr>
                                        <p:cTn id="11" dur="1" fill="hold">
                                          <p:stCondLst>
                                            <p:cond delay="0"/>
                                          </p:stCondLst>
                                        </p:cTn>
                                        <p:tgtEl>
                                          <p:spTgt spid="51"/>
                                        </p:tgtEl>
                                        <p:attrNameLst>
                                          <p:attrName>style.visibility</p:attrName>
                                        </p:attrNameLst>
                                      </p:cBhvr>
                                      <p:to>
                                        <p:strVal val="visible"/>
                                      </p:to>
                                    </p:set>
                                    <p:animEffect>
                                      <p:cBhvr>
                                        <p:cTn id="12" dur="600"/>
                                        <p:tgtEl>
                                          <p:spTgt spid="51"/>
                                        </p:tgtEl>
                                      </p:cBhvr>
                                    </p:animEffect>
                                    <p:anim calcmode="lin" valueType="num">
                                      <p:cBhvr>
                                        <p:cTn id="13" dur="600" fill="hold"/>
                                        <p:tgtEl>
                                          <p:spTgt spid="51"/>
                                        </p:tgtEl>
                                        <p:attrNameLst>
                                          <p:attrName>ppt_x</p:attrName>
                                        </p:attrNameLst>
                                      </p:cBhvr>
                                      <p:tavLst>
                                        <p:tav tm="0">
                                          <p:val>
                                            <p:strVal val="#ppt_x"/>
                                          </p:val>
                                        </p:tav>
                                        <p:tav tm="100000">
                                          <p:val>
                                            <p:strVal val="#ppt_x"/>
                                          </p:val>
                                        </p:tav>
                                      </p:tavLst>
                                    </p:anim>
                                    <p:anim calcmode="lin" valueType="num">
                                      <p:cBhvr>
                                        <p:cTn id="14" dur="600" fill="hold"/>
                                        <p:tgtEl>
                                          <p:spTgt spid="51"/>
                                        </p:tgtEl>
                                        <p:attrNameLst>
                                          <p:attrName>ppt_y</p:attrName>
                                        </p:attrNameLst>
                                      </p:cBhvr>
                                      <p:tavLst>
                                        <p:tav tm="0">
                                          <p:val>
                                            <p:strVal val="#ppt_y-.1"/>
                                          </p:val>
                                        </p:tav>
                                        <p:tav tm="100000">
                                          <p:val>
                                            <p:strVal val="#ppt_y"/>
                                          </p:val>
                                        </p:tav>
                                      </p:tavLst>
                                    </p:anim>
                                  </p:childTnLst>
                                </p:cTn>
                              </p:par>
                              <p:par>
                                <p:cTn id="15" presetID="10" presetClass="entr" presetSubtype="0" fill="hold" nodeType="withEffect">
                                  <p:stCondLst>
                                    <p:cond delay="0"/>
                                  </p:stCondLst>
                                  <p:childTnLst>
                                    <p:set>
                                      <p:cBhvr>
                                        <p:cTn id="16" dur="1" fill="hold">
                                          <p:stCondLst>
                                            <p:cond delay="0"/>
                                          </p:stCondLst>
                                        </p:cTn>
                                        <p:tgtEl>
                                          <p:spTgt spid="43"/>
                                        </p:tgtEl>
                                        <p:attrNameLst>
                                          <p:attrName>style.visibility</p:attrName>
                                        </p:attrNameLst>
                                      </p:cBhvr>
                                      <p:to>
                                        <p:strVal val="visible"/>
                                      </p:to>
                                    </p:set>
                                    <p:anim calcmode="lin" valueType="num">
                                      <p:cBhvr>
                                        <p:cTn id="17" dur="300" fill="hold"/>
                                        <p:tgtEl>
                                          <p:spTgt spid="43"/>
                                        </p:tgtEl>
                                        <p:attrNameLst>
                                          <p:attrName>ppt_w</p:attrName>
                                        </p:attrNameLst>
                                      </p:cBhvr>
                                      <p:tavLst>
                                        <p:tav tm="0">
                                          <p:val>
                                            <p:fltVal val="0"/>
                                          </p:val>
                                        </p:tav>
                                        <p:tav tm="100000">
                                          <p:val>
                                            <p:strVal val="#ppt_w"/>
                                          </p:val>
                                        </p:tav>
                                      </p:tavLst>
                                    </p:anim>
                                    <p:anim calcmode="lin" valueType="num">
                                      <p:cBhvr>
                                        <p:cTn id="18" dur="300" fill="hold"/>
                                        <p:tgtEl>
                                          <p:spTgt spid="43"/>
                                        </p:tgtEl>
                                        <p:attrNameLst>
                                          <p:attrName>ppt_h</p:attrName>
                                        </p:attrNameLst>
                                      </p:cBhvr>
                                      <p:tavLst>
                                        <p:tav tm="0">
                                          <p:val>
                                            <p:fltVal val="0"/>
                                          </p:val>
                                        </p:tav>
                                        <p:tav tm="100000">
                                          <p:val>
                                            <p:strVal val="#ppt_h"/>
                                          </p:val>
                                        </p:tav>
                                      </p:tavLst>
                                    </p:anim>
                                    <p:animEffect>
                                      <p:cBhvr>
                                        <p:cTn id="19" dur="300"/>
                                        <p:tgtEl>
                                          <p:spTgt spid="43"/>
                                        </p:tgtEl>
                                      </p:cBhvr>
                                    </p:animEffect>
                                  </p:childTnLst>
                                </p:cTn>
                              </p:par>
                              <p:par>
                                <p:cTn id="20" presetID="10" presetClass="entr" presetSubtype="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 calcmode="lin" valueType="num">
                                      <p:cBhvr>
                                        <p:cTn id="22" dur="300" fill="hold"/>
                                        <p:tgtEl>
                                          <p:spTgt spid="48"/>
                                        </p:tgtEl>
                                        <p:attrNameLst>
                                          <p:attrName>ppt_w</p:attrName>
                                        </p:attrNameLst>
                                      </p:cBhvr>
                                      <p:tavLst>
                                        <p:tav tm="0">
                                          <p:val>
                                            <p:fltVal val="0"/>
                                          </p:val>
                                        </p:tav>
                                        <p:tav tm="100000">
                                          <p:val>
                                            <p:strVal val="#ppt_w"/>
                                          </p:val>
                                        </p:tav>
                                      </p:tavLst>
                                    </p:anim>
                                    <p:anim calcmode="lin" valueType="num">
                                      <p:cBhvr>
                                        <p:cTn id="23" dur="300" fill="hold"/>
                                        <p:tgtEl>
                                          <p:spTgt spid="48"/>
                                        </p:tgtEl>
                                        <p:attrNameLst>
                                          <p:attrName>ppt_h</p:attrName>
                                        </p:attrNameLst>
                                      </p:cBhvr>
                                      <p:tavLst>
                                        <p:tav tm="0">
                                          <p:val>
                                            <p:fltVal val="0"/>
                                          </p:val>
                                        </p:tav>
                                        <p:tav tm="100000">
                                          <p:val>
                                            <p:strVal val="#ppt_h"/>
                                          </p:val>
                                        </p:tav>
                                      </p:tavLst>
                                    </p:anim>
                                    <p:animEffect>
                                      <p:cBhvr>
                                        <p:cTn id="24" dur="300"/>
                                        <p:tgtEl>
                                          <p:spTgt spid="48"/>
                                        </p:tgtEl>
                                      </p:cBhvr>
                                    </p:animEffect>
                                  </p:childTnLst>
                                </p:cTn>
                              </p:par>
                              <p:par>
                                <p:cTn id="25" presetID="47"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animEffect>
                                      <p:cBhvr>
                                        <p:cTn id="27" dur="600"/>
                                        <p:tgtEl>
                                          <p:spTgt spid="55"/>
                                        </p:tgtEl>
                                      </p:cBhvr>
                                    </p:animEffect>
                                    <p:anim calcmode="lin" valueType="num">
                                      <p:cBhvr>
                                        <p:cTn id="28" dur="600" fill="hold"/>
                                        <p:tgtEl>
                                          <p:spTgt spid="55"/>
                                        </p:tgtEl>
                                        <p:attrNameLst>
                                          <p:attrName>ppt_x</p:attrName>
                                        </p:attrNameLst>
                                      </p:cBhvr>
                                      <p:tavLst>
                                        <p:tav tm="0">
                                          <p:val>
                                            <p:strVal val="#ppt_x"/>
                                          </p:val>
                                        </p:tav>
                                        <p:tav tm="100000">
                                          <p:val>
                                            <p:strVal val="#ppt_x"/>
                                          </p:val>
                                        </p:tav>
                                      </p:tavLst>
                                    </p:anim>
                                    <p:anim calcmode="lin" valueType="num">
                                      <p:cBhvr>
                                        <p:cTn id="29" dur="600" fill="hold"/>
                                        <p:tgtEl>
                                          <p:spTgt spid="55"/>
                                        </p:tgtEl>
                                        <p:attrNameLst>
                                          <p:attrName>ppt_y</p:attrName>
                                        </p:attrNameLst>
                                      </p:cBhvr>
                                      <p:tavLst>
                                        <p:tav tm="0">
                                          <p:val>
                                            <p:strVal val="#ppt_y-.1"/>
                                          </p:val>
                                        </p:tav>
                                        <p:tav tm="100000">
                                          <p:val>
                                            <p:strVal val="#ppt_y"/>
                                          </p:val>
                                        </p:tav>
                                      </p:tavLst>
                                    </p:anim>
                                  </p:childTnLst>
                                </p:cTn>
                              </p:par>
                              <p:par>
                                <p:cTn id="30" presetID="10" presetClass="entr" presetSubtype="0" fill="hold" nodeType="withEffect">
                                  <p:stCondLst>
                                    <p:cond delay="0"/>
                                  </p:stCondLst>
                                  <p:childTnLst>
                                    <p:set>
                                      <p:cBhvr>
                                        <p:cTn id="31" dur="1" fill="hold">
                                          <p:stCondLst>
                                            <p:cond delay="0"/>
                                          </p:stCondLst>
                                        </p:cTn>
                                        <p:tgtEl>
                                          <p:spTgt spid="36"/>
                                        </p:tgtEl>
                                        <p:attrNameLst>
                                          <p:attrName>style.visibility</p:attrName>
                                        </p:attrNameLst>
                                      </p:cBhvr>
                                      <p:to>
                                        <p:strVal val="visible"/>
                                      </p:to>
                                    </p:set>
                                    <p:anim calcmode="lin" valueType="num">
                                      <p:cBhvr>
                                        <p:cTn id="32" dur="300" fill="hold"/>
                                        <p:tgtEl>
                                          <p:spTgt spid="36"/>
                                        </p:tgtEl>
                                        <p:attrNameLst>
                                          <p:attrName>ppt_w</p:attrName>
                                        </p:attrNameLst>
                                      </p:cBhvr>
                                      <p:tavLst>
                                        <p:tav tm="0">
                                          <p:val>
                                            <p:fltVal val="0"/>
                                          </p:val>
                                        </p:tav>
                                        <p:tav tm="100000">
                                          <p:val>
                                            <p:strVal val="#ppt_w"/>
                                          </p:val>
                                        </p:tav>
                                      </p:tavLst>
                                    </p:anim>
                                    <p:anim calcmode="lin" valueType="num">
                                      <p:cBhvr>
                                        <p:cTn id="33" dur="300" fill="hold"/>
                                        <p:tgtEl>
                                          <p:spTgt spid="36"/>
                                        </p:tgtEl>
                                        <p:attrNameLst>
                                          <p:attrName>ppt_h</p:attrName>
                                        </p:attrNameLst>
                                      </p:cBhvr>
                                      <p:tavLst>
                                        <p:tav tm="0">
                                          <p:val>
                                            <p:fltVal val="0"/>
                                          </p:val>
                                        </p:tav>
                                        <p:tav tm="100000">
                                          <p:val>
                                            <p:strVal val="#ppt_h"/>
                                          </p:val>
                                        </p:tav>
                                      </p:tavLst>
                                    </p:anim>
                                    <p:animEffect>
                                      <p:cBhvr>
                                        <p:cTn id="34" dur="300"/>
                                        <p:tgtEl>
                                          <p:spTgt spid="36"/>
                                        </p:tgtEl>
                                      </p:cBhvr>
                                    </p:animEffect>
                                  </p:childTnLst>
                                </p:cTn>
                              </p:par>
                              <p:par>
                                <p:cTn id="35" presetID="47" presetClass="entr" presetSubtype="0" fill="hold" grpId="0" nodeType="withEffect">
                                  <p:stCondLst>
                                    <p:cond delay="0"/>
                                  </p:stCondLst>
                                  <p:childTnLst>
                                    <p:set>
                                      <p:cBhvr>
                                        <p:cTn id="36" dur="1" fill="hold">
                                          <p:stCondLst>
                                            <p:cond delay="0"/>
                                          </p:stCondLst>
                                        </p:cTn>
                                        <p:tgtEl>
                                          <p:spTgt spid="56"/>
                                        </p:tgtEl>
                                        <p:attrNameLst>
                                          <p:attrName>style.visibility</p:attrName>
                                        </p:attrNameLst>
                                      </p:cBhvr>
                                      <p:to>
                                        <p:strVal val="visible"/>
                                      </p:to>
                                    </p:set>
                                    <p:animEffect>
                                      <p:cBhvr>
                                        <p:cTn id="37" dur="600"/>
                                        <p:tgtEl>
                                          <p:spTgt spid="56"/>
                                        </p:tgtEl>
                                      </p:cBhvr>
                                    </p:animEffect>
                                    <p:anim calcmode="lin" valueType="num">
                                      <p:cBhvr>
                                        <p:cTn id="38" dur="600" fill="hold"/>
                                        <p:tgtEl>
                                          <p:spTgt spid="56"/>
                                        </p:tgtEl>
                                        <p:attrNameLst>
                                          <p:attrName>ppt_x</p:attrName>
                                        </p:attrNameLst>
                                      </p:cBhvr>
                                      <p:tavLst>
                                        <p:tav tm="0">
                                          <p:val>
                                            <p:strVal val="#ppt_x"/>
                                          </p:val>
                                        </p:tav>
                                        <p:tav tm="100000">
                                          <p:val>
                                            <p:strVal val="#ppt_x"/>
                                          </p:val>
                                        </p:tav>
                                      </p:tavLst>
                                    </p:anim>
                                    <p:anim calcmode="lin" valueType="num">
                                      <p:cBhvr>
                                        <p:cTn id="39" dur="600" fill="hold"/>
                                        <p:tgtEl>
                                          <p:spTgt spid="56"/>
                                        </p:tgtEl>
                                        <p:attrNameLst>
                                          <p:attrName>ppt_y</p:attrName>
                                        </p:attrNameLst>
                                      </p:cBhvr>
                                      <p:tavLst>
                                        <p:tav tm="0">
                                          <p:val>
                                            <p:strVal val="#ppt_y-.1"/>
                                          </p:val>
                                        </p:tav>
                                        <p:tav tm="100000">
                                          <p:val>
                                            <p:strVal val="#ppt_y"/>
                                          </p:val>
                                        </p:tav>
                                      </p:tavLst>
                                    </p:anim>
                                  </p:childTnLst>
                                </p:cTn>
                              </p:par>
                              <p:par>
                                <p:cTn id="40" presetID="47" presetClass="entr" presetSubtype="0" fill="hold" grpId="0" nodeType="withEffect">
                                  <p:stCondLst>
                                    <p:cond delay="0"/>
                                  </p:stCondLst>
                                  <p:childTnLst>
                                    <p:set>
                                      <p:cBhvr>
                                        <p:cTn id="41" dur="1" fill="hold">
                                          <p:stCondLst>
                                            <p:cond delay="0"/>
                                          </p:stCondLst>
                                        </p:cTn>
                                        <p:tgtEl>
                                          <p:spTgt spid="57"/>
                                        </p:tgtEl>
                                        <p:attrNameLst>
                                          <p:attrName>style.visibility</p:attrName>
                                        </p:attrNameLst>
                                      </p:cBhvr>
                                      <p:to>
                                        <p:strVal val="visible"/>
                                      </p:to>
                                    </p:set>
                                    <p:animEffect>
                                      <p:cBhvr>
                                        <p:cTn id="42" dur="600"/>
                                        <p:tgtEl>
                                          <p:spTgt spid="57"/>
                                        </p:tgtEl>
                                      </p:cBhvr>
                                    </p:animEffect>
                                    <p:anim calcmode="lin" valueType="num">
                                      <p:cBhvr>
                                        <p:cTn id="43" dur="600" fill="hold"/>
                                        <p:tgtEl>
                                          <p:spTgt spid="57"/>
                                        </p:tgtEl>
                                        <p:attrNameLst>
                                          <p:attrName>ppt_x</p:attrName>
                                        </p:attrNameLst>
                                      </p:cBhvr>
                                      <p:tavLst>
                                        <p:tav tm="0">
                                          <p:val>
                                            <p:strVal val="#ppt_x"/>
                                          </p:val>
                                        </p:tav>
                                        <p:tav tm="100000">
                                          <p:val>
                                            <p:strVal val="#ppt_x"/>
                                          </p:val>
                                        </p:tav>
                                      </p:tavLst>
                                    </p:anim>
                                    <p:anim calcmode="lin" valueType="num">
                                      <p:cBhvr>
                                        <p:cTn id="44" dur="600" fill="hold"/>
                                        <p:tgtEl>
                                          <p:spTgt spid="57"/>
                                        </p:tgtEl>
                                        <p:attrNameLst>
                                          <p:attrName>ppt_y</p:attrName>
                                        </p:attrNameLst>
                                      </p:cBhvr>
                                      <p:tavLst>
                                        <p:tav tm="0">
                                          <p:val>
                                            <p:strVal val="#ppt_y-.1"/>
                                          </p:val>
                                        </p:tav>
                                        <p:tav tm="100000">
                                          <p:val>
                                            <p:strVal val="#ppt_y"/>
                                          </p:val>
                                        </p:tav>
                                      </p:tavLst>
                                    </p:anim>
                                  </p:childTnLst>
                                </p:cTn>
                              </p:par>
                              <p:par>
                                <p:cTn id="45" presetID="47" presetClass="entr" presetSubtype="0" fill="hold" grpId="0" nodeType="withEffect">
                                  <p:stCondLst>
                                    <p:cond delay="0"/>
                                  </p:stCondLst>
                                  <p:childTnLst>
                                    <p:set>
                                      <p:cBhvr>
                                        <p:cTn id="46" dur="1" fill="hold">
                                          <p:stCondLst>
                                            <p:cond delay="0"/>
                                          </p:stCondLst>
                                        </p:cTn>
                                        <p:tgtEl>
                                          <p:spTgt spid="66"/>
                                        </p:tgtEl>
                                        <p:attrNameLst>
                                          <p:attrName>style.visibility</p:attrName>
                                        </p:attrNameLst>
                                      </p:cBhvr>
                                      <p:to>
                                        <p:strVal val="visible"/>
                                      </p:to>
                                    </p:set>
                                    <p:animEffect>
                                      <p:cBhvr>
                                        <p:cTn id="47" dur="600"/>
                                        <p:tgtEl>
                                          <p:spTgt spid="66"/>
                                        </p:tgtEl>
                                      </p:cBhvr>
                                    </p:animEffect>
                                    <p:anim calcmode="lin" valueType="num">
                                      <p:cBhvr>
                                        <p:cTn id="48" dur="600" fill="hold"/>
                                        <p:tgtEl>
                                          <p:spTgt spid="66"/>
                                        </p:tgtEl>
                                        <p:attrNameLst>
                                          <p:attrName>ppt_x</p:attrName>
                                        </p:attrNameLst>
                                      </p:cBhvr>
                                      <p:tavLst>
                                        <p:tav tm="0">
                                          <p:val>
                                            <p:strVal val="#ppt_x"/>
                                          </p:val>
                                        </p:tav>
                                        <p:tav tm="100000">
                                          <p:val>
                                            <p:strVal val="#ppt_x"/>
                                          </p:val>
                                        </p:tav>
                                      </p:tavLst>
                                    </p:anim>
                                    <p:anim calcmode="lin" valueType="num">
                                      <p:cBhvr>
                                        <p:cTn id="49" dur="600" fill="hold"/>
                                        <p:tgtEl>
                                          <p:spTgt spid="6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utoUpdateAnimBg="0"/>
      <p:bldP spid="51" grpId="0" bldLvl="0" autoUpdateAnimBg="0"/>
      <p:bldP spid="55" grpId="0" bldLvl="0" autoUpdateAnimBg="0"/>
      <p:bldP spid="56" grpId="0" bldLvl="0" autoUpdateAnimBg="0"/>
      <p:bldP spid="57" grpId="0" bldLvl="0" autoUpdateAnimBg="0"/>
      <p:bldP spid="66" grpId="0" bldLvl="0" autoUpdateAnimBg="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493623" y="736274"/>
            <a:ext cx="11871942" cy="544513"/>
          </a:xfrm>
        </p:spPr>
        <p:txBody>
          <a:bodyPr>
            <a:noAutofit/>
          </a:bodyPr>
          <a:lstStyle/>
          <a:p>
            <a:pPr marL="0" algn="ctr" fontAlgn="base">
              <a:lnSpc>
                <a:spcPct val="100000"/>
              </a:lnSpc>
              <a:buClrTx/>
              <a:buSzTx/>
              <a:buFontTx/>
              <a:buNone/>
            </a:pPr>
            <a:r>
              <a:rPr lang="zh-CN" altLang="en-US" sz="2530" b="1" dirty="0">
                <a:solidFill>
                  <a:srgbClr val="002B92"/>
                </a:solidFill>
                <a:latin typeface="微软雅黑" panose="020B0503020204020204" pitchFamily="34" charset="-122"/>
                <a:ea typeface="微软雅黑" panose="020B0503020204020204" pitchFamily="34" charset="-122"/>
              </a:rPr>
              <a:t>如何构建双控预防体系</a:t>
            </a:r>
            <a:endParaRPr lang="zh-CN" altLang="en-US" sz="2530" b="1" dirty="0">
              <a:solidFill>
                <a:srgbClr val="002B92"/>
              </a:solidFill>
              <a:latin typeface="微软雅黑" panose="020B0503020204020204" pitchFamily="34" charset="-122"/>
              <a:ea typeface="微软雅黑" panose="020B0503020204020204" pitchFamily="34" charset="-122"/>
            </a:endParaRPr>
          </a:p>
        </p:txBody>
      </p:sp>
      <p:sp>
        <p:nvSpPr>
          <p:cNvPr id="163" name="矩形 9"/>
          <p:cNvSpPr/>
          <p:nvPr/>
        </p:nvSpPr>
        <p:spPr>
          <a:xfrm>
            <a:off x="596727" y="2241798"/>
            <a:ext cx="11517313" cy="3382963"/>
          </a:xfrm>
          <a:custGeom>
            <a:avLst/>
            <a:gdLst/>
            <a:ahLst/>
            <a:cxnLst/>
            <a:rect l="l" t="t" r="r" b="b"/>
            <a:pathLst>
              <a:path w="144016" h="869444">
                <a:moveTo>
                  <a:pt x="0" y="0"/>
                </a:moveTo>
                <a:lnTo>
                  <a:pt x="144016" y="0"/>
                </a:lnTo>
                <a:lnTo>
                  <a:pt x="144016" y="869444"/>
                </a:lnTo>
                <a:lnTo>
                  <a:pt x="0" y="869444"/>
                </a:lnTo>
                <a:close/>
              </a:path>
            </a:pathLst>
          </a:custGeom>
          <a:solidFill>
            <a:srgbClr val="333333"/>
          </a:solidFill>
          <a:ln w="28575" cap="flat" cmpd="sng" algn="ctr">
            <a:solidFill>
              <a:srgbClr val="333333"/>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4" name="矩形 9"/>
          <p:cNvSpPr/>
          <p:nvPr/>
        </p:nvSpPr>
        <p:spPr>
          <a:xfrm>
            <a:off x="596727" y="4048373"/>
            <a:ext cx="11517313" cy="1576388"/>
          </a:xfrm>
          <a:custGeom>
            <a:avLst/>
            <a:gdLst/>
            <a:ahLst/>
            <a:cxnLst/>
            <a:rect l="l" t="t" r="r" b="b"/>
            <a:pathLst>
              <a:path w="144016" h="869444">
                <a:moveTo>
                  <a:pt x="0" y="0"/>
                </a:moveTo>
                <a:lnTo>
                  <a:pt x="144016" y="0"/>
                </a:lnTo>
                <a:lnTo>
                  <a:pt x="144016" y="869444"/>
                </a:lnTo>
                <a:lnTo>
                  <a:pt x="0" y="869444"/>
                </a:lnTo>
                <a:close/>
              </a:path>
            </a:pathLst>
          </a:custGeom>
          <a:solidFill>
            <a:srgbClr val="E9EAEC"/>
          </a:solidFill>
          <a:ln w="28575" cap="flat" cmpd="sng" algn="ctr">
            <a:solidFill>
              <a:srgbClr val="333333"/>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5" name="矩形 9"/>
          <p:cNvSpPr/>
          <p:nvPr/>
        </p:nvSpPr>
        <p:spPr>
          <a:xfrm>
            <a:off x="596727" y="2241798"/>
            <a:ext cx="11517313" cy="1576388"/>
          </a:xfrm>
          <a:custGeom>
            <a:avLst/>
            <a:gdLst/>
            <a:ahLst/>
            <a:cxnLst/>
            <a:rect l="l" t="t" r="r" b="b"/>
            <a:pathLst>
              <a:path w="144016" h="869444">
                <a:moveTo>
                  <a:pt x="0" y="0"/>
                </a:moveTo>
                <a:lnTo>
                  <a:pt x="144016" y="0"/>
                </a:lnTo>
                <a:lnTo>
                  <a:pt x="144016" y="869444"/>
                </a:lnTo>
                <a:lnTo>
                  <a:pt x="0" y="869444"/>
                </a:lnTo>
                <a:close/>
              </a:path>
            </a:pathLst>
          </a:custGeom>
          <a:solidFill>
            <a:srgbClr val="F2F2F4"/>
          </a:solidFill>
          <a:ln w="28575" cap="flat" cmpd="sng" algn="ctr">
            <a:solidFill>
              <a:srgbClr val="333333"/>
            </a:solid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6" name="椭圆 165"/>
          <p:cNvSpPr/>
          <p:nvPr/>
        </p:nvSpPr>
        <p:spPr>
          <a:xfrm>
            <a:off x="1730202"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7" name="椭圆 166"/>
          <p:cNvSpPr/>
          <p:nvPr/>
        </p:nvSpPr>
        <p:spPr>
          <a:xfrm>
            <a:off x="2341390"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49160" name="组合 167"/>
          <p:cNvGrpSpPr/>
          <p:nvPr/>
        </p:nvGrpSpPr>
        <p:grpSpPr>
          <a:xfrm>
            <a:off x="2954165" y="3722935"/>
            <a:ext cx="420687" cy="420688"/>
            <a:chOff x="612948" y="3577580"/>
            <a:chExt cx="333927" cy="333927"/>
          </a:xfrm>
        </p:grpSpPr>
        <p:sp>
          <p:nvSpPr>
            <p:cNvPr id="169" name="椭圆 168"/>
            <p:cNvSpPr/>
            <p:nvPr/>
          </p:nvSpPr>
          <p:spPr>
            <a:xfrm>
              <a:off x="612948" y="3577580"/>
              <a:ext cx="333927" cy="333927"/>
            </a:xfrm>
            <a:prstGeom prst="ellipse">
              <a:avLst/>
            </a:prstGeom>
            <a:solidFill>
              <a:sysClr val="window" lastClr="FFFFFF">
                <a:lumMod val="75000"/>
              </a:sysClr>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0" name="椭圆 169"/>
            <p:cNvSpPr/>
            <p:nvPr/>
          </p:nvSpPr>
          <p:spPr>
            <a:xfrm>
              <a:off x="667132" y="3631765"/>
              <a:ext cx="225559" cy="22555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71" name="椭圆 170"/>
          <p:cNvSpPr/>
          <p:nvPr/>
        </p:nvSpPr>
        <p:spPr>
          <a:xfrm>
            <a:off x="3895552"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72" name="椭圆 171"/>
          <p:cNvSpPr/>
          <p:nvPr/>
        </p:nvSpPr>
        <p:spPr>
          <a:xfrm>
            <a:off x="4508327"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49165" name="组合 172"/>
          <p:cNvGrpSpPr/>
          <p:nvPr/>
        </p:nvGrpSpPr>
        <p:grpSpPr>
          <a:xfrm>
            <a:off x="5121102" y="3722935"/>
            <a:ext cx="419100" cy="420688"/>
            <a:chOff x="612948" y="3577580"/>
            <a:chExt cx="333927" cy="333927"/>
          </a:xfrm>
        </p:grpSpPr>
        <p:sp>
          <p:nvSpPr>
            <p:cNvPr id="7" name="椭圆 6"/>
            <p:cNvSpPr/>
            <p:nvPr/>
          </p:nvSpPr>
          <p:spPr>
            <a:xfrm>
              <a:off x="612948" y="3577580"/>
              <a:ext cx="333927" cy="333927"/>
            </a:xfrm>
            <a:prstGeom prst="ellipse">
              <a:avLst/>
            </a:prstGeom>
            <a:solidFill>
              <a:sysClr val="window" lastClr="FFFFFF">
                <a:lumMod val="75000"/>
              </a:sysClr>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8" name="椭圆 7"/>
            <p:cNvSpPr/>
            <p:nvPr/>
          </p:nvSpPr>
          <p:spPr>
            <a:xfrm>
              <a:off x="667338" y="3631765"/>
              <a:ext cx="225148" cy="22555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9" name="椭圆 8"/>
          <p:cNvSpPr/>
          <p:nvPr/>
        </p:nvSpPr>
        <p:spPr>
          <a:xfrm>
            <a:off x="6062490"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0" name="椭圆 9"/>
          <p:cNvSpPr/>
          <p:nvPr/>
        </p:nvSpPr>
        <p:spPr>
          <a:xfrm>
            <a:off x="6675265"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49170" name="组合 177"/>
          <p:cNvGrpSpPr/>
          <p:nvPr/>
        </p:nvGrpSpPr>
        <p:grpSpPr>
          <a:xfrm>
            <a:off x="7286452" y="3722935"/>
            <a:ext cx="420688" cy="420688"/>
            <a:chOff x="612948" y="3577580"/>
            <a:chExt cx="333927" cy="333927"/>
          </a:xfrm>
        </p:grpSpPr>
        <p:sp>
          <p:nvSpPr>
            <p:cNvPr id="179" name="椭圆 178"/>
            <p:cNvSpPr/>
            <p:nvPr/>
          </p:nvSpPr>
          <p:spPr>
            <a:xfrm>
              <a:off x="612948" y="3577580"/>
              <a:ext cx="333927" cy="333927"/>
            </a:xfrm>
            <a:prstGeom prst="ellipse">
              <a:avLst/>
            </a:prstGeom>
            <a:solidFill>
              <a:sysClr val="window" lastClr="FFFFFF">
                <a:lumMod val="75000"/>
              </a:sysClr>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80" name="椭圆 179"/>
            <p:cNvSpPr/>
            <p:nvPr/>
          </p:nvSpPr>
          <p:spPr>
            <a:xfrm>
              <a:off x="667133" y="3631765"/>
              <a:ext cx="225558" cy="22555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1" name="椭圆 10"/>
          <p:cNvSpPr/>
          <p:nvPr/>
        </p:nvSpPr>
        <p:spPr>
          <a:xfrm>
            <a:off x="8229427"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2" name="椭圆 11"/>
          <p:cNvSpPr/>
          <p:nvPr/>
        </p:nvSpPr>
        <p:spPr>
          <a:xfrm>
            <a:off x="8840615"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49175" name="组合 182"/>
          <p:cNvGrpSpPr/>
          <p:nvPr/>
        </p:nvGrpSpPr>
        <p:grpSpPr>
          <a:xfrm>
            <a:off x="9453390" y="3722935"/>
            <a:ext cx="420687" cy="420688"/>
            <a:chOff x="612948" y="3577580"/>
            <a:chExt cx="333927" cy="333927"/>
          </a:xfrm>
        </p:grpSpPr>
        <p:sp>
          <p:nvSpPr>
            <p:cNvPr id="13" name="椭圆 12"/>
            <p:cNvSpPr/>
            <p:nvPr/>
          </p:nvSpPr>
          <p:spPr>
            <a:xfrm>
              <a:off x="612948" y="3577580"/>
              <a:ext cx="333927" cy="333927"/>
            </a:xfrm>
            <a:prstGeom prst="ellipse">
              <a:avLst/>
            </a:prstGeom>
            <a:solidFill>
              <a:sysClr val="window" lastClr="FFFFFF">
                <a:lumMod val="75000"/>
              </a:sysClr>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4" name="椭圆 13"/>
            <p:cNvSpPr/>
            <p:nvPr/>
          </p:nvSpPr>
          <p:spPr>
            <a:xfrm>
              <a:off x="667132" y="3631765"/>
              <a:ext cx="225559" cy="22555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5" name="椭圆 14"/>
          <p:cNvSpPr/>
          <p:nvPr/>
        </p:nvSpPr>
        <p:spPr>
          <a:xfrm>
            <a:off x="10394777"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6" name="椭圆 15"/>
          <p:cNvSpPr/>
          <p:nvPr/>
        </p:nvSpPr>
        <p:spPr>
          <a:xfrm>
            <a:off x="11007552"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nvGrpSpPr>
          <p:cNvPr id="17" name="组合 16"/>
          <p:cNvGrpSpPr/>
          <p:nvPr/>
        </p:nvGrpSpPr>
        <p:grpSpPr>
          <a:xfrm>
            <a:off x="2477493" y="1841304"/>
            <a:ext cx="1372852" cy="1672560"/>
            <a:chOff x="1493568" y="909219"/>
            <a:chExt cx="1089941" cy="1327886"/>
          </a:xfrm>
          <a:effectLst>
            <a:outerShdw blurRad="63500" sx="102000" sy="102000" algn="ctr" rotWithShape="0">
              <a:prstClr val="black">
                <a:alpha val="40000"/>
              </a:prstClr>
            </a:outerShdw>
          </a:effectLst>
          <a:scene3d>
            <a:camera prst="orthographicFront">
              <a:rot lat="0" lon="0" rev="0"/>
            </a:camera>
            <a:lightRig rig="glow" dir="t">
              <a:rot lat="0" lon="0" rev="14100000"/>
            </a:lightRig>
          </a:scene3d>
        </p:grpSpPr>
        <p:grpSp>
          <p:nvGrpSpPr>
            <p:cNvPr id="189" name="组合 188"/>
            <p:cNvGrpSpPr/>
            <p:nvPr/>
          </p:nvGrpSpPr>
          <p:grpSpPr>
            <a:xfrm>
              <a:off x="1493568" y="909219"/>
              <a:ext cx="1089941" cy="1327886"/>
              <a:chOff x="345230" y="2368798"/>
              <a:chExt cx="873970" cy="1064766"/>
            </a:xfrm>
          </p:grpSpPr>
          <p:sp>
            <p:nvSpPr>
              <p:cNvPr id="191" name="等腰三角形 80"/>
              <p:cNvSpPr/>
              <p:nvPr/>
            </p:nvSpPr>
            <p:spPr>
              <a:xfrm flipV="1">
                <a:off x="345230" y="2368798"/>
                <a:ext cx="873970" cy="1064766"/>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rgbClr val="353636"/>
              </a:solidFill>
              <a:ln w="28575" cap="flat" cmpd="sng" algn="ctr">
                <a:noFill/>
                <a:prstDash val="solid"/>
              </a:ln>
              <a:effectLst/>
              <a:sp3d prstMaterial="softEdge">
                <a:bevelT w="127000" prst="artDeco"/>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92" name="等腰三角形 80"/>
              <p:cNvSpPr/>
              <p:nvPr/>
            </p:nvSpPr>
            <p:spPr>
              <a:xfrm flipV="1">
                <a:off x="419876" y="2450877"/>
                <a:ext cx="712054" cy="867502"/>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chemeClr val="accent1"/>
              </a:solidFill>
              <a:ln w="28575" cap="flat" cmpd="sng" algn="ctr">
                <a:noFill/>
                <a:prstDash val="solid"/>
              </a:ln>
              <a:effectLst/>
              <a:sp3d prstMaterial="softEdge">
                <a:bevelT w="127000" prst="artDeco"/>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0" name="矩形 189"/>
            <p:cNvSpPr/>
            <p:nvPr/>
          </p:nvSpPr>
          <p:spPr>
            <a:xfrm>
              <a:off x="1677194" y="1048544"/>
              <a:ext cx="692691" cy="610012"/>
            </a:xfrm>
            <a:prstGeom prst="rect">
              <a:avLst/>
            </a:prstGeom>
            <a:ln>
              <a:noFill/>
            </a:ln>
            <a:effectLst/>
            <a:sp3d prstMaterial="softEdge">
              <a:bevelT w="127000" prst="artDeco"/>
            </a:sp3d>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01</a:t>
              </a:r>
              <a:endParaRPr kumimoji="0" lang="en-US" altLang="zh-CN" sz="4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93" name="组合 192"/>
          <p:cNvGrpSpPr/>
          <p:nvPr/>
        </p:nvGrpSpPr>
        <p:grpSpPr>
          <a:xfrm>
            <a:off x="4643824" y="4388863"/>
            <a:ext cx="1372852" cy="1672560"/>
            <a:chOff x="3175660" y="909219"/>
            <a:chExt cx="1089941" cy="1327886"/>
          </a:xfrm>
          <a:effectLst>
            <a:outerShdw blurRad="63500" sx="102000" sy="102000" algn="ctr" rotWithShape="0">
              <a:prstClr val="black">
                <a:alpha val="40000"/>
              </a:prstClr>
            </a:outerShdw>
          </a:effectLst>
          <a:scene3d>
            <a:camera prst="orthographicFront">
              <a:rot lat="0" lon="0" rev="0"/>
            </a:camera>
            <a:lightRig rig="glow" dir="t">
              <a:rot lat="0" lon="0" rev="14100000"/>
            </a:lightRig>
          </a:scene3d>
        </p:grpSpPr>
        <p:grpSp>
          <p:nvGrpSpPr>
            <p:cNvPr id="194" name="组合 193"/>
            <p:cNvGrpSpPr/>
            <p:nvPr/>
          </p:nvGrpSpPr>
          <p:grpSpPr>
            <a:xfrm flipV="1">
              <a:off x="3175660" y="909219"/>
              <a:ext cx="1089941" cy="1327886"/>
              <a:chOff x="345230" y="2368798"/>
              <a:chExt cx="873970" cy="1064766"/>
            </a:xfrm>
          </p:grpSpPr>
          <p:sp>
            <p:nvSpPr>
              <p:cNvPr id="196" name="等腰三角形 80"/>
              <p:cNvSpPr/>
              <p:nvPr/>
            </p:nvSpPr>
            <p:spPr>
              <a:xfrm flipV="1">
                <a:off x="345230" y="2368798"/>
                <a:ext cx="873970" cy="1064766"/>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chemeClr val="accent1"/>
              </a:solidFill>
              <a:ln w="28575" cap="flat" cmpd="sng" algn="ctr">
                <a:noFill/>
                <a:prstDash val="solid"/>
              </a:ln>
              <a:effectLst/>
              <a:sp3d prstMaterial="softEdge">
                <a:bevelT w="127000" prst="artDeco"/>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197" name="等腰三角形 80"/>
              <p:cNvSpPr/>
              <p:nvPr/>
            </p:nvSpPr>
            <p:spPr>
              <a:xfrm flipV="1">
                <a:off x="419876" y="2450877"/>
                <a:ext cx="712054" cy="867502"/>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rgbClr val="353636"/>
              </a:solidFill>
              <a:ln w="28575" cap="flat" cmpd="sng" algn="ctr">
                <a:noFill/>
                <a:prstDash val="solid"/>
              </a:ln>
              <a:effectLst/>
              <a:sp3d prstMaterial="softEdge">
                <a:bevelT w="127000" prst="artDeco"/>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195" name="矩形 194"/>
            <p:cNvSpPr/>
            <p:nvPr/>
          </p:nvSpPr>
          <p:spPr>
            <a:xfrm>
              <a:off x="3341684" y="1366087"/>
              <a:ext cx="692691" cy="610012"/>
            </a:xfrm>
            <a:prstGeom prst="rect">
              <a:avLst/>
            </a:prstGeom>
            <a:ln>
              <a:noFill/>
            </a:ln>
            <a:effectLst/>
            <a:sp3d prstMaterial="softEdge">
              <a:bevelT w="127000" prst="artDeco"/>
            </a:sp3d>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02</a:t>
              </a:r>
              <a:endParaRPr kumimoji="0" lang="en-US" altLang="zh-CN" sz="4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198" name="组合 197"/>
          <p:cNvGrpSpPr/>
          <p:nvPr/>
        </p:nvGrpSpPr>
        <p:grpSpPr>
          <a:xfrm>
            <a:off x="6810154" y="1841304"/>
            <a:ext cx="1372852" cy="1672560"/>
            <a:chOff x="1493568" y="909219"/>
            <a:chExt cx="1089941" cy="1327886"/>
          </a:xfrm>
          <a:effectLst>
            <a:outerShdw blurRad="63500" sx="102000" sy="102000" algn="ctr" rotWithShape="0">
              <a:prstClr val="black">
                <a:alpha val="40000"/>
              </a:prstClr>
            </a:outerShdw>
          </a:effectLst>
          <a:scene3d>
            <a:camera prst="orthographicFront">
              <a:rot lat="0" lon="0" rev="0"/>
            </a:camera>
            <a:lightRig rig="glow" dir="t">
              <a:rot lat="0" lon="0" rev="14100000"/>
            </a:lightRig>
          </a:scene3d>
        </p:grpSpPr>
        <p:grpSp>
          <p:nvGrpSpPr>
            <p:cNvPr id="199" name="组合 198"/>
            <p:cNvGrpSpPr/>
            <p:nvPr/>
          </p:nvGrpSpPr>
          <p:grpSpPr>
            <a:xfrm>
              <a:off x="1493568" y="909219"/>
              <a:ext cx="1089941" cy="1327886"/>
              <a:chOff x="345230" y="2368798"/>
              <a:chExt cx="873970" cy="1064766"/>
            </a:xfrm>
          </p:grpSpPr>
          <p:sp>
            <p:nvSpPr>
              <p:cNvPr id="201" name="等腰三角形 80"/>
              <p:cNvSpPr/>
              <p:nvPr/>
            </p:nvSpPr>
            <p:spPr>
              <a:xfrm flipV="1">
                <a:off x="345230" y="2368798"/>
                <a:ext cx="873970" cy="1064766"/>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chemeClr val="accent1"/>
              </a:solidFill>
              <a:ln w="28575" cap="flat" cmpd="sng" algn="ctr">
                <a:noFill/>
                <a:prstDash val="solid"/>
              </a:ln>
              <a:effectLst/>
              <a:sp3d prstMaterial="softEdge">
                <a:bevelT w="127000" prst="artDeco"/>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02" name="等腰三角形 80"/>
              <p:cNvSpPr/>
              <p:nvPr/>
            </p:nvSpPr>
            <p:spPr>
              <a:xfrm flipV="1">
                <a:off x="419876" y="2450877"/>
                <a:ext cx="712054" cy="867502"/>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rgbClr val="353636"/>
              </a:solidFill>
              <a:ln w="28575" cap="flat" cmpd="sng" algn="ctr">
                <a:noFill/>
                <a:prstDash val="solid"/>
              </a:ln>
              <a:effectLst/>
              <a:sp3d prstMaterial="softEdge">
                <a:bevelT w="127000" prst="artDeco"/>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200" name="矩形 199"/>
            <p:cNvSpPr/>
            <p:nvPr/>
          </p:nvSpPr>
          <p:spPr>
            <a:xfrm>
              <a:off x="1659117" y="1048544"/>
              <a:ext cx="692691" cy="610012"/>
            </a:xfrm>
            <a:prstGeom prst="rect">
              <a:avLst/>
            </a:prstGeom>
            <a:ln>
              <a:noFill/>
            </a:ln>
            <a:effectLst/>
            <a:sp3d prstMaterial="softEdge">
              <a:bevelT w="127000" prst="artDeco"/>
            </a:sp3d>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03</a:t>
              </a:r>
              <a:endParaRPr kumimoji="0" lang="en-US" altLang="zh-CN" sz="4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grpSp>
        <p:nvGrpSpPr>
          <p:cNvPr id="203" name="组合 202"/>
          <p:cNvGrpSpPr/>
          <p:nvPr/>
        </p:nvGrpSpPr>
        <p:grpSpPr>
          <a:xfrm>
            <a:off x="8976484" y="4388863"/>
            <a:ext cx="1372852" cy="1672560"/>
            <a:chOff x="6653277" y="909219"/>
            <a:chExt cx="1089941" cy="1327886"/>
          </a:xfrm>
          <a:solidFill>
            <a:srgbClr val="21AB82"/>
          </a:solidFill>
          <a:effectLst>
            <a:outerShdw blurRad="63500" sx="102000" sy="102000" algn="ctr" rotWithShape="0">
              <a:prstClr val="black">
                <a:alpha val="40000"/>
              </a:prstClr>
            </a:outerShdw>
          </a:effectLst>
          <a:scene3d>
            <a:camera prst="orthographicFront">
              <a:rot lat="0" lon="0" rev="0"/>
            </a:camera>
            <a:lightRig rig="glow" dir="t">
              <a:rot lat="0" lon="0" rev="14100000"/>
            </a:lightRig>
          </a:scene3d>
        </p:grpSpPr>
        <p:grpSp>
          <p:nvGrpSpPr>
            <p:cNvPr id="204" name="组合 203"/>
            <p:cNvGrpSpPr/>
            <p:nvPr/>
          </p:nvGrpSpPr>
          <p:grpSpPr>
            <a:xfrm flipV="1">
              <a:off x="6653277" y="909219"/>
              <a:ext cx="1089941" cy="1327886"/>
              <a:chOff x="345230" y="2368798"/>
              <a:chExt cx="873970" cy="1064766"/>
            </a:xfrm>
            <a:grpFill/>
          </p:grpSpPr>
          <p:sp>
            <p:nvSpPr>
              <p:cNvPr id="206" name="等腰三角形 80"/>
              <p:cNvSpPr/>
              <p:nvPr/>
            </p:nvSpPr>
            <p:spPr>
              <a:xfrm flipV="1">
                <a:off x="345230" y="2368798"/>
                <a:ext cx="873970" cy="1064766"/>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rgbClr val="353636"/>
              </a:solidFill>
              <a:ln w="28575" cap="flat" cmpd="sng" algn="ctr">
                <a:noFill/>
                <a:prstDash val="solid"/>
              </a:ln>
              <a:effectLst/>
              <a:sp3d prstMaterial="softEdge">
                <a:bevelT w="127000" prst="artDeco"/>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07" name="等腰三角形 80"/>
              <p:cNvSpPr/>
              <p:nvPr/>
            </p:nvSpPr>
            <p:spPr>
              <a:xfrm flipV="1">
                <a:off x="419876" y="2450877"/>
                <a:ext cx="712054" cy="867502"/>
              </a:xfrm>
              <a:custGeom>
                <a:avLst/>
                <a:gdLst/>
                <a:ahLst/>
                <a:cxnLst/>
                <a:rect l="l" t="t" r="r" b="b"/>
                <a:pathLst>
                  <a:path w="712054" h="867502">
                    <a:moveTo>
                      <a:pt x="356027" y="867502"/>
                    </a:moveTo>
                    <a:cubicBezTo>
                      <a:pt x="552655" y="867502"/>
                      <a:pt x="712054" y="708103"/>
                      <a:pt x="712054" y="511475"/>
                    </a:cubicBezTo>
                    <a:cubicBezTo>
                      <a:pt x="712054" y="422128"/>
                      <a:pt x="679142" y="340468"/>
                      <a:pt x="623637" y="278950"/>
                    </a:cubicBezTo>
                    <a:lnTo>
                      <a:pt x="625915" y="278950"/>
                    </a:lnTo>
                    <a:lnTo>
                      <a:pt x="610443" y="262959"/>
                    </a:lnTo>
                    <a:cubicBezTo>
                      <a:pt x="609052" y="260998"/>
                      <a:pt x="607376" y="259316"/>
                      <a:pt x="605493" y="257843"/>
                    </a:cubicBezTo>
                    <a:lnTo>
                      <a:pt x="356027" y="0"/>
                    </a:lnTo>
                    <a:lnTo>
                      <a:pt x="106561" y="257843"/>
                    </a:lnTo>
                    <a:cubicBezTo>
                      <a:pt x="104678" y="259316"/>
                      <a:pt x="103002" y="260998"/>
                      <a:pt x="101611" y="262959"/>
                    </a:cubicBezTo>
                    <a:lnTo>
                      <a:pt x="86139" y="278950"/>
                    </a:lnTo>
                    <a:lnTo>
                      <a:pt x="88417" y="278950"/>
                    </a:lnTo>
                    <a:cubicBezTo>
                      <a:pt x="32912" y="340468"/>
                      <a:pt x="0" y="422128"/>
                      <a:pt x="0" y="511475"/>
                    </a:cubicBezTo>
                    <a:cubicBezTo>
                      <a:pt x="0" y="708103"/>
                      <a:pt x="159399" y="867502"/>
                      <a:pt x="356027" y="867502"/>
                    </a:cubicBezTo>
                    <a:close/>
                  </a:path>
                </a:pathLst>
              </a:custGeom>
              <a:solidFill>
                <a:schemeClr val="accent1"/>
              </a:solidFill>
              <a:ln w="28575" cap="flat" cmpd="sng" algn="ctr">
                <a:noFill/>
                <a:prstDash val="solid"/>
              </a:ln>
              <a:effectLst/>
              <a:sp3d prstMaterial="softEdge">
                <a:bevelT w="127000" prst="artDeco"/>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grpSp>
        <p:sp>
          <p:nvSpPr>
            <p:cNvPr id="205" name="矩形 204"/>
            <p:cNvSpPr/>
            <p:nvPr/>
          </p:nvSpPr>
          <p:spPr>
            <a:xfrm>
              <a:off x="6815766" y="1366087"/>
              <a:ext cx="692691" cy="610012"/>
            </a:xfrm>
            <a:prstGeom prst="rect">
              <a:avLst/>
            </a:prstGeom>
            <a:noFill/>
            <a:ln>
              <a:noFill/>
            </a:ln>
            <a:effectLst/>
            <a:sp3d prstMaterial="softEdge">
              <a:bevelT w="127000" prst="artDeco"/>
            </a:sp3d>
          </p:spPr>
          <p:txBody>
            <a:bodyPr wrap="none">
              <a:spAutoFit/>
            </a:body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zh-CN" sz="4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rPr>
                <a:t>04</a:t>
              </a:r>
              <a:endParaRPr kumimoji="0" lang="en-US" altLang="zh-CN" sz="4400" b="1" i="0" u="none" strike="noStrike" kern="1200" cap="none" spc="0" normalizeH="0" baseline="0" noProof="0" dirty="0">
                <a:ln>
                  <a:noFill/>
                </a:ln>
                <a:solidFill>
                  <a:sysClr val="window" lastClr="FFFFFF"/>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grpSp>
      <p:sp>
        <p:nvSpPr>
          <p:cNvPr id="49184" name="Rectangle 13" descr="FD1DDF730CE4456e89755B07FE1653D0# #Rectangle 13"/>
          <p:cNvSpPr/>
          <p:nvPr/>
        </p:nvSpPr>
        <p:spPr>
          <a:xfrm>
            <a:off x="4041602" y="2349748"/>
            <a:ext cx="1838325" cy="398462"/>
          </a:xfrm>
          <a:prstGeom prst="rect">
            <a:avLst/>
          </a:prstGeom>
          <a:noFill/>
          <a:ln w="9525">
            <a:noFill/>
          </a:ln>
        </p:spPr>
        <p:txBody>
          <a:bodyPr anchor="t" anchorCtr="0">
            <a:spAutoFit/>
          </a:bodyPr>
          <a:lstStyle/>
          <a:p>
            <a:pPr algn="ctr">
              <a:buFont typeface="Arial" panose="020B0604020202020204" pitchFamily="34" charset="0"/>
            </a:pPr>
            <a:r>
              <a:rPr lang="zh-CN" altLang="en-US" sz="2000" b="1" dirty="0">
                <a:solidFill>
                  <a:srgbClr val="C00000"/>
                </a:solidFill>
                <a:latin typeface="微软雅黑" panose="020B0503020204020204" pitchFamily="34" charset="-122"/>
                <a:ea typeface="微软雅黑" panose="020B0503020204020204" pitchFamily="34" charset="-122"/>
              </a:rPr>
              <a:t>关口前移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9185" name="Rectangle 13" descr="FD1DDF730CE4456e89755B07FE1653D0# #Rectangle 13"/>
          <p:cNvSpPr/>
          <p:nvPr/>
        </p:nvSpPr>
        <p:spPr>
          <a:xfrm>
            <a:off x="3965402" y="2995860"/>
            <a:ext cx="2187575" cy="338138"/>
          </a:xfrm>
          <a:prstGeom prst="rect">
            <a:avLst/>
          </a:prstGeom>
          <a:noFill/>
          <a:ln w="9525">
            <a:noFill/>
          </a:ln>
        </p:spPr>
        <p:txBody>
          <a:bodyPr anchor="t" anchorCtr="0">
            <a:spAutoFit/>
          </a:bodyPr>
          <a:lstStyle/>
          <a:p>
            <a:pPr algn="ctr">
              <a:buFont typeface="Arial" panose="020B0604020202020204" pitchFamily="34" charset="0"/>
            </a:pPr>
            <a:r>
              <a:rPr lang="zh-CN" altLang="en-US" sz="1600" b="1" dirty="0">
                <a:solidFill>
                  <a:srgbClr val="404040"/>
                </a:solidFill>
                <a:latin typeface="微软雅黑" panose="020B0503020204020204" pitchFamily="34" charset="-122"/>
                <a:ea typeface="微软雅黑" panose="020B0503020204020204" pitchFamily="34" charset="-122"/>
                <a:sym typeface="+mn-ea"/>
              </a:rPr>
              <a:t>超前预防，关口前移</a:t>
            </a:r>
            <a:endParaRPr lang="zh-CN" altLang="en-US" sz="1600" b="1" dirty="0">
              <a:solidFill>
                <a:srgbClr val="404040"/>
              </a:solidFill>
              <a:latin typeface="微软雅黑" panose="020B0503020204020204" pitchFamily="34" charset="-122"/>
              <a:ea typeface="微软雅黑" panose="020B0503020204020204" pitchFamily="34" charset="-122"/>
              <a:sym typeface="+mn-ea"/>
            </a:endParaRPr>
          </a:p>
        </p:txBody>
      </p:sp>
      <p:sp>
        <p:nvSpPr>
          <p:cNvPr id="49186" name="Rectangle 13" descr="FD1DDF730CE4456e89755B07FE1653D0# #Rectangle 13"/>
          <p:cNvSpPr/>
          <p:nvPr/>
        </p:nvSpPr>
        <p:spPr>
          <a:xfrm>
            <a:off x="2244552" y="4359523"/>
            <a:ext cx="1839913" cy="398462"/>
          </a:xfrm>
          <a:prstGeom prst="rect">
            <a:avLst/>
          </a:prstGeom>
          <a:noFill/>
          <a:ln w="9525">
            <a:noFill/>
          </a:ln>
        </p:spPr>
        <p:txBody>
          <a:bodyPr anchor="t" anchorCtr="0">
            <a:spAutoFit/>
          </a:bodyPr>
          <a:lstStyle/>
          <a:p>
            <a:pPr algn="ctr">
              <a:buFont typeface="Arial" panose="020B0604020202020204" pitchFamily="34" charset="0"/>
            </a:pPr>
            <a:r>
              <a:rPr lang="zh-CN" altLang="en-US" sz="2000" b="1" dirty="0">
                <a:solidFill>
                  <a:srgbClr val="C00000"/>
                </a:solidFill>
                <a:latin typeface="微软雅黑" panose="020B0503020204020204" pitchFamily="34" charset="-122"/>
                <a:ea typeface="微软雅黑" panose="020B0503020204020204" pitchFamily="34" charset="-122"/>
              </a:rPr>
              <a:t>重心下移</a:t>
            </a:r>
            <a:endParaRPr lang="zh-CN" altLang="en-US" sz="2000" b="1" dirty="0">
              <a:solidFill>
                <a:srgbClr val="C00000"/>
              </a:solidFill>
              <a:latin typeface="微软雅黑" panose="020B0503020204020204" pitchFamily="34" charset="-122"/>
              <a:ea typeface="微软雅黑" panose="020B0503020204020204" pitchFamily="34" charset="-122"/>
            </a:endParaRPr>
          </a:p>
        </p:txBody>
      </p:sp>
      <p:sp>
        <p:nvSpPr>
          <p:cNvPr id="49187" name="Rectangle 13" descr="FD1DDF730CE4456e89755B07FE1653D0# #Rectangle 13"/>
          <p:cNvSpPr/>
          <p:nvPr/>
        </p:nvSpPr>
        <p:spPr>
          <a:xfrm>
            <a:off x="1241887" y="4767510"/>
            <a:ext cx="3192145" cy="829945"/>
          </a:xfrm>
          <a:prstGeom prst="rect">
            <a:avLst/>
          </a:prstGeom>
          <a:noFill/>
          <a:ln w="9525">
            <a:noFill/>
          </a:ln>
        </p:spPr>
        <p:txBody>
          <a:bodyPr wrap="square" anchor="t" anchorCtr="0">
            <a:spAutoFit/>
          </a:bodyPr>
          <a:lstStyle/>
          <a:p>
            <a:pPr>
              <a:lnSpc>
                <a:spcPct val="150000"/>
              </a:lnSpc>
              <a:buFont typeface="Arial" panose="020B0604020202020204" pitchFamily="34" charset="0"/>
            </a:pPr>
            <a:r>
              <a:rPr lang="zh-CN" altLang="en-US" sz="1600" b="1" dirty="0">
                <a:solidFill>
                  <a:srgbClr val="404040"/>
                </a:solidFill>
                <a:latin typeface="微软雅黑" panose="020B0503020204020204" pitchFamily="34" charset="-122"/>
                <a:ea typeface="微软雅黑" panose="020B0503020204020204" pitchFamily="34" charset="-122"/>
              </a:rPr>
              <a:t>以风险管理为核心，</a:t>
            </a:r>
            <a:r>
              <a:rPr lang="zh-CN" altLang="en-US" sz="1600" b="1" dirty="0">
                <a:solidFill>
                  <a:srgbClr val="404040"/>
                </a:solidFill>
                <a:latin typeface="微软雅黑" panose="020B0503020204020204" pitchFamily="34" charset="-122"/>
                <a:ea typeface="微软雅黑" panose="020B0503020204020204" pitchFamily="34" charset="-122"/>
                <a:sym typeface="+mn-ea"/>
              </a:rPr>
              <a:t>风险管控，隐患排查治理双体系同时运行</a:t>
            </a:r>
            <a:endParaRPr lang="zh-CN" altLang="en-US" sz="1600" b="1" dirty="0">
              <a:solidFill>
                <a:srgbClr val="404040"/>
              </a:solidFill>
              <a:latin typeface="微软雅黑" panose="020B0503020204020204" pitchFamily="34" charset="-122"/>
              <a:ea typeface="微软雅黑" panose="020B0503020204020204" pitchFamily="34" charset="-122"/>
              <a:sym typeface="+mn-ea"/>
            </a:endParaRPr>
          </a:p>
        </p:txBody>
      </p:sp>
      <p:sp>
        <p:nvSpPr>
          <p:cNvPr id="212" name="Rectangle 13" descr="FD1DDF730CE4456e89755B07FE1653D0# #Rectangle 13"/>
          <p:cNvSpPr>
            <a:spLocks noChangeArrowheads="1"/>
          </p:cNvSpPr>
          <p:nvPr/>
        </p:nvSpPr>
        <p:spPr bwMode="auto">
          <a:xfrm>
            <a:off x="8827915" y="2346573"/>
            <a:ext cx="1838325" cy="401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ysClr val="windowText" lastClr="000000"/>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ysClr val="windowText" lastClr="000000"/>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ysClr val="windowText" lastClr="000000"/>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en-US" sz="201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抓基层抓基础</a:t>
            </a:r>
            <a:endParaRPr kumimoji="0" lang="zh-CN" altLang="en-US" sz="201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9189" name="Rectangle 13" descr="FD1DDF730CE4456e89755B07FE1653D0# #Rectangle 13"/>
          <p:cNvSpPr/>
          <p:nvPr/>
        </p:nvSpPr>
        <p:spPr>
          <a:xfrm>
            <a:off x="8477077" y="2770435"/>
            <a:ext cx="2817813" cy="828675"/>
          </a:xfrm>
          <a:prstGeom prst="rect">
            <a:avLst/>
          </a:prstGeom>
          <a:noFill/>
          <a:ln w="9525">
            <a:noFill/>
          </a:ln>
        </p:spPr>
        <p:txBody>
          <a:bodyPr anchor="t" anchorCtr="0">
            <a:spAutoFit/>
          </a:bodyPr>
          <a:lstStyle/>
          <a:p>
            <a:pPr algn="just">
              <a:lnSpc>
                <a:spcPct val="150000"/>
              </a:lnSpc>
              <a:buFont typeface="Arial" panose="020B0604020202020204" pitchFamily="34" charset="0"/>
            </a:pPr>
            <a:r>
              <a:rPr lang="zh-CN" altLang="en-US" sz="1600" b="1" dirty="0">
                <a:solidFill>
                  <a:srgbClr val="404040"/>
                </a:solidFill>
                <a:latin typeface="微软雅黑" panose="020B0503020204020204" pitchFamily="34" charset="-122"/>
                <a:ea typeface="微软雅黑" panose="020B0503020204020204" pitchFamily="34" charset="-122"/>
              </a:rPr>
              <a:t>注重人、机、环、管四个方面，坚持全员参与</a:t>
            </a:r>
            <a:endParaRPr lang="zh-CN" altLang="en-US" sz="1600" b="1" dirty="0">
              <a:solidFill>
                <a:srgbClr val="404040"/>
              </a:solidFill>
              <a:latin typeface="微软雅黑" panose="020B0503020204020204" pitchFamily="34" charset="-122"/>
              <a:ea typeface="微软雅黑" panose="020B0503020204020204" pitchFamily="34" charset="-122"/>
            </a:endParaRPr>
          </a:p>
        </p:txBody>
      </p:sp>
      <p:sp>
        <p:nvSpPr>
          <p:cNvPr id="214" name="Rectangle 13" descr="FD1DDF730CE4456e89755B07FE1653D0# #Rectangle 13"/>
          <p:cNvSpPr>
            <a:spLocks noChangeArrowheads="1"/>
          </p:cNvSpPr>
          <p:nvPr/>
        </p:nvSpPr>
        <p:spPr bwMode="auto">
          <a:xfrm>
            <a:off x="6435552" y="4367460"/>
            <a:ext cx="2389188" cy="400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Font typeface="Arial" panose="020B0604020202020204" pitchFamily="34" charset="0"/>
              <a:buChar char="•"/>
              <a:defRPr sz="3200">
                <a:solidFill>
                  <a:sysClr val="windowText" lastClr="000000"/>
                </a:solidFill>
                <a:latin typeface="Calibri" panose="020F0502020204030204" pitchFamily="34" charset="0"/>
                <a:ea typeface="宋体" panose="02010600030101010101" pitchFamily="2" charset="-122"/>
              </a:defRPr>
            </a:lvl1pPr>
            <a:lvl2pPr marL="742950" indent="-285750" eaLnBrk="0" hangingPunct="0">
              <a:spcBef>
                <a:spcPct val="20000"/>
              </a:spcBef>
              <a:buFont typeface="Arial" panose="020B0604020202020204" pitchFamily="34" charset="0"/>
              <a:buChar char="–"/>
              <a:defRPr sz="2800">
                <a:solidFill>
                  <a:sysClr val="windowText" lastClr="000000"/>
                </a:solidFill>
                <a:latin typeface="Calibri" panose="020F0502020204030204" pitchFamily="34" charset="0"/>
                <a:ea typeface="宋体" panose="02010600030101010101" pitchFamily="2" charset="-122"/>
              </a:defRPr>
            </a:lvl2pPr>
            <a:lvl3pPr marL="1143000" indent="-228600" eaLnBrk="0" hangingPunct="0">
              <a:spcBef>
                <a:spcPct val="20000"/>
              </a:spcBef>
              <a:buFont typeface="Arial" panose="020B0604020202020204" pitchFamily="34" charset="0"/>
              <a:buChar char="•"/>
              <a:defRPr sz="2400">
                <a:solidFill>
                  <a:sysClr val="windowText" lastClr="000000"/>
                </a:solidFill>
                <a:latin typeface="Calibri" panose="020F0502020204030204" pitchFamily="34" charset="0"/>
                <a:ea typeface="宋体" panose="02010600030101010101" pitchFamily="2" charset="-122"/>
              </a:defRPr>
            </a:lvl3pPr>
            <a:lvl4pPr marL="1600200" indent="-228600" eaLnBrk="0" hangingPunct="0">
              <a:spcBef>
                <a:spcPct val="20000"/>
              </a:spcBef>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4pPr>
            <a:lvl5pPr marL="2057400" indent="-228600" eaLnBrk="0" hangingPunct="0">
              <a:spcBef>
                <a:spcPct val="20000"/>
              </a:spcBef>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ysClr val="windowText" lastClr="000000"/>
                </a:solidFill>
                <a:latin typeface="Calibri" panose="020F0502020204030204" pitchFamily="34" charset="0"/>
                <a:ea typeface="宋体" panose="02010600030101010101" pitchFamily="2" charset="-122"/>
              </a:defRPr>
            </a:lvl9pPr>
          </a:lstStyle>
          <a:p>
            <a:pPr marL="0" marR="0" lvl="0" indent="0" algn="l" defTabSz="914400" rtl="0" eaLnBrk="1" fontAlgn="auto" latinLnBrk="0" hangingPunct="1">
              <a:lnSpc>
                <a:spcPct val="100000"/>
              </a:lnSpc>
              <a:spcBef>
                <a:spcPct val="0"/>
              </a:spcBef>
              <a:spcAft>
                <a:spcPts val="0"/>
              </a:spcAft>
              <a:buClrTx/>
              <a:buSzTx/>
              <a:buFont typeface="Arial" panose="020B0604020202020204" pitchFamily="34" charset="0"/>
              <a:buNone/>
              <a:defRPr/>
            </a:pPr>
            <a:r>
              <a:rPr kumimoji="0" lang="zh-CN" altLang="en-US" sz="201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rPr>
              <a:t>从源头上解决问题</a:t>
            </a:r>
            <a:endParaRPr kumimoji="0" lang="zh-CN" altLang="en-US" sz="2015"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49191" name="Rectangle 13" descr="FD1DDF730CE4456e89755B07FE1653D0# #Rectangle 13"/>
          <p:cNvSpPr/>
          <p:nvPr/>
        </p:nvSpPr>
        <p:spPr>
          <a:xfrm>
            <a:off x="6149802" y="4799260"/>
            <a:ext cx="2918460" cy="829945"/>
          </a:xfrm>
          <a:prstGeom prst="rect">
            <a:avLst/>
          </a:prstGeom>
          <a:noFill/>
          <a:ln w="9525">
            <a:noFill/>
          </a:ln>
        </p:spPr>
        <p:txBody>
          <a:bodyPr wrap="square" anchor="t" anchorCtr="0">
            <a:spAutoFit/>
          </a:bodyPr>
          <a:lstStyle/>
          <a:p>
            <a:pPr algn="just">
              <a:lnSpc>
                <a:spcPct val="150000"/>
              </a:lnSpc>
              <a:buFont typeface="Arial" panose="020B0604020202020204" pitchFamily="34" charset="0"/>
            </a:pPr>
            <a:r>
              <a:rPr lang="zh-CN" altLang="en-US" sz="1600" b="1" dirty="0">
                <a:solidFill>
                  <a:srgbClr val="404040"/>
                </a:solidFill>
                <a:latin typeface="微软雅黑" panose="020B0503020204020204" pitchFamily="34" charset="-122"/>
                <a:ea typeface="微软雅黑" panose="020B0503020204020204" pitchFamily="34" charset="-122"/>
              </a:rPr>
              <a:t>由事后处理向事前预防转变；</a:t>
            </a:r>
            <a:endParaRPr lang="zh-CN" altLang="en-US" sz="1600" b="1" dirty="0">
              <a:solidFill>
                <a:srgbClr val="404040"/>
              </a:solidFill>
              <a:latin typeface="微软雅黑" panose="020B0503020204020204" pitchFamily="34" charset="-122"/>
              <a:ea typeface="微软雅黑" panose="020B0503020204020204" pitchFamily="34" charset="-122"/>
            </a:endParaRPr>
          </a:p>
          <a:p>
            <a:pPr algn="just">
              <a:lnSpc>
                <a:spcPct val="150000"/>
              </a:lnSpc>
              <a:buFont typeface="Arial" panose="020B0604020202020204" pitchFamily="34" charset="0"/>
            </a:pPr>
            <a:r>
              <a:rPr lang="zh-CN" altLang="en-US" sz="1600" b="1" dirty="0">
                <a:solidFill>
                  <a:srgbClr val="404040"/>
                </a:solidFill>
                <a:latin typeface="微软雅黑" panose="020B0503020204020204" pitchFamily="34" charset="-122"/>
                <a:ea typeface="微软雅黑" panose="020B0503020204020204" pitchFamily="34" charset="-122"/>
              </a:rPr>
              <a:t>由临时对策向长效机制转变</a:t>
            </a:r>
            <a:endParaRPr lang="zh-CN" altLang="en-US" sz="1600" b="1" dirty="0">
              <a:solidFill>
                <a:srgbClr val="404040"/>
              </a:solidFill>
              <a:latin typeface="微软雅黑" panose="020B0503020204020204" pitchFamily="34" charset="-122"/>
              <a:ea typeface="微软雅黑" panose="020B0503020204020204" pitchFamily="34" charset="-122"/>
            </a:endParaRPr>
          </a:p>
        </p:txBody>
      </p:sp>
      <p:sp>
        <p:nvSpPr>
          <p:cNvPr id="216" name="椭圆 215"/>
          <p:cNvSpPr/>
          <p:nvPr/>
        </p:nvSpPr>
        <p:spPr>
          <a:xfrm>
            <a:off x="1095202"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217" name="椭圆 216"/>
          <p:cNvSpPr/>
          <p:nvPr/>
        </p:nvSpPr>
        <p:spPr>
          <a:xfrm>
            <a:off x="11590165" y="3888035"/>
            <a:ext cx="90488" cy="90488"/>
          </a:xfrm>
          <a:prstGeom prst="ellipse">
            <a:avLst/>
          </a:prstGeom>
          <a:solidFill>
            <a:sysClr val="window" lastClr="FFFFFF"/>
          </a:solidFill>
          <a:ln w="28575" cap="flat" cmpd="sng" algn="ctr">
            <a:noFill/>
            <a:prstDash val="solid"/>
          </a:ln>
          <a:effec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270" b="0" i="0" u="none" strike="noStrike" kern="1200" cap="none" spc="0" normalizeH="0" baseline="0" noProof="0">
              <a:ln>
                <a:noFill/>
              </a:ln>
              <a:solidFill>
                <a:srgbClr val="FFFFFF"/>
              </a:solidFill>
              <a:effectLst/>
              <a:uLnTx/>
              <a:uFillTx/>
              <a:latin typeface="Calibri" panose="020F0502020204030204"/>
              <a:ea typeface="宋体" panose="02010600030101010101" pitchFamily="2" charset="-122"/>
              <a:cs typeface="+mn-cs"/>
            </a:endParaRPr>
          </a:p>
        </p:txBody>
      </p:sp>
      <p:sp>
        <p:nvSpPr>
          <p:cNvPr id="61" name="任意多边形 13"/>
          <p:cNvSpPr/>
          <p:nvPr>
            <p:custDataLst>
              <p:tags r:id="rId1"/>
            </p:custDataLst>
          </p:nvPr>
        </p:nvSpPr>
        <p:spPr bwMode="auto">
          <a:xfrm>
            <a:off x="-13515" y="7809"/>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pPr>
            <a:r>
              <a:rPr lang="zh-CN" altLang="en-US" sz="2040" dirty="0">
                <a:solidFill>
                  <a:srgbClr val="FEFFFF"/>
                </a:solidFill>
                <a:latin typeface="微软雅黑" panose="020B0503020204020204" pitchFamily="34" charset="-122"/>
                <a:ea typeface="微软雅黑" panose="020B0503020204020204" pitchFamily="34" charset="-122"/>
                <a:sym typeface="+mn-ea"/>
              </a:rPr>
              <a:t>安全生产</a:t>
            </a:r>
            <a:endParaRPr lang="zh-CN" altLang="en-US" sz="2040" dirty="0">
              <a:solidFill>
                <a:srgbClr val="FEFFFF"/>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4294967295"/>
          </p:nvPr>
        </p:nvSpPr>
        <p:spPr>
          <a:xfrm>
            <a:off x="616178" y="242879"/>
            <a:ext cx="11871942" cy="544513"/>
          </a:xfrm>
        </p:spPr>
        <p:txBody>
          <a:bodyPr>
            <a:noAutofit/>
          </a:bodyPr>
          <a:lstStyle/>
          <a:p>
            <a:pPr marL="0" algn="ctr" fontAlgn="base">
              <a:lnSpc>
                <a:spcPct val="100000"/>
              </a:lnSpc>
              <a:buClrTx/>
              <a:buSzTx/>
              <a:buFontTx/>
              <a:buNone/>
            </a:pPr>
            <a:r>
              <a:rPr lang="zh-CN" altLang="en-US" sz="2530" b="1" dirty="0">
                <a:solidFill>
                  <a:srgbClr val="002B92"/>
                </a:solidFill>
                <a:latin typeface="微软雅黑" panose="020B0503020204020204" pitchFamily="34" charset="-122"/>
                <a:ea typeface="微软雅黑" panose="020B0503020204020204" pitchFamily="34" charset="-122"/>
              </a:rPr>
              <a:t>构建双控体系的效果</a:t>
            </a:r>
            <a:endParaRPr lang="zh-CN" altLang="en-US" sz="2530" b="1" dirty="0">
              <a:solidFill>
                <a:srgbClr val="002B92"/>
              </a:solidFill>
              <a:latin typeface="微软雅黑" panose="020B0503020204020204" pitchFamily="34" charset="-122"/>
              <a:ea typeface="微软雅黑" panose="020B0503020204020204" pitchFamily="34" charset="-122"/>
            </a:endParaRPr>
          </a:p>
        </p:txBody>
      </p:sp>
      <p:sp>
        <p:nvSpPr>
          <p:cNvPr id="40963" name="文本框 1"/>
          <p:cNvSpPr txBox="1"/>
          <p:nvPr/>
        </p:nvSpPr>
        <p:spPr>
          <a:xfrm>
            <a:off x="652463" y="1376363"/>
            <a:ext cx="10831512" cy="1339850"/>
          </a:xfrm>
          <a:prstGeom prst="rect">
            <a:avLst/>
          </a:prstGeom>
          <a:noFill/>
          <a:ln w="9525">
            <a:noFill/>
          </a:ln>
        </p:spPr>
        <p:txBody>
          <a:bodyPr anchor="t" anchorCtr="0">
            <a:spAutoFit/>
          </a:bodyPr>
          <a:lstStyle/>
          <a:p>
            <a:pPr eaLnBrk="0" hangingPunct="0">
              <a:lnSpc>
                <a:spcPct val="150000"/>
              </a:lnSpc>
              <a:spcBef>
                <a:spcPts val="640"/>
              </a:spcBef>
            </a:pPr>
            <a:r>
              <a:rPr lang="zh-CN" altLang="zh-CN" b="1" dirty="0">
                <a:solidFill>
                  <a:srgbClr val="FF0000"/>
                </a:solidFill>
                <a:latin typeface="微软雅黑" panose="020B0503020204020204" pitchFamily="34" charset="-122"/>
                <a:ea typeface="微软雅黑" panose="020B0503020204020204" pitchFamily="34" charset="-122"/>
                <a:sym typeface="+mn-ea"/>
              </a:rPr>
              <a:t>       </a:t>
            </a:r>
            <a:r>
              <a:rPr lang="zh-CN" altLang="en-US" b="1" dirty="0">
                <a:solidFill>
                  <a:srgbClr val="FF0000"/>
                </a:solidFill>
                <a:latin typeface="微软雅黑" panose="020B0503020204020204" pitchFamily="34" charset="-122"/>
                <a:ea typeface="微软雅黑" panose="020B0503020204020204" pitchFamily="34" charset="-122"/>
                <a:sym typeface="+mn-ea"/>
              </a:rPr>
              <a:t>双重预防机制</a:t>
            </a:r>
            <a:r>
              <a:rPr lang="zh-CN" altLang="en-US" b="1" dirty="0">
                <a:latin typeface="微软雅黑" panose="020B0503020204020204" pitchFamily="34" charset="-122"/>
                <a:ea typeface="微软雅黑" panose="020B0503020204020204" pitchFamily="34" charset="-122"/>
                <a:sym typeface="+mn-ea"/>
              </a:rPr>
              <a:t>，就是要准确把握安全生产的特点和规律，以风险为核心，坚持超前防范、关口前移，从风险辨识入手，以风险管控为手段，把风险控制在隐患形成之前。并通过隐患排查，及时找出风险控制过程中可能出现的缺失、漏洞，把隐患消灭在事故发生之前</a:t>
            </a:r>
            <a:endParaRPr lang="zh-CN" altLang="en-US" b="1" dirty="0">
              <a:latin typeface="微软雅黑" panose="020B0503020204020204" pitchFamily="34" charset="-122"/>
              <a:ea typeface="微软雅黑" panose="020B0503020204020204" pitchFamily="34" charset="-122"/>
              <a:sym typeface="+mn-ea"/>
            </a:endParaRPr>
          </a:p>
        </p:txBody>
      </p:sp>
      <p:cxnSp>
        <p:nvCxnSpPr>
          <p:cNvPr id="3" name="直接连接符 24"/>
          <p:cNvCxnSpPr/>
          <p:nvPr/>
        </p:nvCxnSpPr>
        <p:spPr>
          <a:xfrm>
            <a:off x="6116638" y="3370263"/>
            <a:ext cx="0" cy="1257300"/>
          </a:xfrm>
          <a:prstGeom prst="line">
            <a:avLst/>
          </a:prstGeom>
          <a:ln w="22225" cap="flat" cmpd="sng">
            <a:solidFill>
              <a:srgbClr val="000000"/>
            </a:solidFill>
            <a:prstDash val="solid"/>
            <a:round/>
            <a:headEnd type="none" w="med" len="med"/>
            <a:tailEnd type="none" w="med" len="med"/>
          </a:ln>
        </p:spPr>
      </p:cxnSp>
      <p:sp>
        <p:nvSpPr>
          <p:cNvPr id="4" name="椭圆 3"/>
          <p:cNvSpPr/>
          <p:nvPr/>
        </p:nvSpPr>
        <p:spPr bwMode="auto">
          <a:xfrm>
            <a:off x="5561013" y="4605338"/>
            <a:ext cx="1092200" cy="1092200"/>
          </a:xfrm>
          <a:prstGeom prst="ellipse">
            <a:avLst/>
          </a:prstGeom>
          <a:solidFill>
            <a:srgbClr val="C00000"/>
          </a:solidFill>
          <a:ln w="9525" cap="flat" cmpd="sng" algn="ctr">
            <a:solidFill>
              <a:srgbClr val="F8F8F8"/>
            </a:solidFill>
            <a:prstDash val="solid"/>
            <a:round/>
            <a:headEnd type="none" w="med" len="med"/>
            <a:tailEnd type="none" w="med" len="med"/>
          </a:ln>
          <a:effectLst/>
        </p:spPr>
        <p:txBody>
          <a:bodyPr lIns="121898" tIns="60948" rIns="121898" bIns="60948"/>
          <a:lstStyle/>
          <a:p>
            <a:pPr marL="0" marR="0" lvl="0" indent="0" algn="l" defTabSz="967105" rtl="0" eaLnBrk="1" fontAlgn="base" latinLnBrk="0" hangingPunct="1">
              <a:lnSpc>
                <a:spcPct val="100000"/>
              </a:lnSpc>
              <a:spcBef>
                <a:spcPct val="0"/>
              </a:spcBef>
              <a:spcAft>
                <a:spcPct val="0"/>
              </a:spcAft>
              <a:buClrTx/>
              <a:buSzTx/>
              <a:buFontTx/>
              <a:buNone/>
              <a:defRPr/>
            </a:pPr>
            <a:endParaRPr kumimoji="0" lang="zh-CN" altLang="en-US" sz="1600" b="0" i="0" u="none" strike="noStrike" kern="0" cap="none" spc="0" normalizeH="0" baseline="0" noProof="0">
              <a:ln>
                <a:noFill/>
              </a:ln>
              <a:solidFill>
                <a:prstClr val="black"/>
              </a:solidFill>
              <a:effectLst/>
              <a:uLnTx/>
              <a:uFillTx/>
              <a:latin typeface="Arial" panose="020B0604020202020204" pitchFamily="34" charset="0"/>
              <a:ea typeface="PMingLiU" pitchFamily="18" charset="-120"/>
              <a:cs typeface="+mn-cs"/>
            </a:endParaRPr>
          </a:p>
        </p:txBody>
      </p:sp>
      <p:sp>
        <p:nvSpPr>
          <p:cNvPr id="5" name="TextBox 39"/>
          <p:cNvSpPr txBox="1"/>
          <p:nvPr/>
        </p:nvSpPr>
        <p:spPr>
          <a:xfrm>
            <a:off x="5776913" y="4843463"/>
            <a:ext cx="793750" cy="615950"/>
          </a:xfrm>
          <a:prstGeom prst="rect">
            <a:avLst/>
          </a:prstGeom>
          <a:noFill/>
          <a:ln w="9525">
            <a:noFill/>
          </a:ln>
        </p:spPr>
        <p:txBody>
          <a:bodyPr wrap="none" lIns="121898" tIns="60948" rIns="121898" bIns="60948" anchor="t" anchorCtr="0">
            <a:spAutoFit/>
          </a:bodyPr>
          <a:lstStyle/>
          <a:p>
            <a:pPr defTabSz="968375">
              <a:buSzTx/>
            </a:pPr>
            <a:r>
              <a:rPr lang="en-US" altLang="zh-CN" sz="3200" dirty="0">
                <a:solidFill>
                  <a:srgbClr val="F8F8F8"/>
                </a:solidFill>
                <a:latin typeface="Arial" panose="020B0604020202020204" pitchFamily="34" charset="0"/>
                <a:ea typeface="PMingLiU" pitchFamily="18" charset="-120"/>
              </a:rPr>
              <a:t>VS</a:t>
            </a:r>
            <a:endParaRPr lang="zh-CN" altLang="en-US" sz="3200" dirty="0">
              <a:solidFill>
                <a:srgbClr val="F8F8F8"/>
              </a:solidFill>
              <a:latin typeface="Arial" panose="020B0604020202020204" pitchFamily="34" charset="0"/>
              <a:ea typeface="PMingLiU" pitchFamily="18" charset="-120"/>
            </a:endParaRPr>
          </a:p>
        </p:txBody>
      </p:sp>
      <p:sp>
        <p:nvSpPr>
          <p:cNvPr id="6" name="圆角矩形 5"/>
          <p:cNvSpPr/>
          <p:nvPr/>
        </p:nvSpPr>
        <p:spPr>
          <a:xfrm>
            <a:off x="2246313" y="3578225"/>
            <a:ext cx="2743200" cy="457200"/>
          </a:xfrm>
          <a:prstGeom prst="roundRect">
            <a:avLst/>
          </a:prstGeom>
          <a:solidFill>
            <a:srgbClr val="C00000"/>
          </a:solidFill>
          <a:ln w="25400" cap="flat" cmpd="sng" algn="ctr">
            <a:noFill/>
            <a:prstDash val="solid"/>
          </a:ln>
          <a:effectLst>
            <a:outerShdw blurRad="152400" dist="152400" dir="5400000" sx="94000" sy="94000" algn="t" rotWithShape="0">
              <a:prstClr val="black">
                <a:alpha val="22000"/>
              </a:prstClr>
            </a:outerShdw>
          </a:effectLst>
        </p:spPr>
        <p:txBody>
          <a:bodyPr lIns="81465" tIns="40733" rIns="81465" bIns="40733" anchor="ctr"/>
          <a:lstStyle/>
          <a:p>
            <a:pPr marL="0" marR="0" lvl="0" indent="0" algn="ctr" defTabSz="967740" rtl="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srgbClr val="C00000"/>
              </a:solidFill>
              <a:effectLst/>
              <a:uLnTx/>
              <a:uFillTx/>
              <a:latin typeface="Calibri" panose="020F0502020204030204"/>
              <a:ea typeface="微软雅黑" panose="020B0503020204020204" pitchFamily="34" charset="-122"/>
              <a:cs typeface="+mn-cs"/>
            </a:endParaRPr>
          </a:p>
        </p:txBody>
      </p:sp>
      <p:sp>
        <p:nvSpPr>
          <p:cNvPr id="7" name="TextBox 27"/>
          <p:cNvSpPr txBox="1"/>
          <p:nvPr/>
        </p:nvSpPr>
        <p:spPr>
          <a:xfrm>
            <a:off x="2352675" y="3567113"/>
            <a:ext cx="2598738" cy="414337"/>
          </a:xfrm>
          <a:prstGeom prst="rect">
            <a:avLst/>
          </a:prstGeom>
          <a:noFill/>
          <a:ln w="9525">
            <a:noFill/>
          </a:ln>
        </p:spPr>
        <p:txBody>
          <a:bodyPr lIns="121898" tIns="60948" rIns="121898" bIns="60948" anchor="t" anchorCtr="0">
            <a:spAutoFit/>
          </a:bodyPr>
          <a:lstStyle/>
          <a:p>
            <a:pPr algn="ctr" eaLnBrk="0" hangingPunct="0"/>
            <a:r>
              <a:rPr lang="zh-CN" altLang="en-US" b="1" dirty="0">
                <a:solidFill>
                  <a:srgbClr val="FFFFFF"/>
                </a:solidFill>
                <a:latin typeface="微软雅黑" panose="020B0503020204020204" pitchFamily="34" charset="-122"/>
                <a:ea typeface="微软雅黑" panose="020B0503020204020204" pitchFamily="34" charset="-122"/>
              </a:rPr>
              <a:t>双重预防机制</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10" name="矩形 9"/>
          <p:cNvSpPr/>
          <p:nvPr/>
        </p:nvSpPr>
        <p:spPr bwMode="auto">
          <a:xfrm>
            <a:off x="2554288" y="4611688"/>
            <a:ext cx="2476500" cy="352425"/>
          </a:xfrm>
          <a:prstGeom prst="rect">
            <a:avLst/>
          </a:prstGeom>
          <a:solidFill>
            <a:schemeClr val="tx1">
              <a:lumMod val="50000"/>
            </a:schemeClr>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123119" tIns="61560" rIns="123119" bIns="61560" anchor="ctr"/>
          <a:lstStyle/>
          <a:p>
            <a:pPr marL="0" marR="0" lvl="0" indent="0" algn="r" defTabSz="967740" rtl="0" eaLnBrk="1" fontAlgn="base" latinLnBrk="0" hangingPunct="1">
              <a:lnSpc>
                <a:spcPct val="100000"/>
              </a:lnSpc>
              <a:spcBef>
                <a:spcPct val="0"/>
              </a:spcBef>
              <a:spcAft>
                <a:spcPct val="0"/>
              </a:spcAft>
              <a:buClrTx/>
              <a:buSzTx/>
              <a:buFontTx/>
              <a:buNone/>
              <a:defRPr/>
            </a:pPr>
            <a:r>
              <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基于过程，标本兼治</a:t>
            </a:r>
            <a:endPar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1" name="矩形 10"/>
          <p:cNvSpPr/>
          <p:nvPr/>
        </p:nvSpPr>
        <p:spPr bwMode="auto">
          <a:xfrm>
            <a:off x="2401888" y="5054600"/>
            <a:ext cx="2628900" cy="354013"/>
          </a:xfrm>
          <a:prstGeom prst="rect">
            <a:avLst/>
          </a:prstGeom>
          <a:solidFill>
            <a:schemeClr val="bg1">
              <a:lumMod val="65000"/>
              <a:lumOff val="35000"/>
            </a:schemeClr>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123119" tIns="61560" rIns="123119" bIns="61560" anchor="ctr"/>
          <a:lstStyle/>
          <a:p>
            <a:pPr marL="0" marR="0" lvl="0" indent="0" algn="r" defTabSz="967740" rtl="0" eaLnBrk="1" fontAlgn="base" latinLnBrk="0" hangingPunct="1">
              <a:lnSpc>
                <a:spcPct val="100000"/>
              </a:lnSpc>
              <a:spcBef>
                <a:spcPct val="0"/>
              </a:spcBef>
              <a:spcAft>
                <a:spcPct val="0"/>
              </a:spcAft>
              <a:buClrTx/>
              <a:buSzTx/>
              <a:buFontTx/>
              <a:buNone/>
              <a:defRPr/>
            </a:pPr>
            <a:r>
              <a:rPr kumimoji="0" lang="zh-CN" altLang="en-US" sz="1695" b="1" i="0" u="none" strike="noStrike" kern="0" cap="none" spc="0" normalizeH="0" baseline="0" noProof="0" dirty="0">
                <a:ln>
                  <a:noFill/>
                </a:ln>
                <a:solidFill>
                  <a:schemeClr val="tx1"/>
                </a:solidFill>
                <a:effectLst/>
                <a:uLnTx/>
                <a:uFillTx/>
                <a:latin typeface="Calibri" panose="020F0502020204030204"/>
                <a:ea typeface="微软雅黑" panose="020B0503020204020204" pitchFamily="34" charset="-122"/>
                <a:cs typeface="+mn-cs"/>
              </a:rPr>
              <a:t>治未病，以疏导为主</a:t>
            </a:r>
            <a:endParaRPr kumimoji="0" lang="zh-CN" altLang="en-US" sz="1695" b="1" i="0" u="none" strike="noStrike" kern="0" cap="none" spc="0" normalizeH="0" baseline="0" noProof="0" dirty="0">
              <a:ln>
                <a:noFill/>
              </a:ln>
              <a:solidFill>
                <a:schemeClr val="tx1"/>
              </a:solidFill>
              <a:effectLst/>
              <a:uLnTx/>
              <a:uFillTx/>
              <a:latin typeface="Calibri" panose="020F0502020204030204"/>
              <a:ea typeface="微软雅黑" panose="020B0503020204020204" pitchFamily="34" charset="-122"/>
              <a:cs typeface="+mn-cs"/>
            </a:endParaRPr>
          </a:p>
        </p:txBody>
      </p:sp>
      <p:sp>
        <p:nvSpPr>
          <p:cNvPr id="12" name="矩形 11"/>
          <p:cNvSpPr/>
          <p:nvPr/>
        </p:nvSpPr>
        <p:spPr bwMode="auto">
          <a:xfrm>
            <a:off x="3014663" y="5551488"/>
            <a:ext cx="1981200" cy="352425"/>
          </a:xfrm>
          <a:prstGeom prst="rect">
            <a:avLst/>
          </a:prstGeom>
          <a:solidFill>
            <a:srgbClr val="353636"/>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123119" tIns="61560" rIns="123119" bIns="61560" anchor="ctr"/>
          <a:lstStyle/>
          <a:p>
            <a:pPr marL="0" marR="0" lvl="0" indent="0" algn="ctr" defTabSz="967740" rtl="0" eaLnBrk="1" fontAlgn="base" latinLnBrk="0" hangingPunct="1">
              <a:lnSpc>
                <a:spcPct val="100000"/>
              </a:lnSpc>
              <a:spcBef>
                <a:spcPct val="0"/>
              </a:spcBef>
              <a:spcAft>
                <a:spcPct val="0"/>
              </a:spcAft>
              <a:buClrTx/>
              <a:buSzTx/>
              <a:buFontTx/>
              <a:buNone/>
              <a:defRPr/>
            </a:pPr>
            <a:r>
              <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注重事前预防</a:t>
            </a:r>
            <a:endPar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3" name="矩形 12"/>
          <p:cNvSpPr/>
          <p:nvPr/>
        </p:nvSpPr>
        <p:spPr bwMode="auto">
          <a:xfrm>
            <a:off x="1420813" y="6045200"/>
            <a:ext cx="3568700" cy="352425"/>
          </a:xfrm>
          <a:prstGeom prst="rect">
            <a:avLst/>
          </a:prstGeom>
          <a:solidFill>
            <a:srgbClr val="C00000"/>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123119" tIns="61560" rIns="123119" bIns="61560" anchor="ctr"/>
          <a:lstStyle/>
          <a:p>
            <a:pPr marL="0" marR="0" lvl="0" indent="0" algn="ctr" defTabSz="967740" rtl="0" eaLnBrk="1" fontAlgn="base" latinLnBrk="0" hangingPunct="1">
              <a:lnSpc>
                <a:spcPct val="100000"/>
              </a:lnSpc>
              <a:spcBef>
                <a:spcPct val="0"/>
              </a:spcBef>
              <a:spcAft>
                <a:spcPct val="0"/>
              </a:spcAft>
              <a:buClrTx/>
              <a:buSzTx/>
              <a:buFontTx/>
              <a:buNone/>
              <a:defRPr/>
            </a:pPr>
            <a:r>
              <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风险分级管控与隐患排查治理</a:t>
            </a:r>
            <a:endPar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4" name="矩形 13"/>
          <p:cNvSpPr/>
          <p:nvPr/>
        </p:nvSpPr>
        <p:spPr bwMode="auto">
          <a:xfrm>
            <a:off x="7481888" y="4605338"/>
            <a:ext cx="2474913" cy="352425"/>
          </a:xfrm>
          <a:prstGeom prst="rect">
            <a:avLst/>
          </a:prstGeom>
          <a:solidFill>
            <a:schemeClr val="tx1">
              <a:lumMod val="50000"/>
            </a:schemeClr>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123119" tIns="61560" rIns="123119" bIns="61560" anchor="ctr"/>
          <a:lstStyle/>
          <a:p>
            <a:pPr marL="0" marR="0" lvl="0" indent="0" algn="ctr" defTabSz="967740" rtl="0" eaLnBrk="1" fontAlgn="base" latinLnBrk="0" hangingPunct="1">
              <a:lnSpc>
                <a:spcPct val="100000"/>
              </a:lnSpc>
              <a:spcBef>
                <a:spcPct val="0"/>
              </a:spcBef>
              <a:spcAft>
                <a:spcPct val="0"/>
              </a:spcAft>
              <a:buClrTx/>
              <a:buSzTx/>
              <a:buFontTx/>
              <a:buNone/>
              <a:defRPr/>
            </a:pPr>
            <a:r>
              <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基于结果，治标</a:t>
            </a:r>
            <a:endPar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5" name="矩形 14"/>
          <p:cNvSpPr/>
          <p:nvPr/>
        </p:nvSpPr>
        <p:spPr bwMode="auto">
          <a:xfrm>
            <a:off x="7493000" y="5054600"/>
            <a:ext cx="2590800" cy="354013"/>
          </a:xfrm>
          <a:prstGeom prst="rect">
            <a:avLst/>
          </a:prstGeom>
          <a:solidFill>
            <a:schemeClr val="bg1">
              <a:lumMod val="65000"/>
              <a:lumOff val="35000"/>
            </a:schemeClr>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123119" tIns="61560" rIns="123119" bIns="61560" anchor="ctr"/>
          <a:lstStyle/>
          <a:p>
            <a:pPr marL="0" marR="0" lvl="0" indent="0" algn="ctr" defTabSz="967740" rtl="0" eaLnBrk="1" fontAlgn="base" latinLnBrk="0" hangingPunct="1">
              <a:lnSpc>
                <a:spcPct val="100000"/>
              </a:lnSpc>
              <a:spcBef>
                <a:spcPct val="0"/>
              </a:spcBef>
              <a:spcAft>
                <a:spcPct val="0"/>
              </a:spcAft>
              <a:buClrTx/>
              <a:buSzTx/>
              <a:buFontTx/>
              <a:buNone/>
              <a:defRPr/>
            </a:pPr>
            <a:r>
              <a:rPr kumimoji="0" lang="zh-CN" altLang="en-US" sz="1695" b="1" i="0" u="none" strike="noStrike" kern="0" cap="none" spc="0" normalizeH="0" baseline="0" noProof="0" dirty="0">
                <a:ln>
                  <a:noFill/>
                </a:ln>
                <a:solidFill>
                  <a:schemeClr val="tx1"/>
                </a:solidFill>
                <a:effectLst/>
                <a:uLnTx/>
                <a:uFillTx/>
                <a:latin typeface="Calibri" panose="020F0502020204030204"/>
                <a:ea typeface="微软雅黑" panose="020B0503020204020204" pitchFamily="34" charset="-122"/>
                <a:cs typeface="+mn-cs"/>
              </a:rPr>
              <a:t>治已病，以封堵为主</a:t>
            </a:r>
            <a:endParaRPr kumimoji="0" lang="zh-CN" altLang="en-US" sz="1695" b="1" i="0" u="none" strike="noStrike" kern="0" cap="none" spc="0" normalizeH="0" baseline="0" noProof="0" dirty="0">
              <a:ln>
                <a:noFill/>
              </a:ln>
              <a:solidFill>
                <a:schemeClr val="tx1"/>
              </a:solidFill>
              <a:effectLst/>
              <a:uLnTx/>
              <a:uFillTx/>
              <a:latin typeface="Calibri" panose="020F0502020204030204"/>
              <a:ea typeface="微软雅黑" panose="020B0503020204020204" pitchFamily="34" charset="-122"/>
              <a:cs typeface="+mn-cs"/>
            </a:endParaRPr>
          </a:p>
        </p:txBody>
      </p:sp>
      <p:sp>
        <p:nvSpPr>
          <p:cNvPr id="16" name="矩形 15"/>
          <p:cNvSpPr/>
          <p:nvPr/>
        </p:nvSpPr>
        <p:spPr bwMode="auto">
          <a:xfrm>
            <a:off x="7493000" y="5551488"/>
            <a:ext cx="1981200" cy="352425"/>
          </a:xfrm>
          <a:prstGeom prst="rect">
            <a:avLst/>
          </a:prstGeom>
          <a:solidFill>
            <a:srgbClr val="353636"/>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123119" tIns="61560" rIns="123119" bIns="61560" anchor="ctr"/>
          <a:lstStyle/>
          <a:p>
            <a:pPr marL="0" marR="0" lvl="0" indent="0" algn="ctr" defTabSz="967740" rtl="0" eaLnBrk="1" fontAlgn="base" latinLnBrk="0" hangingPunct="1">
              <a:lnSpc>
                <a:spcPct val="100000"/>
              </a:lnSpc>
              <a:spcBef>
                <a:spcPct val="0"/>
              </a:spcBef>
              <a:spcAft>
                <a:spcPct val="0"/>
              </a:spcAft>
              <a:buClrTx/>
              <a:buSzTx/>
              <a:buFontTx/>
              <a:buNone/>
              <a:defRPr/>
            </a:pPr>
            <a:r>
              <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注重事后处理</a:t>
            </a:r>
            <a:endPar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7" name="矩形 16"/>
          <p:cNvSpPr/>
          <p:nvPr/>
        </p:nvSpPr>
        <p:spPr bwMode="auto">
          <a:xfrm>
            <a:off x="7481888" y="6045200"/>
            <a:ext cx="3284538" cy="352425"/>
          </a:xfrm>
          <a:prstGeom prst="rect">
            <a:avLst/>
          </a:prstGeom>
          <a:solidFill>
            <a:srgbClr val="C00000"/>
          </a:solidFill>
          <a:ln w="34925" cap="flat" cmpd="sng" algn="ctr">
            <a:solidFill>
              <a:sysClr val="window" lastClr="FFFFFF"/>
            </a:solidFill>
            <a:prstDash val="solid"/>
          </a:ln>
          <a:effectLst>
            <a:outerShdw blurRad="63500" dist="38100" dir="16500000" algn="tl" rotWithShape="0">
              <a:prstClr val="black">
                <a:alpha val="22000"/>
              </a:prstClr>
            </a:outerShdw>
          </a:effectLst>
        </p:spPr>
        <p:txBody>
          <a:bodyPr lIns="123119" tIns="61560" rIns="123119" bIns="61560" anchor="ctr"/>
          <a:lstStyle/>
          <a:p>
            <a:pPr marL="0" marR="0" lvl="0" indent="0" algn="ctr" defTabSz="967740" rtl="0" eaLnBrk="1" fontAlgn="base" latinLnBrk="0" hangingPunct="1">
              <a:lnSpc>
                <a:spcPct val="100000"/>
              </a:lnSpc>
              <a:spcBef>
                <a:spcPct val="0"/>
              </a:spcBef>
              <a:spcAft>
                <a:spcPct val="0"/>
              </a:spcAft>
              <a:buClrTx/>
              <a:buSzTx/>
              <a:buFontTx/>
              <a:buNone/>
              <a:defRPr/>
            </a:pPr>
            <a:r>
              <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rPr>
              <a:t>单纯以隐患排查进行</a:t>
            </a:r>
            <a:endParaRPr kumimoji="0" lang="zh-CN" altLang="en-US" sz="1695" b="1" i="0" u="none" strike="noStrike" kern="0" cap="none" spc="0" normalizeH="0" baseline="0" noProof="0" dirty="0">
              <a:ln>
                <a:noFill/>
              </a:ln>
              <a:solidFill>
                <a:prstClr val="white"/>
              </a:solidFill>
              <a:effectLst/>
              <a:uLnTx/>
              <a:uFillTx/>
              <a:latin typeface="Calibri" panose="020F0502020204030204"/>
              <a:ea typeface="微软雅黑" panose="020B0503020204020204" pitchFamily="34" charset="-122"/>
              <a:cs typeface="+mn-cs"/>
            </a:endParaRPr>
          </a:p>
        </p:txBody>
      </p:sp>
      <p:sp>
        <p:nvSpPr>
          <p:cNvPr id="18" name="圆角矩形 17"/>
          <p:cNvSpPr/>
          <p:nvPr/>
        </p:nvSpPr>
        <p:spPr>
          <a:xfrm>
            <a:off x="7494905" y="3564255"/>
            <a:ext cx="3331845" cy="457200"/>
          </a:xfrm>
          <a:prstGeom prst="roundRect">
            <a:avLst/>
          </a:prstGeom>
          <a:solidFill>
            <a:srgbClr val="C00000"/>
          </a:solidFill>
          <a:ln w="25400" cap="flat" cmpd="sng" algn="ctr">
            <a:noFill/>
            <a:prstDash val="solid"/>
          </a:ln>
          <a:effectLst>
            <a:outerShdw blurRad="152400" dist="152400" dir="5400000" sx="94000" sy="94000" algn="t" rotWithShape="0">
              <a:prstClr val="black">
                <a:alpha val="22000"/>
              </a:prstClr>
            </a:outerShdw>
          </a:effectLst>
        </p:spPr>
        <p:txBody>
          <a:bodyPr lIns="81465" tIns="40733" rIns="81465" bIns="40733" anchor="ctr"/>
          <a:lstStyle/>
          <a:p>
            <a:pPr marL="0" marR="0" lvl="0" indent="0" algn="ctr" defTabSz="967740" rtl="0" eaLnBrk="1" fontAlgn="base" latinLnBrk="0" hangingPunct="1">
              <a:lnSpc>
                <a:spcPct val="100000"/>
              </a:lnSpc>
              <a:spcBef>
                <a:spcPct val="0"/>
              </a:spcBef>
              <a:spcAft>
                <a:spcPct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Calibri" panose="020F0502020204030204"/>
              <a:ea typeface="微软雅黑" panose="020B0503020204020204" pitchFamily="34" charset="-122"/>
              <a:cs typeface="+mn-cs"/>
            </a:endParaRPr>
          </a:p>
        </p:txBody>
      </p:sp>
      <p:sp>
        <p:nvSpPr>
          <p:cNvPr id="19" name="TextBox 27"/>
          <p:cNvSpPr txBox="1"/>
          <p:nvPr/>
        </p:nvSpPr>
        <p:spPr>
          <a:xfrm>
            <a:off x="7496175" y="3551555"/>
            <a:ext cx="3360420" cy="489585"/>
          </a:xfrm>
          <a:prstGeom prst="rect">
            <a:avLst/>
          </a:prstGeom>
          <a:noFill/>
          <a:ln w="9525">
            <a:noFill/>
          </a:ln>
        </p:spPr>
        <p:txBody>
          <a:bodyPr wrap="square" lIns="121898" tIns="60948" rIns="121898" bIns="60948" anchor="t" anchorCtr="0">
            <a:spAutoFit/>
          </a:bodyPr>
          <a:lstStyle/>
          <a:p>
            <a:pPr algn="l" eaLnBrk="0" hangingPunct="0"/>
            <a:r>
              <a:rPr lang="zh-CN" altLang="en-US" b="1" dirty="0">
                <a:solidFill>
                  <a:srgbClr val="FFFFFF"/>
                </a:solidFill>
                <a:latin typeface="微软雅黑" panose="020B0503020204020204" pitchFamily="34" charset="-122"/>
                <a:ea typeface="微软雅黑" panose="020B0503020204020204" pitchFamily="34" charset="-122"/>
              </a:rPr>
              <a:t>传统安全生产监管模式</a:t>
            </a:r>
            <a:endParaRPr lang="zh-CN" altLang="en-US" b="1" dirty="0">
              <a:solidFill>
                <a:srgbClr val="FFFFFF"/>
              </a:solidFill>
              <a:latin typeface="微软雅黑" panose="020B0503020204020204" pitchFamily="34" charset="-122"/>
              <a:ea typeface="微软雅黑" panose="020B0503020204020204" pitchFamily="34" charset="-122"/>
            </a:endParaRPr>
          </a:p>
        </p:txBody>
      </p:sp>
      <p:sp>
        <p:nvSpPr>
          <p:cNvPr id="22" name="任意多边形 13"/>
          <p:cNvSpPr/>
          <p:nvPr>
            <p:custDataLst>
              <p:tags r:id="rId1"/>
            </p:custDataLst>
          </p:nvPr>
        </p:nvSpPr>
        <p:spPr bwMode="auto">
          <a:xfrm>
            <a:off x="-13515" y="7809"/>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pPr>
            <a:r>
              <a:rPr lang="zh-CN" altLang="en-US" sz="2040" dirty="0">
                <a:solidFill>
                  <a:srgbClr val="FEFFFF"/>
                </a:solidFill>
                <a:latin typeface="微软雅黑" panose="020B0503020204020204" pitchFamily="34" charset="-122"/>
                <a:ea typeface="微软雅黑" panose="020B0503020204020204" pitchFamily="34" charset="-122"/>
                <a:sym typeface="+mn-ea"/>
              </a:rPr>
              <a:t>安全生产</a:t>
            </a:r>
            <a:endParaRPr lang="zh-CN" altLang="en-US" sz="2040" dirty="0">
              <a:solidFill>
                <a:srgbClr val="FEFFFF"/>
              </a:solidFill>
              <a:latin typeface="微软雅黑" panose="020B0503020204020204" pitchFamily="34" charset="-122"/>
              <a:ea typeface="微软雅黑" panose="020B0503020204020204" pitchFamily="34" charset="-122"/>
              <a:sym typeface="+mn-ea"/>
            </a:endParaRP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06" y="2654449"/>
            <a:ext cx="12857339" cy="1923752"/>
            <a:chOff x="353" y="2654396"/>
            <a:chExt cx="12858044" cy="1923858"/>
          </a:xfrm>
        </p:grpSpPr>
        <p:sp>
          <p:nvSpPr>
            <p:cNvPr id="2" name="矩形 1"/>
            <p:cNvSpPr/>
            <p:nvPr/>
          </p:nvSpPr>
          <p:spPr>
            <a:xfrm>
              <a:off x="353" y="2654396"/>
              <a:ext cx="12858044" cy="19238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4" name="图片 2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52711" y="3017547"/>
              <a:ext cx="1160090" cy="1160090"/>
            </a:xfrm>
            <a:prstGeom prst="rect">
              <a:avLst/>
            </a:prstGeom>
          </p:spPr>
        </p:pic>
      </p:grpSp>
      <p:grpSp>
        <p:nvGrpSpPr>
          <p:cNvPr id="6" name="组合 5"/>
          <p:cNvGrpSpPr/>
          <p:nvPr/>
        </p:nvGrpSpPr>
        <p:grpSpPr>
          <a:xfrm>
            <a:off x="1873119" y="1917933"/>
            <a:ext cx="3037504" cy="6064737"/>
            <a:chOff x="1331640" y="1363871"/>
            <a:chExt cx="2160240" cy="4313175"/>
          </a:xfrm>
        </p:grpSpPr>
        <p:sp>
          <p:nvSpPr>
            <p:cNvPr id="3" name="椭圆 2"/>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椭圆 3"/>
            <p:cNvSpPr/>
            <p:nvPr/>
          </p:nvSpPr>
          <p:spPr>
            <a:xfrm>
              <a:off x="1511760" y="1671750"/>
              <a:ext cx="1800000" cy="180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TextBox 4"/>
            <p:cNvSpPr txBox="1"/>
            <p:nvPr/>
          </p:nvSpPr>
          <p:spPr>
            <a:xfrm>
              <a:off x="1943708" y="1363871"/>
              <a:ext cx="936104" cy="4313175"/>
            </a:xfrm>
            <a:prstGeom prst="rect">
              <a:avLst/>
            </a:prstGeom>
            <a:noFill/>
          </p:spPr>
          <p:txBody>
            <a:bodyPr wrap="square" rtlCol="0">
              <a:spAutoFit/>
            </a:bodyPr>
            <a:lstStyle/>
            <a:p>
              <a:pPr algn="ctr"/>
              <a:r>
                <a:rPr lang="en-US" altLang="zh-CN" sz="19405" dirty="0">
                  <a:solidFill>
                    <a:schemeClr val="bg1"/>
                  </a:solidFill>
                  <a:latin typeface="华文中宋" panose="02010600040101010101" pitchFamily="2" charset="-122"/>
                  <a:ea typeface="华文中宋" panose="02010600040101010101" pitchFamily="2" charset="-122"/>
                </a:rPr>
                <a:t>32</a:t>
              </a:r>
              <a:endParaRPr lang="zh-CN" altLang="en-US" sz="19405" dirty="0">
                <a:solidFill>
                  <a:schemeClr val="bg1"/>
                </a:solidFill>
                <a:latin typeface="华文中宋" panose="02010600040101010101" pitchFamily="2" charset="-122"/>
                <a:ea typeface="华文中宋" panose="02010600040101010101" pitchFamily="2" charset="-122"/>
              </a:endParaRPr>
            </a:p>
          </p:txBody>
        </p:sp>
      </p:grpSp>
      <p:sp>
        <p:nvSpPr>
          <p:cNvPr id="7" name="矩形 6"/>
          <p:cNvSpPr/>
          <p:nvPr/>
        </p:nvSpPr>
        <p:spPr>
          <a:xfrm>
            <a:off x="5170725" y="3256340"/>
            <a:ext cx="6391493" cy="769441"/>
          </a:xfrm>
          <a:prstGeom prst="rect">
            <a:avLst/>
          </a:prstGeom>
        </p:spPr>
        <p:txBody>
          <a:bodyPr wrap="none">
            <a:spAutoFit/>
          </a:bodyPr>
          <a:lstStyle/>
          <a:p>
            <a:r>
              <a:rPr lang="zh-CN" altLang="en-US" sz="4400" b="1" dirty="0">
                <a:solidFill>
                  <a:schemeClr val="bg1"/>
                </a:solidFill>
                <a:latin typeface="微软雅黑" panose="020B0503020204020204" pitchFamily="34" charset="-122"/>
                <a:ea typeface="微软雅黑" panose="020B0503020204020204" pitchFamily="34" charset="-122"/>
                <a:sym typeface="+mn-ea"/>
              </a:rPr>
              <a:t>安全信息化关键问题分析</a:t>
            </a:r>
            <a:endParaRPr lang="zh-CN" altLang="en-US" sz="44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25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3981103" y="-8512"/>
            <a:ext cx="4094480" cy="521970"/>
          </a:xfrm>
          <a:prstGeom prst="rect">
            <a:avLst/>
          </a:prstGeom>
        </p:spPr>
        <p:txBody>
          <a:bodyPr wrap="none">
            <a:spAutoFit/>
          </a:bodyPr>
          <a:lstStyle/>
          <a:p>
            <a:r>
              <a:rPr lang="zh-CN" altLang="en-US" sz="2800" b="1" dirty="0">
                <a:solidFill>
                  <a:srgbClr val="002B92"/>
                </a:solidFill>
                <a:latin typeface="微软雅黑" panose="020B0503020204020204" pitchFamily="34" charset="-122"/>
                <a:ea typeface="微软雅黑" panose="020B0503020204020204" pitchFamily="34" charset="-122"/>
              </a:rPr>
              <a:t>安全信息化关键问题分析</a:t>
            </a:r>
            <a:endParaRPr lang="zh-CN" altLang="en-US" sz="2800" b="1" dirty="0">
              <a:solidFill>
                <a:srgbClr val="002B92"/>
              </a:solidFill>
              <a:latin typeface="微软雅黑" panose="020B0503020204020204" pitchFamily="34" charset="-122"/>
              <a:ea typeface="微软雅黑" panose="020B0503020204020204" pitchFamily="34" charset="-122"/>
            </a:endParaRPr>
          </a:p>
        </p:txBody>
      </p:sp>
      <p:grpSp>
        <p:nvGrpSpPr>
          <p:cNvPr id="2" name="组合 5"/>
          <p:cNvGrpSpPr/>
          <p:nvPr/>
        </p:nvGrpSpPr>
        <p:grpSpPr bwMode="auto">
          <a:xfrm>
            <a:off x="0" y="-11270"/>
            <a:ext cx="2747681" cy="469151"/>
            <a:chOff x="6097456" y="3877982"/>
            <a:chExt cx="2831127" cy="483577"/>
          </a:xfrm>
        </p:grpSpPr>
        <p:sp>
          <p:nvSpPr>
            <p:cNvPr id="12" name="任意多边形 11"/>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endParaRPr lang="zh-CN" altLang="en-US" sz="1940" noProof="1">
                <a:latin typeface="微软雅黑" panose="020B0503020204020204" pitchFamily="34" charset="-122"/>
                <a:ea typeface="微软雅黑" panose="020B0503020204020204" pitchFamily="34" charset="-122"/>
              </a:endParaRPr>
            </a:p>
          </p:txBody>
        </p:sp>
        <p:sp>
          <p:nvSpPr>
            <p:cNvPr id="21" name="任意多边形 20"/>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pPr>
              <a:r>
                <a:rPr lang="zh-CN" altLang="en-US" sz="1935">
                  <a:solidFill>
                    <a:srgbClr val="FEFFFF"/>
                  </a:solidFill>
                  <a:latin typeface="微软雅黑" panose="020B0503020204020204" pitchFamily="34" charset="-122"/>
                  <a:ea typeface="微软雅黑" panose="020B0503020204020204" pitchFamily="34" charset="-122"/>
                  <a:sym typeface="+mn-ea"/>
                </a:rPr>
                <a:t>现状分析</a:t>
              </a:r>
              <a:endParaRPr lang="zh-CN" altLang="en-US" sz="1935">
                <a:solidFill>
                  <a:srgbClr val="FEFFFF"/>
                </a:solidFill>
                <a:latin typeface="微软雅黑" panose="020B0503020204020204" pitchFamily="34" charset="-122"/>
                <a:ea typeface="微软雅黑" panose="020B0503020204020204" pitchFamily="34" charset="-122"/>
                <a:sym typeface="+mn-ea"/>
              </a:endParaRPr>
            </a:p>
          </p:txBody>
        </p:sp>
      </p:grpSp>
      <p:sp>
        <p:nvSpPr>
          <p:cNvPr id="3" name="矩形 2"/>
          <p:cNvSpPr/>
          <p:nvPr/>
        </p:nvSpPr>
        <p:spPr>
          <a:xfrm>
            <a:off x="1138098" y="826770"/>
            <a:ext cx="10763885" cy="1630045"/>
          </a:xfrm>
          <a:prstGeom prst="rect">
            <a:avLst/>
          </a:prstGeom>
          <a:solidFill>
            <a:schemeClr val="accent4">
              <a:lumMod val="20000"/>
              <a:lumOff val="80000"/>
            </a:schemeClr>
          </a:solidFill>
        </p:spPr>
        <p:txBody>
          <a:bodyPr wrap="square">
            <a:spAutoFit/>
          </a:bodyPr>
          <a:lstStyle/>
          <a:p>
            <a:r>
              <a:rPr lang="zh-CN" altLang="en-US" sz="2000" dirty="0">
                <a:solidFill>
                  <a:srgbClr val="C00000"/>
                </a:solidFill>
                <a:latin typeface="微软雅黑" panose="020B0503020204020204" pitchFamily="34" charset="-122"/>
                <a:ea typeface="微软雅黑" panose="020B0503020204020204" pitchFamily="34" charset="-122"/>
              </a:rPr>
              <a:t>主要问题总结：</a:t>
            </a:r>
            <a:endParaRPr lang="en-US" altLang="zh-CN" sz="2000" dirty="0">
              <a:solidFill>
                <a:srgbClr val="C00000"/>
              </a:solidFill>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1</a:t>
            </a:r>
            <a:r>
              <a:rPr lang="zh-CN" altLang="en-US" sz="2000" dirty="0">
                <a:latin typeface="微软雅黑" panose="020B0503020204020204" pitchFamily="34" charset="-122"/>
                <a:ea typeface="微软雅黑" panose="020B0503020204020204" pitchFamily="34" charset="-122"/>
              </a:rPr>
              <a:t>、两层皮：信息系统与管理体系两层皮，管理体系与现场执行两层皮。</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2、</a:t>
            </a:r>
            <a:r>
              <a:rPr lang="zh-CN" altLang="en-US" sz="2000" dirty="0">
                <a:latin typeface="微软雅黑" panose="020B0503020204020204" pitchFamily="34" charset="-122"/>
                <a:ea typeface="微软雅黑" panose="020B0503020204020204" pitchFamily="34" charset="-122"/>
                <a:sym typeface="+mn-ea"/>
              </a:rPr>
              <a:t>双控体系难以落地到现场作业层，缺乏操作层面的工具，标准难以贯穿执行。</a:t>
            </a:r>
            <a:endParaRPr lang="zh-CN" altLang="en-US"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sym typeface="+mn-ea"/>
              </a:rPr>
              <a:t>3、安全生产标准化没有实现多体系的横向贯穿，仍然是安全部门管安全，安全未与生产管理、设备管理、能源管理、环境管理等多体系进行有效融合和落地。</a:t>
            </a:r>
            <a:endParaRPr lang="zh-CN" altLang="en-US" sz="2000" dirty="0">
              <a:latin typeface="微软雅黑" panose="020B0503020204020204" pitchFamily="34" charset="-122"/>
              <a:ea typeface="微软雅黑" panose="020B0503020204020204" pitchFamily="34" charset="-122"/>
            </a:endParaRPr>
          </a:p>
        </p:txBody>
      </p:sp>
      <p:sp>
        <p:nvSpPr>
          <p:cNvPr id="5" name="Freeform 3"/>
          <p:cNvSpPr/>
          <p:nvPr/>
        </p:nvSpPr>
        <p:spPr bwMode="auto">
          <a:xfrm>
            <a:off x="5046725" y="2802589"/>
            <a:ext cx="2207419" cy="914400"/>
          </a:xfrm>
          <a:custGeom>
            <a:avLst/>
            <a:gdLst>
              <a:gd name="T0" fmla="*/ 0 w 1854"/>
              <a:gd name="T1" fmla="*/ 2147483647 h 768"/>
              <a:gd name="T2" fmla="*/ 2147483647 w 1854"/>
              <a:gd name="T3" fmla="*/ 2147483647 h 768"/>
              <a:gd name="T4" fmla="*/ 2147483647 w 1854"/>
              <a:gd name="T5" fmla="*/ 2147483647 h 768"/>
              <a:gd name="T6" fmla="*/ 2147483647 w 1854"/>
              <a:gd name="T7" fmla="*/ 2147483647 h 768"/>
              <a:gd name="T8" fmla="*/ 2147483647 w 1854"/>
              <a:gd name="T9" fmla="*/ 2147483647 h 768"/>
              <a:gd name="T10" fmla="*/ 2147483647 w 1854"/>
              <a:gd name="T11" fmla="*/ 0 h 768"/>
              <a:gd name="T12" fmla="*/ 0 w 1854"/>
              <a:gd name="T13" fmla="*/ 2147483647 h 768"/>
              <a:gd name="T14" fmla="*/ 0 60000 65536"/>
              <a:gd name="T15" fmla="*/ 0 60000 65536"/>
              <a:gd name="T16" fmla="*/ 0 60000 65536"/>
              <a:gd name="T17" fmla="*/ 0 60000 65536"/>
              <a:gd name="T18" fmla="*/ 0 60000 65536"/>
              <a:gd name="T19" fmla="*/ 0 60000 65536"/>
              <a:gd name="T20" fmla="*/ 0 60000 65536"/>
              <a:gd name="T21" fmla="*/ 0 w 1854"/>
              <a:gd name="T22" fmla="*/ 0 h 768"/>
              <a:gd name="T23" fmla="*/ 1854 w 1854"/>
              <a:gd name="T24" fmla="*/ 768 h 7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4" h="768">
                <a:moveTo>
                  <a:pt x="0" y="441"/>
                </a:moveTo>
                <a:cubicBezTo>
                  <a:pt x="181" y="610"/>
                  <a:pt x="402" y="750"/>
                  <a:pt x="396" y="762"/>
                </a:cubicBezTo>
                <a:cubicBezTo>
                  <a:pt x="492" y="672"/>
                  <a:pt x="672" y="528"/>
                  <a:pt x="912" y="528"/>
                </a:cubicBezTo>
                <a:cubicBezTo>
                  <a:pt x="1152" y="528"/>
                  <a:pt x="1320" y="642"/>
                  <a:pt x="1446" y="768"/>
                </a:cubicBezTo>
                <a:lnTo>
                  <a:pt x="1854" y="429"/>
                </a:lnTo>
                <a:cubicBezTo>
                  <a:pt x="1732" y="261"/>
                  <a:pt x="1428" y="0"/>
                  <a:pt x="918" y="0"/>
                </a:cubicBezTo>
                <a:cubicBezTo>
                  <a:pt x="408" y="0"/>
                  <a:pt x="138" y="255"/>
                  <a:pt x="0" y="441"/>
                </a:cubicBezTo>
                <a:close/>
              </a:path>
            </a:pathLst>
          </a:custGeom>
          <a:solidFill>
            <a:srgbClr val="FF9900"/>
          </a:solidFill>
          <a:ln w="9525" cap="flat" cmpd="sng">
            <a:miter lim="800000"/>
          </a:ln>
          <a:effectLst/>
          <a:scene3d>
            <a:camera prst="legacyPerspectiveBottom"/>
            <a:lightRig rig="legacyFlat3" dir="t"/>
          </a:scene3d>
          <a:sp3d extrusionH="887400" prstMaterial="legacyMatte">
            <a:bevelT w="13500" h="13500" prst="angle"/>
            <a:bevelB w="13500" h="13500" prst="angle"/>
            <a:extrusionClr>
              <a:srgbClr val="C00000"/>
            </a:extrusionClr>
            <a:contourClr>
              <a:srgbClr val="990000"/>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6" name="Line 4"/>
          <p:cNvSpPr>
            <a:spLocks noChangeShapeType="1"/>
          </p:cNvSpPr>
          <p:nvPr/>
        </p:nvSpPr>
        <p:spPr bwMode="auto">
          <a:xfrm>
            <a:off x="4872894" y="3321701"/>
            <a:ext cx="2736056" cy="2362200"/>
          </a:xfrm>
          <a:prstGeom prst="line">
            <a:avLst/>
          </a:prstGeom>
          <a:noFill/>
          <a:ln w="19050" cap="rnd" cmpd="sng">
            <a:solidFill>
              <a:srgbClr val="96969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7" name="Line 5"/>
          <p:cNvSpPr>
            <a:spLocks noChangeShapeType="1"/>
          </p:cNvSpPr>
          <p:nvPr/>
        </p:nvSpPr>
        <p:spPr bwMode="auto">
          <a:xfrm flipH="1">
            <a:off x="4756213" y="3264551"/>
            <a:ext cx="2736056" cy="2362200"/>
          </a:xfrm>
          <a:prstGeom prst="line">
            <a:avLst/>
          </a:prstGeom>
          <a:noFill/>
          <a:ln w="19050" cap="rnd" cmpd="sng">
            <a:solidFill>
              <a:srgbClr val="969696"/>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a:p>
        </p:txBody>
      </p:sp>
      <p:sp>
        <p:nvSpPr>
          <p:cNvPr id="8" name="Oval 6"/>
          <p:cNvSpPr>
            <a:spLocks noChangeArrowheads="1"/>
          </p:cNvSpPr>
          <p:nvPr/>
        </p:nvSpPr>
        <p:spPr bwMode="auto">
          <a:xfrm>
            <a:off x="5332474" y="3609832"/>
            <a:ext cx="1614488" cy="1614488"/>
          </a:xfrm>
          <a:prstGeom prst="ellipse">
            <a:avLst/>
          </a:prstGeom>
          <a:gradFill rotWithShape="1">
            <a:gsLst>
              <a:gs pos="0">
                <a:srgbClr val="E8F5F6"/>
              </a:gs>
              <a:gs pos="100000">
                <a:srgbClr val="00B050"/>
              </a:gs>
            </a:gsLst>
            <a:path path="shape">
              <a:fillToRect l="50000" t="50000" r="50000" b="50000"/>
            </a:path>
          </a:gradFill>
          <a:ln w="9525" cap="flat" cmpd="sng">
            <a:round/>
          </a:ln>
          <a:effectLst/>
          <a:scene3d>
            <a:camera prst="legacyPerspectiveBottom"/>
            <a:lightRig rig="sunset" dir="t"/>
          </a:scene3d>
          <a:sp3d extrusionH="887400" prstMaterial="legacyMatte">
            <a:bevelT w="13500" h="13500" prst="relaxedInset"/>
            <a:bevelB w="13500" h="13500" prst="softRound"/>
            <a:extrusionClr>
              <a:srgbClr val="00B050"/>
            </a:extrusionClr>
            <a:contourClr>
              <a:srgbClr val="E8F5F6"/>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en-US" dirty="0"/>
          </a:p>
        </p:txBody>
      </p:sp>
      <p:sp>
        <p:nvSpPr>
          <p:cNvPr id="9" name="Oval 7"/>
          <p:cNvSpPr>
            <a:spLocks noChangeArrowheads="1"/>
          </p:cNvSpPr>
          <p:nvPr/>
        </p:nvSpPr>
        <p:spPr bwMode="auto">
          <a:xfrm>
            <a:off x="4965763" y="4250388"/>
            <a:ext cx="297656" cy="300038"/>
          </a:xfrm>
          <a:prstGeom prst="ellipse">
            <a:avLst/>
          </a:prstGeom>
          <a:solidFill>
            <a:srgbClr val="FA59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0" name="AutoShape 8"/>
          <p:cNvSpPr>
            <a:spLocks noChangeArrowheads="1"/>
          </p:cNvSpPr>
          <p:nvPr/>
        </p:nvSpPr>
        <p:spPr bwMode="auto">
          <a:xfrm>
            <a:off x="4808600" y="4250388"/>
            <a:ext cx="150019" cy="290513"/>
          </a:xfrm>
          <a:prstGeom prst="moon">
            <a:avLst>
              <a:gd name="adj" fmla="val 84019"/>
            </a:avLst>
          </a:prstGeom>
          <a:solidFill>
            <a:srgbClr val="FA5900">
              <a:alpha val="7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1" name="AutoShape 9"/>
          <p:cNvSpPr>
            <a:spLocks noChangeArrowheads="1"/>
          </p:cNvSpPr>
          <p:nvPr/>
        </p:nvSpPr>
        <p:spPr bwMode="auto">
          <a:xfrm>
            <a:off x="4696681" y="4250388"/>
            <a:ext cx="150019" cy="290513"/>
          </a:xfrm>
          <a:prstGeom prst="moon">
            <a:avLst>
              <a:gd name="adj" fmla="val 50000"/>
            </a:avLst>
          </a:prstGeom>
          <a:solidFill>
            <a:srgbClr val="FA5900">
              <a:alpha val="3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3" name="Oval 10"/>
          <p:cNvSpPr>
            <a:spLocks noChangeArrowheads="1"/>
          </p:cNvSpPr>
          <p:nvPr/>
        </p:nvSpPr>
        <p:spPr bwMode="auto">
          <a:xfrm flipH="1">
            <a:off x="7013636" y="4250388"/>
            <a:ext cx="300038" cy="300038"/>
          </a:xfrm>
          <a:prstGeom prst="ellipse">
            <a:avLst/>
          </a:prstGeom>
          <a:solidFill>
            <a:srgbClr val="FA5900"/>
          </a:solidFill>
          <a:ln>
            <a:noFill/>
          </a:ln>
          <a:effectLst/>
          <a:extLst>
            <a:ext uri="{91240B29-F687-4F45-9708-019B960494DF}">
              <a14:hiddenLine xmlns:a14="http://schemas.microsoft.com/office/drawing/2010/main" w="9525">
                <a:solidFill>
                  <a:srgbClr val="000000"/>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4" name="AutoShape 11"/>
          <p:cNvSpPr>
            <a:spLocks noChangeArrowheads="1"/>
          </p:cNvSpPr>
          <p:nvPr/>
        </p:nvSpPr>
        <p:spPr bwMode="auto">
          <a:xfrm flipH="1">
            <a:off x="7306531" y="4250388"/>
            <a:ext cx="150019" cy="290513"/>
          </a:xfrm>
          <a:prstGeom prst="moon">
            <a:avLst>
              <a:gd name="adj" fmla="val 84019"/>
            </a:avLst>
          </a:prstGeom>
          <a:solidFill>
            <a:srgbClr val="FA5900">
              <a:alpha val="7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5" name="AutoShape 12"/>
          <p:cNvSpPr>
            <a:spLocks noChangeArrowheads="1"/>
          </p:cNvSpPr>
          <p:nvPr/>
        </p:nvSpPr>
        <p:spPr bwMode="auto">
          <a:xfrm flipH="1">
            <a:off x="7401780" y="4250388"/>
            <a:ext cx="152400" cy="290513"/>
          </a:xfrm>
          <a:prstGeom prst="moon">
            <a:avLst>
              <a:gd name="adj" fmla="val 50000"/>
            </a:avLst>
          </a:prstGeom>
          <a:solidFill>
            <a:srgbClr val="FA5900">
              <a:alpha val="39999"/>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6" name="AutoShape 13"/>
          <p:cNvSpPr>
            <a:spLocks noChangeArrowheads="1"/>
          </p:cNvSpPr>
          <p:nvPr/>
        </p:nvSpPr>
        <p:spPr bwMode="auto">
          <a:xfrm>
            <a:off x="4584763" y="4250388"/>
            <a:ext cx="150019" cy="290513"/>
          </a:xfrm>
          <a:prstGeom prst="moon">
            <a:avLst>
              <a:gd name="adj" fmla="val 50000"/>
            </a:avLst>
          </a:prstGeom>
          <a:solidFill>
            <a:srgbClr val="FA5900">
              <a:alpha val="2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18" name="AutoShape 14"/>
          <p:cNvSpPr>
            <a:spLocks noChangeArrowheads="1"/>
          </p:cNvSpPr>
          <p:nvPr/>
        </p:nvSpPr>
        <p:spPr bwMode="auto">
          <a:xfrm flipH="1">
            <a:off x="7504175" y="4250388"/>
            <a:ext cx="150019" cy="290513"/>
          </a:xfrm>
          <a:prstGeom prst="moon">
            <a:avLst>
              <a:gd name="adj" fmla="val 50000"/>
            </a:avLst>
          </a:prstGeom>
          <a:solidFill>
            <a:srgbClr val="FA5900">
              <a:alpha val="20000"/>
            </a:srgbClr>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20" name="Freeform 15"/>
          <p:cNvSpPr/>
          <p:nvPr/>
        </p:nvSpPr>
        <p:spPr bwMode="auto">
          <a:xfrm>
            <a:off x="5046725" y="5071920"/>
            <a:ext cx="2207419" cy="914400"/>
          </a:xfrm>
          <a:custGeom>
            <a:avLst/>
            <a:gdLst>
              <a:gd name="T0" fmla="*/ 0 w 1854"/>
              <a:gd name="T1" fmla="*/ 2147483647 h 768"/>
              <a:gd name="T2" fmla="*/ 2147483647 w 1854"/>
              <a:gd name="T3" fmla="*/ 2147483647 h 768"/>
              <a:gd name="T4" fmla="*/ 2147483647 w 1854"/>
              <a:gd name="T5" fmla="*/ 2147483647 h 768"/>
              <a:gd name="T6" fmla="*/ 2147483647 w 1854"/>
              <a:gd name="T7" fmla="*/ 0 h 768"/>
              <a:gd name="T8" fmla="*/ 2147483647 w 1854"/>
              <a:gd name="T9" fmla="*/ 2147483647 h 768"/>
              <a:gd name="T10" fmla="*/ 2147483647 w 1854"/>
              <a:gd name="T11" fmla="*/ 2147483647 h 768"/>
              <a:gd name="T12" fmla="*/ 0 w 1854"/>
              <a:gd name="T13" fmla="*/ 2147483647 h 768"/>
              <a:gd name="T14" fmla="*/ 0 60000 65536"/>
              <a:gd name="T15" fmla="*/ 0 60000 65536"/>
              <a:gd name="T16" fmla="*/ 0 60000 65536"/>
              <a:gd name="T17" fmla="*/ 0 60000 65536"/>
              <a:gd name="T18" fmla="*/ 0 60000 65536"/>
              <a:gd name="T19" fmla="*/ 0 60000 65536"/>
              <a:gd name="T20" fmla="*/ 0 60000 65536"/>
              <a:gd name="T21" fmla="*/ 0 w 1854"/>
              <a:gd name="T22" fmla="*/ 0 h 768"/>
              <a:gd name="T23" fmla="*/ 1854 w 1854"/>
              <a:gd name="T24" fmla="*/ 768 h 768"/>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1854" h="768">
                <a:moveTo>
                  <a:pt x="0" y="327"/>
                </a:moveTo>
                <a:cubicBezTo>
                  <a:pt x="181" y="158"/>
                  <a:pt x="402" y="18"/>
                  <a:pt x="396" y="6"/>
                </a:cubicBezTo>
                <a:cubicBezTo>
                  <a:pt x="492" y="96"/>
                  <a:pt x="672" y="240"/>
                  <a:pt x="912" y="240"/>
                </a:cubicBezTo>
                <a:cubicBezTo>
                  <a:pt x="1152" y="240"/>
                  <a:pt x="1320" y="126"/>
                  <a:pt x="1446" y="0"/>
                </a:cubicBezTo>
                <a:lnTo>
                  <a:pt x="1854" y="339"/>
                </a:lnTo>
                <a:cubicBezTo>
                  <a:pt x="1732" y="507"/>
                  <a:pt x="1428" y="768"/>
                  <a:pt x="918" y="768"/>
                </a:cubicBezTo>
                <a:cubicBezTo>
                  <a:pt x="408" y="768"/>
                  <a:pt x="138" y="513"/>
                  <a:pt x="0" y="327"/>
                </a:cubicBezTo>
                <a:close/>
              </a:path>
            </a:pathLst>
          </a:custGeom>
          <a:solidFill>
            <a:srgbClr val="0070C0"/>
          </a:solidFill>
          <a:ln w="9525" cap="flat" cmpd="sng">
            <a:miter lim="800000"/>
          </a:ln>
          <a:effectLst/>
          <a:scene3d>
            <a:camera prst="legacyPerspectiveBottom"/>
            <a:lightRig rig="legacyFlat3" dir="t"/>
          </a:scene3d>
          <a:sp3d extrusionH="887400" contourW="12700" prstMaterial="legacyMatte">
            <a:bevelT w="13500" h="13500" prst="angle"/>
            <a:bevelB w="13500" h="13500" prst="angle"/>
            <a:extrusionClr>
              <a:srgbClr val="002060"/>
            </a:extrusionClr>
            <a:contourClr>
              <a:schemeClr val="accent1">
                <a:lumMod val="75000"/>
              </a:schemeClr>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a:p>
        </p:txBody>
      </p:sp>
      <p:sp>
        <p:nvSpPr>
          <p:cNvPr id="72" name="Rectangle 19"/>
          <p:cNvSpPr>
            <a:spLocks noChangeArrowheads="1"/>
          </p:cNvSpPr>
          <p:nvPr/>
        </p:nvSpPr>
        <p:spPr bwMode="auto">
          <a:xfrm>
            <a:off x="2665475" y="4128649"/>
            <a:ext cx="1844706"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a:r>
              <a:rPr lang="zh-CN" altLang="en-US" sz="1200" dirty="0">
                <a:solidFill>
                  <a:srgbClr val="000000"/>
                </a:solidFill>
                <a:latin typeface="微软雅黑" panose="020B0503020204020204" pitchFamily="34" charset="-122"/>
                <a:ea typeface="微软雅黑" panose="020B0503020204020204" pitchFamily="34" charset="-122"/>
              </a:rPr>
              <a:t>能源、环境、现场管理</a:t>
            </a:r>
            <a:endParaRPr lang="zh-CN" altLang="en-US" dirty="0">
              <a:latin typeface="微软雅黑" panose="020B0503020204020204" pitchFamily="34" charset="-122"/>
              <a:ea typeface="微软雅黑" panose="020B0503020204020204" pitchFamily="34" charset="-122"/>
            </a:endParaRPr>
          </a:p>
        </p:txBody>
      </p:sp>
      <p:sp>
        <p:nvSpPr>
          <p:cNvPr id="74" name="Rectangle 20"/>
          <p:cNvSpPr>
            <a:spLocks noChangeArrowheads="1"/>
          </p:cNvSpPr>
          <p:nvPr/>
        </p:nvSpPr>
        <p:spPr bwMode="auto">
          <a:xfrm>
            <a:off x="7682769" y="4131327"/>
            <a:ext cx="2024232" cy="2769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r>
              <a:rPr lang="zh-CN" altLang="en-US" sz="1200" dirty="0">
                <a:solidFill>
                  <a:srgbClr val="000000"/>
                </a:solidFill>
                <a:latin typeface="微软雅黑" panose="020B0503020204020204" pitchFamily="34" charset="-122"/>
                <a:ea typeface="微软雅黑" panose="020B0503020204020204" pitchFamily="34" charset="-122"/>
              </a:rPr>
              <a:t>设备、生产、质量、绩效</a:t>
            </a:r>
            <a:endParaRPr lang="zh-CN" altLang="en-US" dirty="0">
              <a:latin typeface="微软雅黑" panose="020B0503020204020204" pitchFamily="34" charset="-122"/>
              <a:ea typeface="微软雅黑" panose="020B0503020204020204" pitchFamily="34" charset="-122"/>
            </a:endParaRPr>
          </a:p>
        </p:txBody>
      </p:sp>
      <p:sp>
        <p:nvSpPr>
          <p:cNvPr id="76" name="Line 25"/>
          <p:cNvSpPr>
            <a:spLocks noChangeShapeType="1"/>
          </p:cNvSpPr>
          <p:nvPr/>
        </p:nvSpPr>
        <p:spPr bwMode="auto">
          <a:xfrm>
            <a:off x="3317937" y="4421844"/>
            <a:ext cx="5400675" cy="0"/>
          </a:xfrm>
          <a:prstGeom prst="line">
            <a:avLst/>
          </a:prstGeom>
          <a:noFill/>
          <a:ln w="38100" cap="flat" cmpd="sng">
            <a:solidFill>
              <a:srgbClr val="FF0000"/>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CC">
                      <a:gamma/>
                      <a:shade val="60000"/>
                      <a:invGamma/>
                      <a:alpha val="50000"/>
                    </a:srgbClr>
                  </a:outerShdw>
                </a:effectLst>
              </a14:hiddenEffects>
            </a:ext>
          </a:extLst>
        </p:spPr>
        <p:txBody>
          <a:bodyPr wrap="none" lIns="13500" tIns="8100" rIns="13500" bIns="8100" anchor="ctr"/>
          <a:lstStyle/>
          <a:p>
            <a:endParaRPr lang="zh-CN" altLang="en-US"/>
          </a:p>
        </p:txBody>
      </p:sp>
      <p:sp>
        <p:nvSpPr>
          <p:cNvPr id="77" name="Line 26"/>
          <p:cNvSpPr>
            <a:spLocks noChangeShapeType="1"/>
          </p:cNvSpPr>
          <p:nvPr/>
        </p:nvSpPr>
        <p:spPr bwMode="auto">
          <a:xfrm>
            <a:off x="6118458" y="2857358"/>
            <a:ext cx="0" cy="3131344"/>
          </a:xfrm>
          <a:prstGeom prst="line">
            <a:avLst/>
          </a:prstGeom>
          <a:noFill/>
          <a:ln w="38100" cap="flat" cmpd="sng">
            <a:solidFill>
              <a:srgbClr val="FF0000"/>
            </a:solidFill>
            <a:prstDash val="sysDot"/>
            <a:rou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7961" dir="2700000" algn="ctr" rotWithShape="0">
                    <a:srgbClr val="0000CC">
                      <a:gamma/>
                      <a:shade val="60000"/>
                      <a:invGamma/>
                      <a:alpha val="50000"/>
                    </a:srgbClr>
                  </a:outerShdw>
                </a:effectLst>
              </a14:hiddenEffects>
            </a:ext>
          </a:extLst>
        </p:spPr>
        <p:txBody>
          <a:bodyPr wrap="none" lIns="13500" tIns="8100" rIns="13500" bIns="8100" anchor="ctr"/>
          <a:lstStyle/>
          <a:p>
            <a:endParaRPr lang="zh-CN" altLang="en-US"/>
          </a:p>
        </p:txBody>
      </p:sp>
      <p:sp>
        <p:nvSpPr>
          <p:cNvPr id="78" name="Text Box 18"/>
          <p:cNvSpPr txBox="1">
            <a:spLocks noChangeArrowheads="1"/>
          </p:cNvSpPr>
          <p:nvPr/>
        </p:nvSpPr>
        <p:spPr bwMode="auto">
          <a:xfrm>
            <a:off x="5126496" y="5335954"/>
            <a:ext cx="2026444" cy="7017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现场管理</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eaLnBrk="1" hangingPunct="1">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作业安全</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eaLnBrk="1" hangingPunct="1">
              <a:lnSpc>
                <a:spcPct val="120000"/>
              </a:lnSpc>
            </a:pPr>
            <a:r>
              <a:rPr lang="zh-CN" altLang="en-US" sz="1100" dirty="0">
                <a:solidFill>
                  <a:schemeClr val="bg1"/>
                </a:solidFill>
                <a:latin typeface="微软雅黑" panose="020B0503020204020204" pitchFamily="34" charset="-122"/>
                <a:ea typeface="微软雅黑" panose="020B0503020204020204" pitchFamily="34" charset="-122"/>
              </a:rPr>
              <a:t>全员安全</a:t>
            </a:r>
            <a:endParaRPr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79" name="Text Box 17"/>
          <p:cNvSpPr txBox="1">
            <a:spLocks noChangeArrowheads="1"/>
          </p:cNvSpPr>
          <p:nvPr/>
        </p:nvSpPr>
        <p:spPr bwMode="auto">
          <a:xfrm>
            <a:off x="5130664" y="2937558"/>
            <a:ext cx="2026444" cy="51552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spcBef>
                <a:spcPct val="50000"/>
              </a:spcBef>
            </a:pPr>
            <a:r>
              <a:rPr lang="zh-CN" altLang="en-US" sz="1100" dirty="0">
                <a:solidFill>
                  <a:schemeClr val="bg1"/>
                </a:solidFill>
                <a:latin typeface="微软雅黑" panose="020B0503020204020204" pitchFamily="34" charset="-122"/>
                <a:ea typeface="微软雅黑" panose="020B0503020204020204" pitchFamily="34" charset="-122"/>
              </a:rPr>
              <a:t>决策层 风险管控体系</a:t>
            </a:r>
            <a:endParaRPr lang="en-US" altLang="zh-CN" sz="1100" dirty="0">
              <a:solidFill>
                <a:schemeClr val="bg1"/>
              </a:solidFill>
              <a:latin typeface="微软雅黑" panose="020B0503020204020204" pitchFamily="34" charset="-122"/>
              <a:ea typeface="微软雅黑" panose="020B0503020204020204" pitchFamily="34" charset="-122"/>
            </a:endParaRPr>
          </a:p>
          <a:p>
            <a:pPr algn="ctr" eaLnBrk="1" hangingPunct="1">
              <a:spcBef>
                <a:spcPct val="50000"/>
              </a:spcBef>
            </a:pPr>
            <a:r>
              <a:rPr lang="zh-CN" altLang="en-US" sz="1100" dirty="0">
                <a:solidFill>
                  <a:schemeClr val="bg1"/>
                </a:solidFill>
                <a:latin typeface="微软雅黑" panose="020B0503020204020204" pitchFamily="34" charset="-122"/>
                <a:ea typeface="微软雅黑" panose="020B0503020204020204" pitchFamily="34" charset="-122"/>
              </a:rPr>
              <a:t>（预测预警）</a:t>
            </a:r>
            <a:endParaRPr lang="zh-CN" altLang="en-US" sz="2000" dirty="0">
              <a:latin typeface="微软雅黑" panose="020B0503020204020204" pitchFamily="34" charset="-122"/>
              <a:ea typeface="微软雅黑" panose="020B0503020204020204" pitchFamily="34" charset="-122"/>
            </a:endParaRPr>
          </a:p>
        </p:txBody>
      </p:sp>
      <p:sp>
        <p:nvSpPr>
          <p:cNvPr id="80" name="Rectangle 16"/>
          <p:cNvSpPr>
            <a:spLocks noChangeArrowheads="1"/>
          </p:cNvSpPr>
          <p:nvPr/>
        </p:nvSpPr>
        <p:spPr bwMode="auto">
          <a:xfrm>
            <a:off x="5452729" y="4131327"/>
            <a:ext cx="1382315" cy="64633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dirty="0">
                <a:solidFill>
                  <a:srgbClr val="800000"/>
                </a:solidFill>
                <a:ea typeface="微软雅黑" panose="020B0503020204020204" pitchFamily="34" charset="-122"/>
              </a:rPr>
              <a:t>安全管理</a:t>
            </a:r>
            <a:endParaRPr lang="zh-CN" altLang="en-US" b="1" dirty="0">
              <a:solidFill>
                <a:srgbClr val="800000"/>
              </a:solidFill>
              <a:ea typeface="微软雅黑" panose="020B0503020204020204" pitchFamily="34" charset="-122"/>
            </a:endParaRPr>
          </a:p>
          <a:p>
            <a:pPr algn="ctr" eaLnBrk="1" hangingPunct="1"/>
            <a:r>
              <a:rPr lang="zh-CN" altLang="en-US" b="1" dirty="0">
                <a:solidFill>
                  <a:srgbClr val="800000"/>
                </a:solidFill>
                <a:ea typeface="微软雅黑" panose="020B0503020204020204" pitchFamily="34" charset="-122"/>
              </a:rPr>
              <a:t>业务管理</a:t>
            </a:r>
            <a:endParaRPr lang="zh-CN" altLang="en-US" b="1" dirty="0">
              <a:solidFill>
                <a:srgbClr val="800000"/>
              </a:solidFill>
              <a:ea typeface="微软雅黑" panose="020B0503020204020204" pitchFamily="34" charset="-122"/>
            </a:endParaRPr>
          </a:p>
        </p:txBody>
      </p:sp>
      <p:sp>
        <p:nvSpPr>
          <p:cNvPr id="22" name="文本框 21"/>
          <p:cNvSpPr txBox="1"/>
          <p:nvPr/>
        </p:nvSpPr>
        <p:spPr>
          <a:xfrm>
            <a:off x="1615562" y="6342031"/>
            <a:ext cx="10881360" cy="506730"/>
          </a:xfrm>
          <a:prstGeom prst="rect">
            <a:avLst/>
          </a:prstGeom>
          <a:noFill/>
        </p:spPr>
        <p:txBody>
          <a:bodyPr wrap="square" rtlCol="0" anchor="t">
            <a:spAutoFit/>
          </a:bodyPr>
          <a:lstStyle/>
          <a:p>
            <a:pPr algn="l">
              <a:lnSpc>
                <a:spcPct val="150000"/>
              </a:lnSpc>
            </a:pPr>
            <a:r>
              <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rPr>
              <a:t>风险管控措施不落实、隐患排查不精准、全员参与不充分、整改情况难追溯等痛点难点问题。</a:t>
            </a:r>
            <a:endParaRPr lang="zh-CN" altLang="en-US" dirty="0">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4" name="文本框 3"/>
          <p:cNvSpPr txBox="1"/>
          <p:nvPr/>
        </p:nvSpPr>
        <p:spPr>
          <a:xfrm>
            <a:off x="2938323" y="807720"/>
            <a:ext cx="1783080" cy="368300"/>
          </a:xfrm>
          <a:prstGeom prst="rect">
            <a:avLst/>
          </a:prstGeom>
          <a:noFill/>
        </p:spPr>
        <p:txBody>
          <a:bodyPr wrap="none" rtlCol="0">
            <a:spAutoFit/>
          </a:bodyPr>
          <a:lstStyle/>
          <a:p>
            <a:r>
              <a:rPr lang="zh-CN" altLang="en-US">
                <a:latin typeface="微软雅黑" panose="020B0503020204020204" pitchFamily="34" charset="-122"/>
                <a:ea typeface="微软雅黑" panose="020B0503020204020204" pitchFamily="34" charset="-122"/>
              </a:rPr>
              <a:t>一阵风、两层皮</a:t>
            </a:r>
            <a:endParaRPr lang="zh-CN" altLang="en-US">
              <a:latin typeface="微软雅黑" panose="020B0503020204020204" pitchFamily="34" charset="-122"/>
              <a:ea typeface="微软雅黑" panose="020B0503020204020204" pitchFamily="3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455354" y="2253555"/>
            <a:ext cx="2835006" cy="2530972"/>
            <a:chOff x="1187624" y="1671750"/>
            <a:chExt cx="2016225" cy="1800000"/>
          </a:xfrm>
        </p:grpSpPr>
        <p:sp>
          <p:nvSpPr>
            <p:cNvPr id="15" name="六边形 14"/>
            <p:cNvSpPr/>
            <p:nvPr/>
          </p:nvSpPr>
          <p:spPr>
            <a:xfrm>
              <a:off x="1187624" y="1671750"/>
              <a:ext cx="2016225" cy="1800000"/>
            </a:xfrm>
            <a:prstGeom prst="hexag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sz="1800" dirty="0"/>
            </a:p>
          </p:txBody>
        </p:sp>
        <p:sp>
          <p:nvSpPr>
            <p:cNvPr id="16" name="TextBox 15"/>
            <p:cNvSpPr txBox="1"/>
            <p:nvPr/>
          </p:nvSpPr>
          <p:spPr>
            <a:xfrm>
              <a:off x="1395178" y="2125474"/>
              <a:ext cx="1584176" cy="864824"/>
            </a:xfrm>
            <a:prstGeom prst="rect">
              <a:avLst/>
            </a:prstGeom>
            <a:noFill/>
          </p:spPr>
          <p:txBody>
            <a:bodyPr wrap="square" rtlCol="0">
              <a:spAutoFit/>
            </a:bodyPr>
            <a:lstStyle/>
            <a:p>
              <a:pPr algn="ctr"/>
              <a:r>
                <a:rPr lang="zh-CN" altLang="en-US" sz="5060" b="1" dirty="0">
                  <a:solidFill>
                    <a:schemeClr val="bg1"/>
                  </a:solidFill>
                  <a:latin typeface="微软雅黑" panose="020B0503020204020204" pitchFamily="34" charset="-122"/>
                  <a:ea typeface="微软雅黑" panose="020B0503020204020204" pitchFamily="34" charset="-122"/>
                </a:rPr>
                <a:t>目  录</a:t>
              </a:r>
              <a:endParaRPr lang="en-US" altLang="zh-CN" sz="5060" b="1" dirty="0">
                <a:solidFill>
                  <a:schemeClr val="bg1"/>
                </a:solidFill>
                <a:latin typeface="微软雅黑" panose="020B0503020204020204" pitchFamily="34" charset="-122"/>
                <a:ea typeface="微软雅黑" panose="020B0503020204020204" pitchFamily="34" charset="-122"/>
              </a:endParaRPr>
            </a:p>
            <a:p>
              <a:pPr algn="ctr"/>
              <a:r>
                <a:rPr lang="en-US" altLang="zh-CN" sz="2250" b="1" dirty="0">
                  <a:solidFill>
                    <a:schemeClr val="bg1"/>
                  </a:solidFill>
                  <a:latin typeface="微软雅黑" panose="020B0503020204020204" pitchFamily="34" charset="-122"/>
                  <a:ea typeface="微软雅黑" panose="020B0503020204020204" pitchFamily="34" charset="-122"/>
                </a:rPr>
                <a:t>CONTENTS</a:t>
              </a:r>
              <a:endParaRPr lang="en-US" altLang="zh-CN" sz="2250" b="1" dirty="0">
                <a:solidFill>
                  <a:schemeClr val="bg1"/>
                </a:solidFill>
                <a:latin typeface="微软雅黑" panose="020B0503020204020204" pitchFamily="34" charset="-122"/>
                <a:ea typeface="微软雅黑" panose="020B0503020204020204" pitchFamily="34" charset="-122"/>
              </a:endParaRPr>
            </a:p>
          </p:txBody>
        </p:sp>
      </p:grpSp>
      <p:grpSp>
        <p:nvGrpSpPr>
          <p:cNvPr id="17" name="组合 16"/>
          <p:cNvGrpSpPr/>
          <p:nvPr/>
        </p:nvGrpSpPr>
        <p:grpSpPr>
          <a:xfrm>
            <a:off x="4773199" y="591768"/>
            <a:ext cx="850502" cy="759291"/>
            <a:chOff x="4022431" y="654654"/>
            <a:chExt cx="604868" cy="540000"/>
          </a:xfrm>
          <a:solidFill>
            <a:schemeClr val="accent2"/>
          </a:solidFill>
        </p:grpSpPr>
        <p:sp>
          <p:nvSpPr>
            <p:cNvPr id="18" name="六边形 17"/>
            <p:cNvSpPr>
              <a:spLocks noChangeAspect="1"/>
            </p:cNvSpPr>
            <p:nvPr/>
          </p:nvSpPr>
          <p:spPr>
            <a:xfrm>
              <a:off x="4022431" y="654654"/>
              <a:ext cx="604868" cy="54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sz="1800" dirty="0"/>
            </a:p>
          </p:txBody>
        </p:sp>
        <p:sp>
          <p:nvSpPr>
            <p:cNvPr id="19" name="TextBox 18"/>
            <p:cNvSpPr txBox="1"/>
            <p:nvPr/>
          </p:nvSpPr>
          <p:spPr>
            <a:xfrm>
              <a:off x="4180849" y="724599"/>
              <a:ext cx="288032" cy="372123"/>
            </a:xfrm>
            <a:prstGeom prst="rect">
              <a:avLst/>
            </a:prstGeom>
            <a:grpFill/>
          </p:spPr>
          <p:txBody>
            <a:bodyPr wrap="square" rtlCol="0">
              <a:spAutoFit/>
            </a:bodyPr>
            <a:lstStyle/>
            <a:p>
              <a:pPr algn="ctr"/>
              <a:r>
                <a:rPr lang="en-US" altLang="zh-CN" sz="2810" b="1" dirty="0">
                  <a:solidFill>
                    <a:schemeClr val="bg1"/>
                  </a:solidFill>
                  <a:latin typeface="微软雅黑" panose="020B0503020204020204" pitchFamily="34" charset="-122"/>
                  <a:ea typeface="微软雅黑" panose="020B0503020204020204" pitchFamily="34" charset="-122"/>
                </a:rPr>
                <a:t>1</a:t>
              </a:r>
              <a:endParaRPr lang="zh-CN" altLang="en-US" sz="2810" b="1" dirty="0">
                <a:solidFill>
                  <a:schemeClr val="bg1"/>
                </a:solidFill>
                <a:latin typeface="微软雅黑" panose="020B0503020204020204" pitchFamily="34" charset="-122"/>
                <a:ea typeface="微软雅黑" panose="020B0503020204020204" pitchFamily="34" charset="-122"/>
              </a:endParaRPr>
            </a:p>
          </p:txBody>
        </p:sp>
      </p:grpSp>
      <p:grpSp>
        <p:nvGrpSpPr>
          <p:cNvPr id="20" name="组合 19"/>
          <p:cNvGrpSpPr/>
          <p:nvPr/>
        </p:nvGrpSpPr>
        <p:grpSpPr>
          <a:xfrm>
            <a:off x="4752244" y="1491646"/>
            <a:ext cx="850502" cy="759291"/>
            <a:chOff x="4022431" y="654654"/>
            <a:chExt cx="604868" cy="540000"/>
          </a:xfrm>
          <a:solidFill>
            <a:schemeClr val="accent2"/>
          </a:solidFill>
        </p:grpSpPr>
        <p:sp>
          <p:nvSpPr>
            <p:cNvPr id="21" name="六边形 20"/>
            <p:cNvSpPr>
              <a:spLocks noChangeAspect="1"/>
            </p:cNvSpPr>
            <p:nvPr/>
          </p:nvSpPr>
          <p:spPr>
            <a:xfrm>
              <a:off x="4022431" y="654654"/>
              <a:ext cx="604868" cy="54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sz="1800" dirty="0"/>
            </a:p>
          </p:txBody>
        </p:sp>
        <p:sp>
          <p:nvSpPr>
            <p:cNvPr id="22" name="TextBox 21"/>
            <p:cNvSpPr txBox="1"/>
            <p:nvPr/>
          </p:nvSpPr>
          <p:spPr>
            <a:xfrm>
              <a:off x="4180849" y="724599"/>
              <a:ext cx="288032" cy="372123"/>
            </a:xfrm>
            <a:prstGeom prst="rect">
              <a:avLst/>
            </a:prstGeom>
            <a:grpFill/>
          </p:spPr>
          <p:txBody>
            <a:bodyPr wrap="square" rtlCol="0">
              <a:spAutoFit/>
            </a:bodyPr>
            <a:lstStyle/>
            <a:p>
              <a:pPr algn="ctr"/>
              <a:r>
                <a:rPr lang="en-US" altLang="zh-CN" sz="2810" b="1" dirty="0">
                  <a:solidFill>
                    <a:schemeClr val="bg1"/>
                  </a:solidFill>
                  <a:latin typeface="微软雅黑" panose="020B0503020204020204" pitchFamily="34" charset="-122"/>
                  <a:ea typeface="微软雅黑" panose="020B0503020204020204" pitchFamily="34" charset="-122"/>
                </a:rPr>
                <a:t>2</a:t>
              </a:r>
              <a:endParaRPr lang="zh-CN" altLang="en-US" sz="2810" b="1" dirty="0">
                <a:solidFill>
                  <a:schemeClr val="bg1"/>
                </a:solidFill>
                <a:latin typeface="微软雅黑" panose="020B0503020204020204" pitchFamily="34" charset="-122"/>
                <a:ea typeface="微软雅黑" panose="020B0503020204020204" pitchFamily="34" charset="-122"/>
              </a:endParaRPr>
            </a:p>
          </p:txBody>
        </p:sp>
      </p:grpSp>
      <p:grpSp>
        <p:nvGrpSpPr>
          <p:cNvPr id="26" name="组合 25"/>
          <p:cNvGrpSpPr/>
          <p:nvPr/>
        </p:nvGrpSpPr>
        <p:grpSpPr>
          <a:xfrm>
            <a:off x="4803044" y="2386592"/>
            <a:ext cx="850502" cy="759291"/>
            <a:chOff x="4022431" y="654654"/>
            <a:chExt cx="604868" cy="540000"/>
          </a:xfrm>
          <a:solidFill>
            <a:schemeClr val="accent2"/>
          </a:solidFill>
        </p:grpSpPr>
        <p:sp>
          <p:nvSpPr>
            <p:cNvPr id="27" name="六边形 26"/>
            <p:cNvSpPr>
              <a:spLocks noChangeAspect="1"/>
            </p:cNvSpPr>
            <p:nvPr/>
          </p:nvSpPr>
          <p:spPr>
            <a:xfrm>
              <a:off x="4022431" y="654654"/>
              <a:ext cx="604868" cy="54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sz="1800" dirty="0"/>
            </a:p>
          </p:txBody>
        </p:sp>
        <p:sp>
          <p:nvSpPr>
            <p:cNvPr id="28" name="TextBox 27"/>
            <p:cNvSpPr txBox="1"/>
            <p:nvPr/>
          </p:nvSpPr>
          <p:spPr>
            <a:xfrm>
              <a:off x="4180849" y="724599"/>
              <a:ext cx="288032" cy="372123"/>
            </a:xfrm>
            <a:prstGeom prst="rect">
              <a:avLst/>
            </a:prstGeom>
            <a:grpFill/>
          </p:spPr>
          <p:txBody>
            <a:bodyPr wrap="square" rtlCol="0">
              <a:spAutoFit/>
            </a:bodyPr>
            <a:lstStyle/>
            <a:p>
              <a:pPr algn="ctr"/>
              <a:r>
                <a:rPr lang="en-US" altLang="zh-CN" sz="2810" b="1" dirty="0">
                  <a:solidFill>
                    <a:schemeClr val="bg1"/>
                  </a:solidFill>
                  <a:latin typeface="微软雅黑" panose="020B0503020204020204" pitchFamily="34" charset="-122"/>
                  <a:ea typeface="微软雅黑" panose="020B0503020204020204" pitchFamily="34" charset="-122"/>
                </a:rPr>
                <a:t>3</a:t>
              </a:r>
              <a:endParaRPr lang="en-US" altLang="zh-CN" sz="2810" b="1" dirty="0">
                <a:solidFill>
                  <a:schemeClr val="bg1"/>
                </a:solidFill>
                <a:latin typeface="微软雅黑" panose="020B0503020204020204" pitchFamily="34" charset="-122"/>
                <a:ea typeface="微软雅黑" panose="020B0503020204020204" pitchFamily="34" charset="-122"/>
              </a:endParaRPr>
            </a:p>
          </p:txBody>
        </p:sp>
      </p:grpSp>
      <p:sp>
        <p:nvSpPr>
          <p:cNvPr id="32" name="TextBox 31"/>
          <p:cNvSpPr txBox="1"/>
          <p:nvPr/>
        </p:nvSpPr>
        <p:spPr>
          <a:xfrm>
            <a:off x="5781675" y="735965"/>
            <a:ext cx="6557645"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企业及案例介绍</a:t>
            </a:r>
            <a:endParaRPr lang="zh-CN" altLang="en-US" sz="2400" b="1" dirty="0">
              <a:latin typeface="微软雅黑" panose="020B0503020204020204" pitchFamily="34" charset="-122"/>
              <a:ea typeface="微软雅黑" panose="020B0503020204020204" pitchFamily="34" charset="-122"/>
            </a:endParaRPr>
          </a:p>
        </p:txBody>
      </p:sp>
      <p:sp>
        <p:nvSpPr>
          <p:cNvPr id="33" name="TextBox 32"/>
          <p:cNvSpPr txBox="1"/>
          <p:nvPr/>
        </p:nvSpPr>
        <p:spPr>
          <a:xfrm>
            <a:off x="5781675" y="2526030"/>
            <a:ext cx="6712585" cy="460375"/>
          </a:xfrm>
          <a:prstGeom prst="rect">
            <a:avLst/>
          </a:prstGeom>
          <a:noFill/>
        </p:spPr>
        <p:txBody>
          <a:bodyPr wrap="square" rtlCol="0">
            <a:spAutoFit/>
          </a:bodyPr>
          <a:lstStyle/>
          <a:p>
            <a:pPr algn="l">
              <a:buClrTx/>
              <a:buSzTx/>
              <a:buFontTx/>
            </a:pPr>
            <a:r>
              <a:rPr lang="zh-CN" altLang="en-US" sz="2400" b="1" dirty="0">
                <a:solidFill>
                  <a:schemeClr val="tx1"/>
                </a:solidFill>
                <a:latin typeface="微软雅黑" panose="020B0503020204020204" pitchFamily="34" charset="-122"/>
                <a:ea typeface="微软雅黑" panose="020B0503020204020204" pitchFamily="34" charset="-122"/>
                <a:sym typeface="+mn-ea"/>
              </a:rPr>
              <a:t>安全信息化关键问题分析</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sp>
        <p:nvSpPr>
          <p:cNvPr id="35" name="TextBox 34"/>
          <p:cNvSpPr txBox="1"/>
          <p:nvPr/>
        </p:nvSpPr>
        <p:spPr>
          <a:xfrm>
            <a:off x="5781675" y="1628775"/>
            <a:ext cx="7020560" cy="46037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国家对安全生产管理的要求</a:t>
            </a:r>
            <a:endParaRPr lang="zh-CN" altLang="en-US" sz="2400" b="1" dirty="0">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81999" y="232135"/>
            <a:ext cx="1045674" cy="1045674"/>
          </a:xfrm>
          <a:prstGeom prst="rect">
            <a:avLst/>
          </a:prstGeom>
        </p:spPr>
      </p:pic>
      <p:grpSp>
        <p:nvGrpSpPr>
          <p:cNvPr id="2" name="组合 1"/>
          <p:cNvGrpSpPr/>
          <p:nvPr/>
        </p:nvGrpSpPr>
        <p:grpSpPr>
          <a:xfrm>
            <a:off x="4786534" y="3302897"/>
            <a:ext cx="850502" cy="759291"/>
            <a:chOff x="4022431" y="654654"/>
            <a:chExt cx="604868" cy="540000"/>
          </a:xfrm>
          <a:solidFill>
            <a:schemeClr val="accent2"/>
          </a:solidFill>
        </p:grpSpPr>
        <p:sp>
          <p:nvSpPr>
            <p:cNvPr id="3" name="六边形 2"/>
            <p:cNvSpPr>
              <a:spLocks noChangeAspect="1"/>
            </p:cNvSpPr>
            <p:nvPr/>
          </p:nvSpPr>
          <p:spPr>
            <a:xfrm>
              <a:off x="4022431" y="654654"/>
              <a:ext cx="604868" cy="54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sz="1800" dirty="0"/>
            </a:p>
          </p:txBody>
        </p:sp>
        <p:sp>
          <p:nvSpPr>
            <p:cNvPr id="4" name="TextBox 27"/>
            <p:cNvSpPr txBox="1"/>
            <p:nvPr/>
          </p:nvSpPr>
          <p:spPr>
            <a:xfrm>
              <a:off x="4180849" y="724599"/>
              <a:ext cx="288032" cy="372123"/>
            </a:xfrm>
            <a:prstGeom prst="rect">
              <a:avLst/>
            </a:prstGeom>
            <a:grpFill/>
          </p:spPr>
          <p:txBody>
            <a:bodyPr wrap="square" rtlCol="0">
              <a:spAutoFit/>
            </a:bodyPr>
            <a:lstStyle/>
            <a:p>
              <a:pPr algn="ctr"/>
              <a:r>
                <a:rPr lang="en-US" altLang="zh-CN" sz="2810" b="1" dirty="0">
                  <a:solidFill>
                    <a:schemeClr val="bg1"/>
                  </a:solidFill>
                  <a:latin typeface="微软雅黑" panose="020B0503020204020204" pitchFamily="34" charset="-122"/>
                  <a:ea typeface="微软雅黑" panose="020B0503020204020204" pitchFamily="34" charset="-122"/>
                </a:rPr>
                <a:t>4</a:t>
              </a:r>
              <a:endParaRPr lang="en-US" altLang="zh-CN" sz="2810" b="1" dirty="0">
                <a:solidFill>
                  <a:schemeClr val="bg1"/>
                </a:solidFill>
                <a:latin typeface="微软雅黑" panose="020B0503020204020204" pitchFamily="34" charset="-122"/>
                <a:ea typeface="微软雅黑" panose="020B0503020204020204" pitchFamily="34" charset="-122"/>
              </a:endParaRPr>
            </a:p>
          </p:txBody>
        </p:sp>
      </p:grpSp>
      <p:sp>
        <p:nvSpPr>
          <p:cNvPr id="5" name="TextBox 32"/>
          <p:cNvSpPr txBox="1"/>
          <p:nvPr/>
        </p:nvSpPr>
        <p:spPr>
          <a:xfrm>
            <a:off x="5781675" y="4381500"/>
            <a:ext cx="6712585" cy="460375"/>
          </a:xfrm>
          <a:prstGeom prst="rect">
            <a:avLst/>
          </a:prstGeom>
          <a:noFill/>
        </p:spPr>
        <p:txBody>
          <a:bodyPr wrap="square" rtlCol="0">
            <a:spAutoFit/>
          </a:bodyPr>
          <a:lstStyle/>
          <a:p>
            <a:pPr algn="l">
              <a:buClrTx/>
              <a:buSzTx/>
              <a:buFontTx/>
            </a:pPr>
            <a:r>
              <a:rPr lang="zh-CN" altLang="en-US" sz="2400" b="1" dirty="0">
                <a:solidFill>
                  <a:schemeClr val="tx1"/>
                </a:solidFill>
                <a:latin typeface="微软雅黑" panose="020B0503020204020204" pitchFamily="34" charset="-122"/>
                <a:ea typeface="微软雅黑" panose="020B0503020204020204" pitchFamily="34" charset="-122"/>
                <a:sym typeface="+mn-ea"/>
              </a:rPr>
              <a:t>项目建设思路</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grpSp>
        <p:nvGrpSpPr>
          <p:cNvPr id="6" name="组合 5"/>
          <p:cNvGrpSpPr/>
          <p:nvPr/>
        </p:nvGrpSpPr>
        <p:grpSpPr>
          <a:xfrm>
            <a:off x="4786534" y="4220472"/>
            <a:ext cx="850502" cy="759291"/>
            <a:chOff x="4022431" y="654654"/>
            <a:chExt cx="604868" cy="540000"/>
          </a:xfrm>
          <a:solidFill>
            <a:schemeClr val="accent2"/>
          </a:solidFill>
        </p:grpSpPr>
        <p:sp>
          <p:nvSpPr>
            <p:cNvPr id="7" name="六边形 6"/>
            <p:cNvSpPr>
              <a:spLocks noChangeAspect="1"/>
            </p:cNvSpPr>
            <p:nvPr/>
          </p:nvSpPr>
          <p:spPr>
            <a:xfrm>
              <a:off x="4022431" y="654654"/>
              <a:ext cx="604868" cy="54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sz="1800" dirty="0"/>
            </a:p>
          </p:txBody>
        </p:sp>
        <p:sp>
          <p:nvSpPr>
            <p:cNvPr id="8" name="TextBox 27"/>
            <p:cNvSpPr txBox="1"/>
            <p:nvPr/>
          </p:nvSpPr>
          <p:spPr>
            <a:xfrm>
              <a:off x="4180849" y="724599"/>
              <a:ext cx="288032" cy="372123"/>
            </a:xfrm>
            <a:prstGeom prst="rect">
              <a:avLst/>
            </a:prstGeom>
            <a:grpFill/>
          </p:spPr>
          <p:txBody>
            <a:bodyPr wrap="square" rtlCol="0">
              <a:spAutoFit/>
            </a:bodyPr>
            <a:lstStyle/>
            <a:p>
              <a:pPr algn="ctr"/>
              <a:r>
                <a:rPr lang="en-US" altLang="zh-CN" sz="2810" b="1" dirty="0">
                  <a:solidFill>
                    <a:schemeClr val="bg1"/>
                  </a:solidFill>
                  <a:latin typeface="微软雅黑" panose="020B0503020204020204" pitchFamily="34" charset="-122"/>
                  <a:ea typeface="微软雅黑" panose="020B0503020204020204" pitchFamily="34" charset="-122"/>
                </a:rPr>
                <a:t>5</a:t>
              </a:r>
              <a:endParaRPr lang="en-US" altLang="zh-CN" sz="2810" b="1" dirty="0">
                <a:solidFill>
                  <a:schemeClr val="bg1"/>
                </a:solidFill>
                <a:latin typeface="微软雅黑" panose="020B0503020204020204" pitchFamily="34" charset="-122"/>
                <a:ea typeface="微软雅黑" panose="020B0503020204020204" pitchFamily="34" charset="-122"/>
              </a:endParaRPr>
            </a:p>
          </p:txBody>
        </p:sp>
      </p:grpSp>
      <p:sp>
        <p:nvSpPr>
          <p:cNvPr id="9" name="TextBox 32"/>
          <p:cNvSpPr txBox="1"/>
          <p:nvPr/>
        </p:nvSpPr>
        <p:spPr>
          <a:xfrm>
            <a:off x="5781675" y="5262245"/>
            <a:ext cx="6712585" cy="460375"/>
          </a:xfrm>
          <a:prstGeom prst="rect">
            <a:avLst/>
          </a:prstGeom>
          <a:noFill/>
        </p:spPr>
        <p:txBody>
          <a:bodyPr wrap="square" rtlCol="0">
            <a:spAutoFit/>
          </a:bodyPr>
          <a:lstStyle/>
          <a:p>
            <a:pPr algn="l">
              <a:buClrTx/>
              <a:buSzTx/>
              <a:buFontTx/>
            </a:pPr>
            <a:r>
              <a:rPr lang="zh-CN" altLang="en-US" sz="2400" b="1" dirty="0">
                <a:solidFill>
                  <a:schemeClr val="tx1"/>
                </a:solidFill>
                <a:latin typeface="微软雅黑" panose="020B0503020204020204" pitchFamily="34" charset="-122"/>
                <a:ea typeface="微软雅黑" panose="020B0503020204020204" pitchFamily="34" charset="-122"/>
                <a:sym typeface="+mn-ea"/>
              </a:rPr>
              <a:t>项目建设内容</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grpSp>
        <p:nvGrpSpPr>
          <p:cNvPr id="10" name="组合 9"/>
          <p:cNvGrpSpPr/>
          <p:nvPr/>
        </p:nvGrpSpPr>
        <p:grpSpPr>
          <a:xfrm>
            <a:off x="4825269" y="5063752"/>
            <a:ext cx="850502" cy="759291"/>
            <a:chOff x="4022431" y="654654"/>
            <a:chExt cx="604868" cy="540000"/>
          </a:xfrm>
          <a:solidFill>
            <a:schemeClr val="accent2"/>
          </a:solidFill>
        </p:grpSpPr>
        <p:sp>
          <p:nvSpPr>
            <p:cNvPr id="11" name="六边形 10"/>
            <p:cNvSpPr>
              <a:spLocks noChangeAspect="1"/>
            </p:cNvSpPr>
            <p:nvPr/>
          </p:nvSpPr>
          <p:spPr>
            <a:xfrm>
              <a:off x="4022431" y="654654"/>
              <a:ext cx="604868" cy="54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lstStyle/>
            <a:p>
              <a:pPr algn="ctr"/>
              <a:endParaRPr lang="zh-CN" altLang="en-US" sz="1800" dirty="0"/>
            </a:p>
          </p:txBody>
        </p:sp>
        <p:sp>
          <p:nvSpPr>
            <p:cNvPr id="12" name="TextBox 27"/>
            <p:cNvSpPr txBox="1"/>
            <p:nvPr/>
          </p:nvSpPr>
          <p:spPr>
            <a:xfrm>
              <a:off x="4180849" y="724599"/>
              <a:ext cx="288032" cy="372123"/>
            </a:xfrm>
            <a:prstGeom prst="rect">
              <a:avLst/>
            </a:prstGeom>
            <a:grpFill/>
          </p:spPr>
          <p:txBody>
            <a:bodyPr wrap="square" rtlCol="0">
              <a:spAutoFit/>
            </a:bodyPr>
            <a:lstStyle/>
            <a:p>
              <a:pPr algn="ctr"/>
              <a:r>
                <a:rPr lang="en-US" altLang="zh-CN" sz="2810" b="1" dirty="0">
                  <a:solidFill>
                    <a:schemeClr val="bg1"/>
                  </a:solidFill>
                  <a:latin typeface="微软雅黑" panose="020B0503020204020204" pitchFamily="34" charset="-122"/>
                  <a:ea typeface="微软雅黑" panose="020B0503020204020204" pitchFamily="34" charset="-122"/>
                </a:rPr>
                <a:t>6</a:t>
              </a:r>
              <a:endParaRPr lang="en-US" altLang="zh-CN" sz="2810" b="1" dirty="0">
                <a:solidFill>
                  <a:schemeClr val="bg1"/>
                </a:solidFill>
                <a:latin typeface="微软雅黑" panose="020B0503020204020204" pitchFamily="34" charset="-122"/>
                <a:ea typeface="微软雅黑" panose="020B0503020204020204" pitchFamily="34" charset="-122"/>
              </a:endParaRPr>
            </a:p>
          </p:txBody>
        </p:sp>
      </p:grpSp>
      <p:sp>
        <p:nvSpPr>
          <p:cNvPr id="13" name="TextBox 32"/>
          <p:cNvSpPr txBox="1"/>
          <p:nvPr/>
        </p:nvSpPr>
        <p:spPr>
          <a:xfrm>
            <a:off x="5781675" y="6143625"/>
            <a:ext cx="6712585" cy="460375"/>
          </a:xfrm>
          <a:prstGeom prst="rect">
            <a:avLst/>
          </a:prstGeom>
          <a:noFill/>
        </p:spPr>
        <p:txBody>
          <a:bodyPr wrap="square" rtlCol="0">
            <a:spAutoFit/>
          </a:bodyPr>
          <a:lstStyle/>
          <a:p>
            <a:pPr algn="l">
              <a:buClrTx/>
              <a:buSzTx/>
              <a:buFontTx/>
            </a:pPr>
            <a:r>
              <a:rPr lang="zh-CN" altLang="en-US" sz="2400" b="1" dirty="0">
                <a:solidFill>
                  <a:schemeClr val="tx1"/>
                </a:solidFill>
                <a:latin typeface="微软雅黑" panose="020B0503020204020204" pitchFamily="34" charset="-122"/>
                <a:ea typeface="微软雅黑" panose="020B0503020204020204" pitchFamily="34" charset="-122"/>
                <a:sym typeface="+mn-ea"/>
              </a:rPr>
              <a:t>项目实施推进建议</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grpSp>
        <p:nvGrpSpPr>
          <p:cNvPr id="23" name="组合 22"/>
          <p:cNvGrpSpPr/>
          <p:nvPr/>
        </p:nvGrpSpPr>
        <p:grpSpPr>
          <a:xfrm>
            <a:off x="4825269" y="6013712"/>
            <a:ext cx="850502" cy="759291"/>
            <a:chOff x="4022431" y="654654"/>
            <a:chExt cx="604868" cy="540000"/>
          </a:xfrm>
          <a:solidFill>
            <a:schemeClr val="accent2"/>
          </a:solidFill>
        </p:grpSpPr>
        <p:sp>
          <p:nvSpPr>
            <p:cNvPr id="24" name="六边形 23"/>
            <p:cNvSpPr>
              <a:spLocks noChangeAspect="1"/>
            </p:cNvSpPr>
            <p:nvPr/>
          </p:nvSpPr>
          <p:spPr>
            <a:xfrm>
              <a:off x="4022431" y="654654"/>
              <a:ext cx="604868" cy="540000"/>
            </a:xfrm>
            <a:prstGeom prst="hexagon">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lIns="96429" tIns="48214" rIns="96429" bIns="48214" rtlCol="0" anchor="ctr"/>
            <a:p>
              <a:pPr algn="ctr"/>
              <a:endParaRPr lang="zh-CN" altLang="en-US" sz="1800" dirty="0"/>
            </a:p>
          </p:txBody>
        </p:sp>
        <p:sp>
          <p:nvSpPr>
            <p:cNvPr id="25" name="TextBox 27"/>
            <p:cNvSpPr txBox="1"/>
            <p:nvPr/>
          </p:nvSpPr>
          <p:spPr>
            <a:xfrm>
              <a:off x="4180849" y="724599"/>
              <a:ext cx="288032" cy="372123"/>
            </a:xfrm>
            <a:prstGeom prst="rect">
              <a:avLst/>
            </a:prstGeom>
            <a:grpFill/>
          </p:spPr>
          <p:txBody>
            <a:bodyPr wrap="square" rtlCol="0">
              <a:spAutoFit/>
            </a:bodyPr>
            <a:p>
              <a:pPr algn="ctr"/>
              <a:r>
                <a:rPr lang="en-US" altLang="zh-CN" sz="2810" b="1" dirty="0">
                  <a:solidFill>
                    <a:schemeClr val="bg1"/>
                  </a:solidFill>
                  <a:latin typeface="微软雅黑" panose="020B0503020204020204" pitchFamily="34" charset="-122"/>
                  <a:ea typeface="微软雅黑" panose="020B0503020204020204" pitchFamily="34" charset="-122"/>
                </a:rPr>
                <a:t>7</a:t>
              </a:r>
              <a:endParaRPr lang="en-US" altLang="zh-CN" sz="2810" b="1" dirty="0">
                <a:solidFill>
                  <a:schemeClr val="bg1"/>
                </a:solidFill>
                <a:latin typeface="微软雅黑" panose="020B0503020204020204" pitchFamily="34" charset="-122"/>
                <a:ea typeface="微软雅黑" panose="020B0503020204020204" pitchFamily="34" charset="-122"/>
              </a:endParaRPr>
            </a:p>
          </p:txBody>
        </p:sp>
      </p:grpSp>
      <p:sp>
        <p:nvSpPr>
          <p:cNvPr id="29" name="TextBox 32"/>
          <p:cNvSpPr txBox="1"/>
          <p:nvPr/>
        </p:nvSpPr>
        <p:spPr>
          <a:xfrm>
            <a:off x="5781675" y="3451860"/>
            <a:ext cx="6712585" cy="460375"/>
          </a:xfrm>
          <a:prstGeom prst="rect">
            <a:avLst/>
          </a:prstGeom>
          <a:noFill/>
        </p:spPr>
        <p:txBody>
          <a:bodyPr wrap="square" rtlCol="0">
            <a:spAutoFit/>
          </a:bodyPr>
          <a:p>
            <a:pPr algn="l">
              <a:buClrTx/>
              <a:buSzTx/>
              <a:buFontTx/>
            </a:pPr>
            <a:r>
              <a:rPr lang="zh-CN" altLang="en-US" sz="2400" b="1" dirty="0">
                <a:solidFill>
                  <a:schemeClr val="tx1"/>
                </a:solidFill>
                <a:latin typeface="微软雅黑" panose="020B0503020204020204" pitchFamily="34" charset="-122"/>
                <a:ea typeface="微软雅黑" panose="020B0503020204020204" pitchFamily="34" charset="-122"/>
                <a:sym typeface="+mn-ea"/>
              </a:rPr>
              <a:t>我们在重庆中烟做了什么？</a:t>
            </a:r>
            <a:endParaRPr lang="zh-CN" altLang="en-US" sz="2400" b="1" dirty="0">
              <a:solidFill>
                <a:schemeClr val="tx1"/>
              </a:solidFill>
              <a:latin typeface="微软雅黑" panose="020B0503020204020204" pitchFamily="34" charset="-122"/>
              <a:ea typeface="微软雅黑" panose="020B0503020204020204" pitchFamily="34" charset="-122"/>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250" fill="hold"/>
                                        <p:tgtEl>
                                          <p:spTgt spid="14"/>
                                        </p:tgtEl>
                                        <p:attrNameLst>
                                          <p:attrName>ppt_x</p:attrName>
                                        </p:attrNameLst>
                                      </p:cBhvr>
                                      <p:tavLst>
                                        <p:tav tm="0">
                                          <p:val>
                                            <p:strVal val="0-#ppt_w/2"/>
                                          </p:val>
                                        </p:tav>
                                        <p:tav tm="100000">
                                          <p:val>
                                            <p:strVal val="#ppt_x"/>
                                          </p:val>
                                        </p:tav>
                                      </p:tavLst>
                                    </p:anim>
                                    <p:anim calcmode="lin" valueType="num">
                                      <p:cBhvr additive="base">
                                        <p:cTn id="8" dur="250" fill="hold"/>
                                        <p:tgtEl>
                                          <p:spTgt spid="14"/>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37" presetClass="entr" presetSubtype="0" fill="hold" nodeType="afterEffect">
                                  <p:stCondLst>
                                    <p:cond delay="0"/>
                                  </p:stCondLst>
                                  <p:childTnLst>
                                    <p:set>
                                      <p:cBhvr>
                                        <p:cTn id="11" dur="1" fill="hold">
                                          <p:stCondLst>
                                            <p:cond delay="0"/>
                                          </p:stCondLst>
                                        </p:cTn>
                                        <p:tgtEl>
                                          <p:spTgt spid="17"/>
                                        </p:tgtEl>
                                        <p:attrNameLst>
                                          <p:attrName>style.visibility</p:attrName>
                                        </p:attrNameLst>
                                      </p:cBhvr>
                                      <p:to>
                                        <p:strVal val="visible"/>
                                      </p:to>
                                    </p:set>
                                    <p:animEffect transition="in" filter="fade">
                                      <p:cBhvr>
                                        <p:cTn id="12" dur="250"/>
                                        <p:tgtEl>
                                          <p:spTgt spid="17"/>
                                        </p:tgtEl>
                                      </p:cBhvr>
                                    </p:animEffect>
                                    <p:anim calcmode="lin" valueType="num">
                                      <p:cBhvr>
                                        <p:cTn id="13" dur="250" fill="hold"/>
                                        <p:tgtEl>
                                          <p:spTgt spid="17"/>
                                        </p:tgtEl>
                                        <p:attrNameLst>
                                          <p:attrName>ppt_x</p:attrName>
                                        </p:attrNameLst>
                                      </p:cBhvr>
                                      <p:tavLst>
                                        <p:tav tm="0">
                                          <p:val>
                                            <p:strVal val="#ppt_x"/>
                                          </p:val>
                                        </p:tav>
                                        <p:tav tm="100000">
                                          <p:val>
                                            <p:strVal val="#ppt_x"/>
                                          </p:val>
                                        </p:tav>
                                      </p:tavLst>
                                    </p:anim>
                                    <p:anim calcmode="lin" valueType="num">
                                      <p:cBhvr>
                                        <p:cTn id="14" dur="225" decel="100000" fill="hold"/>
                                        <p:tgtEl>
                                          <p:spTgt spid="17"/>
                                        </p:tgtEl>
                                        <p:attrNameLst>
                                          <p:attrName>ppt_y</p:attrName>
                                        </p:attrNameLst>
                                      </p:cBhvr>
                                      <p:tavLst>
                                        <p:tav tm="0">
                                          <p:val>
                                            <p:strVal val="#ppt_y+1"/>
                                          </p:val>
                                        </p:tav>
                                        <p:tav tm="100000">
                                          <p:val>
                                            <p:strVal val="#ppt_y-.03"/>
                                          </p:val>
                                        </p:tav>
                                      </p:tavLst>
                                    </p:anim>
                                    <p:anim calcmode="lin" valueType="num">
                                      <p:cBhvr>
                                        <p:cTn id="15" dur="25" accel="100000" fill="hold">
                                          <p:stCondLst>
                                            <p:cond delay="225"/>
                                          </p:stCondLst>
                                        </p:cTn>
                                        <p:tgtEl>
                                          <p:spTgt spid="17"/>
                                        </p:tgtEl>
                                        <p:attrNameLst>
                                          <p:attrName>ppt_y</p:attrName>
                                        </p:attrNameLst>
                                      </p:cBhvr>
                                      <p:tavLst>
                                        <p:tav tm="0">
                                          <p:val>
                                            <p:strVal val="#ppt_y-.03"/>
                                          </p:val>
                                        </p:tav>
                                        <p:tav tm="100000">
                                          <p:val>
                                            <p:strVal val="#ppt_y"/>
                                          </p:val>
                                        </p:tav>
                                      </p:tavLst>
                                    </p:anim>
                                  </p:childTnLst>
                                </p:cTn>
                              </p:par>
                            </p:childTnLst>
                          </p:cTn>
                        </p:par>
                        <p:par>
                          <p:cTn id="16" fill="hold">
                            <p:stCondLst>
                              <p:cond delay="1000"/>
                            </p:stCondLst>
                            <p:childTnLst>
                              <p:par>
                                <p:cTn id="17" presetID="22" presetClass="entr" presetSubtype="8" fill="hold" grpId="0" nodeType="afterEffect">
                                  <p:stCondLst>
                                    <p:cond delay="0"/>
                                  </p:stCondLst>
                                  <p:childTnLst>
                                    <p:set>
                                      <p:cBhvr>
                                        <p:cTn id="18" dur="1" fill="hold">
                                          <p:stCondLst>
                                            <p:cond delay="0"/>
                                          </p:stCondLst>
                                        </p:cTn>
                                        <p:tgtEl>
                                          <p:spTgt spid="32"/>
                                        </p:tgtEl>
                                        <p:attrNameLst>
                                          <p:attrName>style.visibility</p:attrName>
                                        </p:attrNameLst>
                                      </p:cBhvr>
                                      <p:to>
                                        <p:strVal val="visible"/>
                                      </p:to>
                                    </p:set>
                                    <p:animEffect transition="in" filter="wipe(left)">
                                      <p:cBhvr>
                                        <p:cTn id="19" dur="500"/>
                                        <p:tgtEl>
                                          <p:spTgt spid="32"/>
                                        </p:tgtEl>
                                      </p:cBhvr>
                                    </p:animEffect>
                                  </p:childTnLst>
                                </p:cTn>
                              </p:par>
                            </p:childTnLst>
                          </p:cTn>
                        </p:par>
                        <p:par>
                          <p:cTn id="20" fill="hold">
                            <p:stCondLst>
                              <p:cond delay="1500"/>
                            </p:stCondLst>
                            <p:childTnLst>
                              <p:par>
                                <p:cTn id="21" presetID="37" presetClass="entr" presetSubtype="0"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fade">
                                      <p:cBhvr>
                                        <p:cTn id="23" dur="250"/>
                                        <p:tgtEl>
                                          <p:spTgt spid="20"/>
                                        </p:tgtEl>
                                      </p:cBhvr>
                                    </p:animEffect>
                                    <p:anim calcmode="lin" valueType="num">
                                      <p:cBhvr>
                                        <p:cTn id="24" dur="250" fill="hold"/>
                                        <p:tgtEl>
                                          <p:spTgt spid="20"/>
                                        </p:tgtEl>
                                        <p:attrNameLst>
                                          <p:attrName>ppt_x</p:attrName>
                                        </p:attrNameLst>
                                      </p:cBhvr>
                                      <p:tavLst>
                                        <p:tav tm="0">
                                          <p:val>
                                            <p:strVal val="#ppt_x"/>
                                          </p:val>
                                        </p:tav>
                                        <p:tav tm="100000">
                                          <p:val>
                                            <p:strVal val="#ppt_x"/>
                                          </p:val>
                                        </p:tav>
                                      </p:tavLst>
                                    </p:anim>
                                    <p:anim calcmode="lin" valueType="num">
                                      <p:cBhvr>
                                        <p:cTn id="25" dur="225" decel="100000" fill="hold"/>
                                        <p:tgtEl>
                                          <p:spTgt spid="20"/>
                                        </p:tgtEl>
                                        <p:attrNameLst>
                                          <p:attrName>ppt_y</p:attrName>
                                        </p:attrNameLst>
                                      </p:cBhvr>
                                      <p:tavLst>
                                        <p:tav tm="0">
                                          <p:val>
                                            <p:strVal val="#ppt_y+1"/>
                                          </p:val>
                                        </p:tav>
                                        <p:tav tm="100000">
                                          <p:val>
                                            <p:strVal val="#ppt_y-.03"/>
                                          </p:val>
                                        </p:tav>
                                      </p:tavLst>
                                    </p:anim>
                                    <p:anim calcmode="lin" valueType="num">
                                      <p:cBhvr>
                                        <p:cTn id="26" dur="25" accel="100000" fill="hold">
                                          <p:stCondLst>
                                            <p:cond delay="225"/>
                                          </p:stCondLst>
                                        </p:cTn>
                                        <p:tgtEl>
                                          <p:spTgt spid="20"/>
                                        </p:tgtEl>
                                        <p:attrNameLst>
                                          <p:attrName>ppt_y</p:attrName>
                                        </p:attrNameLst>
                                      </p:cBhvr>
                                      <p:tavLst>
                                        <p:tav tm="0">
                                          <p:val>
                                            <p:strVal val="#ppt_y-.03"/>
                                          </p:val>
                                        </p:tav>
                                        <p:tav tm="100000">
                                          <p:val>
                                            <p:strVal val="#ppt_y"/>
                                          </p:val>
                                        </p:tav>
                                      </p:tavLst>
                                    </p:anim>
                                  </p:childTnLst>
                                </p:cTn>
                              </p:par>
                            </p:childTnLst>
                          </p:cTn>
                        </p:par>
                        <p:par>
                          <p:cTn id="27" fill="hold">
                            <p:stCondLst>
                              <p:cond delay="2000"/>
                            </p:stCondLst>
                            <p:childTnLst>
                              <p:par>
                                <p:cTn id="28" presetID="22" presetClass="entr" presetSubtype="8" fill="hold" grpId="0" nodeType="after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wipe(left)">
                                      <p:cBhvr>
                                        <p:cTn id="30" dur="250"/>
                                        <p:tgtEl>
                                          <p:spTgt spid="33"/>
                                        </p:tgtEl>
                                      </p:cBhvr>
                                    </p:animEffect>
                                  </p:childTnLst>
                                </p:cTn>
                              </p:par>
                            </p:childTnLst>
                          </p:cTn>
                        </p:par>
                        <p:par>
                          <p:cTn id="31" fill="hold">
                            <p:stCondLst>
                              <p:cond delay="2500"/>
                            </p:stCondLst>
                            <p:childTnLst>
                              <p:par>
                                <p:cTn id="32" presetID="37" presetClass="entr" presetSubtype="0" fill="hold" nodeType="afterEffect">
                                  <p:stCondLst>
                                    <p:cond delay="0"/>
                                  </p:stCondLst>
                                  <p:childTnLst>
                                    <p:set>
                                      <p:cBhvr>
                                        <p:cTn id="33" dur="1" fill="hold">
                                          <p:stCondLst>
                                            <p:cond delay="0"/>
                                          </p:stCondLst>
                                        </p:cTn>
                                        <p:tgtEl>
                                          <p:spTgt spid="26"/>
                                        </p:tgtEl>
                                        <p:attrNameLst>
                                          <p:attrName>style.visibility</p:attrName>
                                        </p:attrNameLst>
                                      </p:cBhvr>
                                      <p:to>
                                        <p:strVal val="visible"/>
                                      </p:to>
                                    </p:set>
                                    <p:animEffect transition="in" filter="fade">
                                      <p:cBhvr>
                                        <p:cTn id="34" dur="250"/>
                                        <p:tgtEl>
                                          <p:spTgt spid="26"/>
                                        </p:tgtEl>
                                      </p:cBhvr>
                                    </p:animEffect>
                                    <p:anim calcmode="lin" valueType="num">
                                      <p:cBhvr>
                                        <p:cTn id="35" dur="250" fill="hold"/>
                                        <p:tgtEl>
                                          <p:spTgt spid="26"/>
                                        </p:tgtEl>
                                        <p:attrNameLst>
                                          <p:attrName>ppt_x</p:attrName>
                                        </p:attrNameLst>
                                      </p:cBhvr>
                                      <p:tavLst>
                                        <p:tav tm="0">
                                          <p:val>
                                            <p:strVal val="#ppt_x"/>
                                          </p:val>
                                        </p:tav>
                                        <p:tav tm="100000">
                                          <p:val>
                                            <p:strVal val="#ppt_x"/>
                                          </p:val>
                                        </p:tav>
                                      </p:tavLst>
                                    </p:anim>
                                    <p:anim calcmode="lin" valueType="num">
                                      <p:cBhvr>
                                        <p:cTn id="36" dur="225" decel="100000" fill="hold"/>
                                        <p:tgtEl>
                                          <p:spTgt spid="26"/>
                                        </p:tgtEl>
                                        <p:attrNameLst>
                                          <p:attrName>ppt_y</p:attrName>
                                        </p:attrNameLst>
                                      </p:cBhvr>
                                      <p:tavLst>
                                        <p:tav tm="0">
                                          <p:val>
                                            <p:strVal val="#ppt_y+1"/>
                                          </p:val>
                                        </p:tav>
                                        <p:tav tm="100000">
                                          <p:val>
                                            <p:strVal val="#ppt_y-.03"/>
                                          </p:val>
                                        </p:tav>
                                      </p:tavLst>
                                    </p:anim>
                                    <p:anim calcmode="lin" valueType="num">
                                      <p:cBhvr>
                                        <p:cTn id="37" dur="25" accel="100000" fill="hold">
                                          <p:stCondLst>
                                            <p:cond delay="225"/>
                                          </p:stCondLst>
                                        </p:cTn>
                                        <p:tgtEl>
                                          <p:spTgt spid="26"/>
                                        </p:tgtEl>
                                        <p:attrNameLst>
                                          <p:attrName>ppt_y</p:attrName>
                                        </p:attrNameLst>
                                      </p:cBhvr>
                                      <p:tavLst>
                                        <p:tav tm="0">
                                          <p:val>
                                            <p:strVal val="#ppt_y-.03"/>
                                          </p:val>
                                        </p:tav>
                                        <p:tav tm="100000">
                                          <p:val>
                                            <p:strVal val="#ppt_y"/>
                                          </p:val>
                                        </p:tav>
                                      </p:tavLst>
                                    </p:anim>
                                  </p:childTnLst>
                                </p:cTn>
                              </p:par>
                            </p:childTnLst>
                          </p:cTn>
                        </p:par>
                        <p:par>
                          <p:cTn id="38" fill="hold">
                            <p:stCondLst>
                              <p:cond delay="3000"/>
                            </p:stCondLst>
                            <p:childTnLst>
                              <p:par>
                                <p:cTn id="39" presetID="22" presetClass="entr" presetSubtype="8" fill="hold" grpId="0" nodeType="afterEffect">
                                  <p:stCondLst>
                                    <p:cond delay="0"/>
                                  </p:stCondLst>
                                  <p:childTnLst>
                                    <p:set>
                                      <p:cBhvr>
                                        <p:cTn id="40" dur="1" fill="hold">
                                          <p:stCondLst>
                                            <p:cond delay="0"/>
                                          </p:stCondLst>
                                        </p:cTn>
                                        <p:tgtEl>
                                          <p:spTgt spid="35"/>
                                        </p:tgtEl>
                                        <p:attrNameLst>
                                          <p:attrName>style.visibility</p:attrName>
                                        </p:attrNameLst>
                                      </p:cBhvr>
                                      <p:to>
                                        <p:strVal val="visible"/>
                                      </p:to>
                                    </p:set>
                                    <p:animEffect transition="in" filter="wipe(left)">
                                      <p:cBhvr>
                                        <p:cTn id="41" dur="250"/>
                                        <p:tgtEl>
                                          <p:spTgt spid="35"/>
                                        </p:tgtEl>
                                      </p:cBhvr>
                                    </p:animEffect>
                                  </p:childTnLst>
                                </p:cTn>
                              </p:par>
                            </p:childTnLst>
                          </p:cTn>
                        </p:par>
                        <p:par>
                          <p:cTn id="42" fill="hold">
                            <p:stCondLst>
                              <p:cond delay="3500"/>
                            </p:stCondLst>
                            <p:childTnLst>
                              <p:par>
                                <p:cTn id="43" presetID="22" presetClass="entr" presetSubtype="8" fill="hold" grpId="0" nodeType="afterEffect">
                                  <p:stCondLst>
                                    <p:cond delay="0"/>
                                  </p:stCondLst>
                                  <p:childTnLst>
                                    <p:set>
                                      <p:cBhvr>
                                        <p:cTn id="44" dur="1" fill="hold">
                                          <p:stCondLst>
                                            <p:cond delay="0"/>
                                          </p:stCondLst>
                                        </p:cTn>
                                        <p:tgtEl>
                                          <p:spTgt spid="5"/>
                                        </p:tgtEl>
                                        <p:attrNameLst>
                                          <p:attrName>style.visibility</p:attrName>
                                        </p:attrNameLst>
                                      </p:cBhvr>
                                      <p:to>
                                        <p:strVal val="visible"/>
                                      </p:to>
                                    </p:set>
                                    <p:animEffect transition="in" filter="wipe(left)">
                                      <p:cBhvr>
                                        <p:cTn id="45" dur="250"/>
                                        <p:tgtEl>
                                          <p:spTgt spid="5"/>
                                        </p:tgtEl>
                                      </p:cBhvr>
                                    </p:animEffect>
                                  </p:childTnLst>
                                </p:cTn>
                              </p:par>
                            </p:childTnLst>
                          </p:cTn>
                        </p:par>
                        <p:par>
                          <p:cTn id="46" fill="hold">
                            <p:stCondLst>
                              <p:cond delay="4000"/>
                            </p:stCondLst>
                            <p:childTnLst>
                              <p:par>
                                <p:cTn id="47" presetID="37" presetClass="entr" presetSubtype="0" fill="hold" nodeType="afterEffect">
                                  <p:stCondLst>
                                    <p:cond delay="0"/>
                                  </p:stCondLst>
                                  <p:childTnLst>
                                    <p:set>
                                      <p:cBhvr>
                                        <p:cTn id="48" dur="1" fill="hold">
                                          <p:stCondLst>
                                            <p:cond delay="0"/>
                                          </p:stCondLst>
                                        </p:cTn>
                                        <p:tgtEl>
                                          <p:spTgt spid="2"/>
                                        </p:tgtEl>
                                        <p:attrNameLst>
                                          <p:attrName>style.visibility</p:attrName>
                                        </p:attrNameLst>
                                      </p:cBhvr>
                                      <p:to>
                                        <p:strVal val="visible"/>
                                      </p:to>
                                    </p:set>
                                    <p:animEffect transition="in" filter="fade">
                                      <p:cBhvr>
                                        <p:cTn id="49" dur="250"/>
                                        <p:tgtEl>
                                          <p:spTgt spid="2"/>
                                        </p:tgtEl>
                                      </p:cBhvr>
                                    </p:animEffect>
                                    <p:anim calcmode="lin" valueType="num">
                                      <p:cBhvr>
                                        <p:cTn id="50" dur="250" fill="hold"/>
                                        <p:tgtEl>
                                          <p:spTgt spid="2"/>
                                        </p:tgtEl>
                                        <p:attrNameLst>
                                          <p:attrName>ppt_x</p:attrName>
                                        </p:attrNameLst>
                                      </p:cBhvr>
                                      <p:tavLst>
                                        <p:tav tm="0">
                                          <p:val>
                                            <p:strVal val="#ppt_x"/>
                                          </p:val>
                                        </p:tav>
                                        <p:tav tm="100000">
                                          <p:val>
                                            <p:strVal val="#ppt_x"/>
                                          </p:val>
                                        </p:tav>
                                      </p:tavLst>
                                    </p:anim>
                                    <p:anim calcmode="lin" valueType="num">
                                      <p:cBhvr>
                                        <p:cTn id="51" dur="225" decel="100000" fill="hold"/>
                                        <p:tgtEl>
                                          <p:spTgt spid="2"/>
                                        </p:tgtEl>
                                        <p:attrNameLst>
                                          <p:attrName>ppt_y</p:attrName>
                                        </p:attrNameLst>
                                      </p:cBhvr>
                                      <p:tavLst>
                                        <p:tav tm="0">
                                          <p:val>
                                            <p:strVal val="#ppt_y+1"/>
                                          </p:val>
                                        </p:tav>
                                        <p:tav tm="100000">
                                          <p:val>
                                            <p:strVal val="#ppt_y-.03"/>
                                          </p:val>
                                        </p:tav>
                                      </p:tavLst>
                                    </p:anim>
                                    <p:anim calcmode="lin" valueType="num">
                                      <p:cBhvr>
                                        <p:cTn id="52" dur="25" accel="100000" fill="hold">
                                          <p:stCondLst>
                                            <p:cond delay="225"/>
                                          </p:stCondLst>
                                        </p:cTn>
                                        <p:tgtEl>
                                          <p:spTgt spid="2"/>
                                        </p:tgtEl>
                                        <p:attrNameLst>
                                          <p:attrName>ppt_y</p:attrName>
                                        </p:attrNameLst>
                                      </p:cBhvr>
                                      <p:tavLst>
                                        <p:tav tm="0">
                                          <p:val>
                                            <p:strVal val="#ppt_y-.03"/>
                                          </p:val>
                                        </p:tav>
                                        <p:tav tm="100000">
                                          <p:val>
                                            <p:strVal val="#ppt_y"/>
                                          </p:val>
                                        </p:tav>
                                      </p:tavLst>
                                    </p:anim>
                                  </p:childTnLst>
                                </p:cTn>
                              </p:par>
                            </p:childTnLst>
                          </p:cTn>
                        </p:par>
                        <p:par>
                          <p:cTn id="53" fill="hold">
                            <p:stCondLst>
                              <p:cond delay="4500"/>
                            </p:stCondLst>
                            <p:childTnLst>
                              <p:par>
                                <p:cTn id="54" presetID="22" presetClass="entr" presetSubtype="8" fill="hold" grpId="0" nodeType="after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wipe(left)">
                                      <p:cBhvr>
                                        <p:cTn id="56" dur="250"/>
                                        <p:tgtEl>
                                          <p:spTgt spid="9"/>
                                        </p:tgtEl>
                                      </p:cBhvr>
                                    </p:animEffect>
                                  </p:childTnLst>
                                </p:cTn>
                              </p:par>
                            </p:childTnLst>
                          </p:cTn>
                        </p:par>
                        <p:par>
                          <p:cTn id="57" fill="hold">
                            <p:stCondLst>
                              <p:cond delay="5000"/>
                            </p:stCondLst>
                            <p:childTnLst>
                              <p:par>
                                <p:cTn id="58" presetID="37" presetClass="entr" presetSubtype="0" fill="hold" nodeType="afterEffect">
                                  <p:stCondLst>
                                    <p:cond delay="0"/>
                                  </p:stCondLst>
                                  <p:childTnLst>
                                    <p:set>
                                      <p:cBhvr>
                                        <p:cTn id="59" dur="1" fill="hold">
                                          <p:stCondLst>
                                            <p:cond delay="0"/>
                                          </p:stCondLst>
                                        </p:cTn>
                                        <p:tgtEl>
                                          <p:spTgt spid="6"/>
                                        </p:tgtEl>
                                        <p:attrNameLst>
                                          <p:attrName>style.visibility</p:attrName>
                                        </p:attrNameLst>
                                      </p:cBhvr>
                                      <p:to>
                                        <p:strVal val="visible"/>
                                      </p:to>
                                    </p:set>
                                    <p:animEffect transition="in" filter="fade">
                                      <p:cBhvr>
                                        <p:cTn id="60" dur="250"/>
                                        <p:tgtEl>
                                          <p:spTgt spid="6"/>
                                        </p:tgtEl>
                                      </p:cBhvr>
                                    </p:animEffect>
                                    <p:anim calcmode="lin" valueType="num">
                                      <p:cBhvr>
                                        <p:cTn id="61" dur="250" fill="hold"/>
                                        <p:tgtEl>
                                          <p:spTgt spid="6"/>
                                        </p:tgtEl>
                                        <p:attrNameLst>
                                          <p:attrName>ppt_x</p:attrName>
                                        </p:attrNameLst>
                                      </p:cBhvr>
                                      <p:tavLst>
                                        <p:tav tm="0">
                                          <p:val>
                                            <p:strVal val="#ppt_x"/>
                                          </p:val>
                                        </p:tav>
                                        <p:tav tm="100000">
                                          <p:val>
                                            <p:strVal val="#ppt_x"/>
                                          </p:val>
                                        </p:tav>
                                      </p:tavLst>
                                    </p:anim>
                                    <p:anim calcmode="lin" valueType="num">
                                      <p:cBhvr>
                                        <p:cTn id="62" dur="225" decel="100000" fill="hold"/>
                                        <p:tgtEl>
                                          <p:spTgt spid="6"/>
                                        </p:tgtEl>
                                        <p:attrNameLst>
                                          <p:attrName>ppt_y</p:attrName>
                                        </p:attrNameLst>
                                      </p:cBhvr>
                                      <p:tavLst>
                                        <p:tav tm="0">
                                          <p:val>
                                            <p:strVal val="#ppt_y+1"/>
                                          </p:val>
                                        </p:tav>
                                        <p:tav tm="100000">
                                          <p:val>
                                            <p:strVal val="#ppt_y-.03"/>
                                          </p:val>
                                        </p:tav>
                                      </p:tavLst>
                                    </p:anim>
                                    <p:anim calcmode="lin" valueType="num">
                                      <p:cBhvr>
                                        <p:cTn id="63" dur="25" accel="100000" fill="hold">
                                          <p:stCondLst>
                                            <p:cond delay="225"/>
                                          </p:stCondLst>
                                        </p:cTn>
                                        <p:tgtEl>
                                          <p:spTgt spid="6"/>
                                        </p:tgtEl>
                                        <p:attrNameLst>
                                          <p:attrName>ppt_y</p:attrName>
                                        </p:attrNameLst>
                                      </p:cBhvr>
                                      <p:tavLst>
                                        <p:tav tm="0">
                                          <p:val>
                                            <p:strVal val="#ppt_y-.03"/>
                                          </p:val>
                                        </p:tav>
                                        <p:tav tm="100000">
                                          <p:val>
                                            <p:strVal val="#ppt_y"/>
                                          </p:val>
                                        </p:tav>
                                      </p:tavLst>
                                    </p:anim>
                                  </p:childTnLst>
                                </p:cTn>
                              </p:par>
                            </p:childTnLst>
                          </p:cTn>
                        </p:par>
                        <p:par>
                          <p:cTn id="64" fill="hold">
                            <p:stCondLst>
                              <p:cond delay="5500"/>
                            </p:stCondLst>
                            <p:childTnLst>
                              <p:par>
                                <p:cTn id="65" presetID="22" presetClass="entr" presetSubtype="8" fill="hold" grpId="0" nodeType="after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left)">
                                      <p:cBhvr>
                                        <p:cTn id="67" dur="250"/>
                                        <p:tgtEl>
                                          <p:spTgt spid="13"/>
                                        </p:tgtEl>
                                      </p:cBhvr>
                                    </p:animEffect>
                                  </p:childTnLst>
                                </p:cTn>
                              </p:par>
                            </p:childTnLst>
                          </p:cTn>
                        </p:par>
                        <p:par>
                          <p:cTn id="68" fill="hold">
                            <p:stCondLst>
                              <p:cond delay="6000"/>
                            </p:stCondLst>
                            <p:childTnLst>
                              <p:par>
                                <p:cTn id="69" presetID="37" presetClass="entr" presetSubtype="0" fill="hold" nodeType="afterEffect">
                                  <p:stCondLst>
                                    <p:cond delay="0"/>
                                  </p:stCondLst>
                                  <p:childTnLst>
                                    <p:set>
                                      <p:cBhvr>
                                        <p:cTn id="70" dur="1" fill="hold">
                                          <p:stCondLst>
                                            <p:cond delay="0"/>
                                          </p:stCondLst>
                                        </p:cTn>
                                        <p:tgtEl>
                                          <p:spTgt spid="10"/>
                                        </p:tgtEl>
                                        <p:attrNameLst>
                                          <p:attrName>style.visibility</p:attrName>
                                        </p:attrNameLst>
                                      </p:cBhvr>
                                      <p:to>
                                        <p:strVal val="visible"/>
                                      </p:to>
                                    </p:set>
                                    <p:animEffect transition="in" filter="fade">
                                      <p:cBhvr>
                                        <p:cTn id="71" dur="250"/>
                                        <p:tgtEl>
                                          <p:spTgt spid="10"/>
                                        </p:tgtEl>
                                      </p:cBhvr>
                                    </p:animEffect>
                                    <p:anim calcmode="lin" valueType="num">
                                      <p:cBhvr>
                                        <p:cTn id="72" dur="250" fill="hold"/>
                                        <p:tgtEl>
                                          <p:spTgt spid="10"/>
                                        </p:tgtEl>
                                        <p:attrNameLst>
                                          <p:attrName>ppt_x</p:attrName>
                                        </p:attrNameLst>
                                      </p:cBhvr>
                                      <p:tavLst>
                                        <p:tav tm="0">
                                          <p:val>
                                            <p:strVal val="#ppt_x"/>
                                          </p:val>
                                        </p:tav>
                                        <p:tav tm="100000">
                                          <p:val>
                                            <p:strVal val="#ppt_x"/>
                                          </p:val>
                                        </p:tav>
                                      </p:tavLst>
                                    </p:anim>
                                    <p:anim calcmode="lin" valueType="num">
                                      <p:cBhvr>
                                        <p:cTn id="73" dur="225" decel="100000" fill="hold"/>
                                        <p:tgtEl>
                                          <p:spTgt spid="10"/>
                                        </p:tgtEl>
                                        <p:attrNameLst>
                                          <p:attrName>ppt_y</p:attrName>
                                        </p:attrNameLst>
                                      </p:cBhvr>
                                      <p:tavLst>
                                        <p:tav tm="0">
                                          <p:val>
                                            <p:strVal val="#ppt_y+1"/>
                                          </p:val>
                                        </p:tav>
                                        <p:tav tm="100000">
                                          <p:val>
                                            <p:strVal val="#ppt_y-.03"/>
                                          </p:val>
                                        </p:tav>
                                      </p:tavLst>
                                    </p:anim>
                                    <p:anim calcmode="lin" valueType="num">
                                      <p:cBhvr>
                                        <p:cTn id="74" dur="25" accel="100000" fill="hold">
                                          <p:stCondLst>
                                            <p:cond delay="225"/>
                                          </p:stCondLst>
                                        </p:cTn>
                                        <p:tgtEl>
                                          <p:spTgt spid="10"/>
                                        </p:tgtEl>
                                        <p:attrNameLst>
                                          <p:attrName>ppt_y</p:attrName>
                                        </p:attrNameLst>
                                      </p:cBhvr>
                                      <p:tavLst>
                                        <p:tav tm="0">
                                          <p:val>
                                            <p:strVal val="#ppt_y-.03"/>
                                          </p:val>
                                        </p:tav>
                                        <p:tav tm="100000">
                                          <p:val>
                                            <p:strVal val="#ppt_y"/>
                                          </p:val>
                                        </p:tav>
                                      </p:tavLst>
                                    </p:anim>
                                  </p:childTnLst>
                                </p:cTn>
                              </p:par>
                            </p:childTnLst>
                          </p:cTn>
                        </p:par>
                        <p:par>
                          <p:cTn id="75" fill="hold">
                            <p:stCondLst>
                              <p:cond delay="6500"/>
                            </p:stCondLst>
                            <p:childTnLst>
                              <p:par>
                                <p:cTn id="76" presetID="37" presetClass="entr" presetSubtype="0" fill="hold" nodeType="afterEffect">
                                  <p:stCondLst>
                                    <p:cond delay="0"/>
                                  </p:stCondLst>
                                  <p:childTnLst>
                                    <p:set>
                                      <p:cBhvr>
                                        <p:cTn id="77" dur="1" fill="hold">
                                          <p:stCondLst>
                                            <p:cond delay="0"/>
                                          </p:stCondLst>
                                        </p:cTn>
                                        <p:tgtEl>
                                          <p:spTgt spid="23"/>
                                        </p:tgtEl>
                                        <p:attrNameLst>
                                          <p:attrName>style.visibility</p:attrName>
                                        </p:attrNameLst>
                                      </p:cBhvr>
                                      <p:to>
                                        <p:strVal val="visible"/>
                                      </p:to>
                                    </p:set>
                                    <p:animEffect transition="in" filter="fade">
                                      <p:cBhvr>
                                        <p:cTn id="78" dur="250"/>
                                        <p:tgtEl>
                                          <p:spTgt spid="23"/>
                                        </p:tgtEl>
                                      </p:cBhvr>
                                    </p:animEffect>
                                    <p:anim calcmode="lin" valueType="num">
                                      <p:cBhvr>
                                        <p:cTn id="79" dur="250" fill="hold"/>
                                        <p:tgtEl>
                                          <p:spTgt spid="23"/>
                                        </p:tgtEl>
                                        <p:attrNameLst>
                                          <p:attrName>ppt_x</p:attrName>
                                        </p:attrNameLst>
                                      </p:cBhvr>
                                      <p:tavLst>
                                        <p:tav tm="0">
                                          <p:val>
                                            <p:strVal val="#ppt_x"/>
                                          </p:val>
                                        </p:tav>
                                        <p:tav tm="100000">
                                          <p:val>
                                            <p:strVal val="#ppt_x"/>
                                          </p:val>
                                        </p:tav>
                                      </p:tavLst>
                                    </p:anim>
                                    <p:anim calcmode="lin" valueType="num">
                                      <p:cBhvr>
                                        <p:cTn id="80" dur="225" decel="100000" fill="hold"/>
                                        <p:tgtEl>
                                          <p:spTgt spid="23"/>
                                        </p:tgtEl>
                                        <p:attrNameLst>
                                          <p:attrName>ppt_y</p:attrName>
                                        </p:attrNameLst>
                                      </p:cBhvr>
                                      <p:tavLst>
                                        <p:tav tm="0">
                                          <p:val>
                                            <p:strVal val="#ppt_y+1"/>
                                          </p:val>
                                        </p:tav>
                                        <p:tav tm="100000">
                                          <p:val>
                                            <p:strVal val="#ppt_y-.03"/>
                                          </p:val>
                                        </p:tav>
                                      </p:tavLst>
                                    </p:anim>
                                    <p:anim calcmode="lin" valueType="num">
                                      <p:cBhvr>
                                        <p:cTn id="81" dur="25" accel="100000" fill="hold">
                                          <p:stCondLst>
                                            <p:cond delay="225"/>
                                          </p:stCondLst>
                                        </p:cTn>
                                        <p:tgtEl>
                                          <p:spTgt spid="23"/>
                                        </p:tgtEl>
                                        <p:attrNameLst>
                                          <p:attrName>ppt_y</p:attrName>
                                        </p:attrNameLst>
                                      </p:cBhvr>
                                      <p:tavLst>
                                        <p:tav tm="0">
                                          <p:val>
                                            <p:strVal val="#ppt_y-.03"/>
                                          </p:val>
                                        </p:tav>
                                        <p:tav tm="100000">
                                          <p:val>
                                            <p:strVal val="#ppt_y"/>
                                          </p:val>
                                        </p:tav>
                                      </p:tavLst>
                                    </p:anim>
                                  </p:childTnLst>
                                </p:cTn>
                              </p:par>
                            </p:childTnLst>
                          </p:cTn>
                        </p:par>
                        <p:par>
                          <p:cTn id="82" fill="hold">
                            <p:stCondLst>
                              <p:cond delay="7000"/>
                            </p:stCondLst>
                            <p:childTnLst>
                              <p:par>
                                <p:cTn id="83" presetID="22" presetClass="entr" presetSubtype="8" fill="hold" grpId="0" nodeType="afterEffect">
                                  <p:stCondLst>
                                    <p:cond delay="0"/>
                                  </p:stCondLst>
                                  <p:childTnLst>
                                    <p:set>
                                      <p:cBhvr>
                                        <p:cTn id="84" dur="1" fill="hold">
                                          <p:stCondLst>
                                            <p:cond delay="0"/>
                                          </p:stCondLst>
                                        </p:cTn>
                                        <p:tgtEl>
                                          <p:spTgt spid="29"/>
                                        </p:tgtEl>
                                        <p:attrNameLst>
                                          <p:attrName>style.visibility</p:attrName>
                                        </p:attrNameLst>
                                      </p:cBhvr>
                                      <p:to>
                                        <p:strVal val="visible"/>
                                      </p:to>
                                    </p:set>
                                    <p:animEffect transition="in" filter="wipe(left)">
                                      <p:cBhvr>
                                        <p:cTn id="85" dur="25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3" grpId="0"/>
      <p:bldP spid="35" grpId="0"/>
      <p:bldP spid="5" grpId="0"/>
      <p:bldP spid="9" grpId="0"/>
      <p:bldP spid="13" grpId="0"/>
      <p:bldP spid="29"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4801252" y="197397"/>
            <a:ext cx="3383280" cy="52197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安全信息化解决思路</a:t>
            </a:r>
            <a:endParaRPr kumimoji="0" lang="zh-CN" altLang="en-US" sz="280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grpSp>
        <p:nvGrpSpPr>
          <p:cNvPr id="2" name="组合 5"/>
          <p:cNvGrpSpPr/>
          <p:nvPr/>
        </p:nvGrpSpPr>
        <p:grpSpPr bwMode="auto">
          <a:xfrm>
            <a:off x="0" y="-11270"/>
            <a:ext cx="2747681" cy="469151"/>
            <a:chOff x="6097456" y="3877982"/>
            <a:chExt cx="2831127" cy="483577"/>
          </a:xfrm>
        </p:grpSpPr>
        <p:sp>
          <p:nvSpPr>
            <p:cNvPr id="12" name="任意多边形 11"/>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94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20"/>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现状分析</a:t>
              </a:r>
              <a:endParaRPr kumimoji="0" lang="zh-CN" altLang="en-US" sz="19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grpSp>
      <p:sp>
        <p:nvSpPr>
          <p:cNvPr id="3" name="内容占位符 2"/>
          <p:cNvSpPr>
            <a:spLocks noGrp="1"/>
          </p:cNvSpPr>
          <p:nvPr>
            <p:ph type="body" sz="quarter" idx="21"/>
          </p:nvPr>
        </p:nvSpPr>
        <p:spPr>
          <a:xfrm>
            <a:off x="400781" y="868255"/>
            <a:ext cx="6211011" cy="1507043"/>
          </a:xfrm>
        </p:spPr>
        <p:txBody>
          <a:bodyPr>
            <a:normAutofit/>
          </a:bodyPr>
          <a:lstStyle/>
          <a:p>
            <a:pPr>
              <a:lnSpc>
                <a:spcPct val="150000"/>
              </a:lnSpc>
              <a:buFontTx/>
              <a:buNone/>
            </a:pPr>
            <a:r>
              <a:rPr lang="zh-CN" altLang="en-US" sz="1400" dirty="0"/>
              <a:t> </a:t>
            </a:r>
            <a:endParaRPr lang="zh-CN" altLang="en-US" sz="1400" dirty="0"/>
          </a:p>
          <a:p>
            <a:pPr>
              <a:lnSpc>
                <a:spcPct val="150000"/>
              </a:lnSpc>
            </a:pPr>
            <a:r>
              <a:rPr lang="zh-CN" altLang="en-US" sz="1400" b="1" dirty="0">
                <a:solidFill>
                  <a:srgbClr val="800000"/>
                </a:solidFill>
                <a:latin typeface="黑体" panose="02010609060101010101" pitchFamily="49" charset="-122"/>
              </a:rPr>
              <a:t>结合安全管理信息化过程，承接行业安全生产标准化规范和企业安全规范，引入精益工具，建立行业领先的具有企业色的三化合一的精益安全管理模式。</a:t>
            </a:r>
            <a:endParaRPr lang="zh-CN" altLang="en-US" sz="1400" dirty="0"/>
          </a:p>
        </p:txBody>
      </p:sp>
      <p:sp>
        <p:nvSpPr>
          <p:cNvPr id="5" name="AutoShape 17"/>
          <p:cNvSpPr>
            <a:spLocks noChangeArrowheads="1"/>
          </p:cNvSpPr>
          <p:nvPr/>
        </p:nvSpPr>
        <p:spPr bwMode="auto">
          <a:xfrm>
            <a:off x="4249389" y="5928290"/>
            <a:ext cx="3580493" cy="989012"/>
          </a:xfrm>
          <a:prstGeom prst="roundRect">
            <a:avLst>
              <a:gd name="adj" fmla="val 12727"/>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 name="Text Box 18"/>
          <p:cNvSpPr txBox="1">
            <a:spLocks noChangeArrowheads="1"/>
          </p:cNvSpPr>
          <p:nvPr/>
        </p:nvSpPr>
        <p:spPr bwMode="auto">
          <a:xfrm>
            <a:off x="4700905" y="6263005"/>
            <a:ext cx="2266950" cy="3067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安全生产标准化规范</a:t>
            </a:r>
            <a:endParaRPr kumimoji="0" lang="en-US" altLang="zh-CN"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grpSp>
        <p:nvGrpSpPr>
          <p:cNvPr id="7" name="Group 20"/>
          <p:cNvGrpSpPr/>
          <p:nvPr/>
        </p:nvGrpSpPr>
        <p:grpSpPr bwMode="auto">
          <a:xfrm>
            <a:off x="3339751" y="5798115"/>
            <a:ext cx="1238250" cy="1236662"/>
            <a:chOff x="0" y="0"/>
            <a:chExt cx="827" cy="826"/>
          </a:xfrm>
        </p:grpSpPr>
        <p:sp>
          <p:nvSpPr>
            <p:cNvPr id="8" name="Oval 20"/>
            <p:cNvSpPr>
              <a:spLocks noChangeArrowheads="1"/>
            </p:cNvSpPr>
            <p:nvPr/>
          </p:nvSpPr>
          <p:spPr bwMode="auto">
            <a:xfrm>
              <a:off x="0" y="0"/>
              <a:ext cx="827" cy="826"/>
            </a:xfrm>
            <a:prstGeom prst="ellipse">
              <a:avLst/>
            </a:prstGeom>
            <a:solidFill>
              <a:srgbClr val="F8F8F8"/>
            </a:solidFill>
            <a:ln w="38100" cmpd="sng">
              <a:solidFill>
                <a:schemeClr val="hlink"/>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 name="Oval 21"/>
            <p:cNvSpPr>
              <a:spLocks noChangeArrowheads="1"/>
            </p:cNvSpPr>
            <p:nvPr/>
          </p:nvSpPr>
          <p:spPr bwMode="auto">
            <a:xfrm>
              <a:off x="34" y="34"/>
              <a:ext cx="758" cy="758"/>
            </a:xfrm>
            <a:prstGeom prst="ellipse">
              <a:avLst/>
            </a:prstGeom>
            <a:noFill/>
            <a:ln w="38100" cmpd="sng">
              <a:solidFill>
                <a:schemeClr val="hlink">
                  <a:alpha val="65999"/>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 name="Oval 22"/>
            <p:cNvSpPr>
              <a:spLocks noChangeArrowheads="1"/>
            </p:cNvSpPr>
            <p:nvPr/>
          </p:nvSpPr>
          <p:spPr bwMode="auto">
            <a:xfrm>
              <a:off x="68" y="70"/>
              <a:ext cx="690" cy="690"/>
            </a:xfrm>
            <a:prstGeom prst="ellipse">
              <a:avLst/>
            </a:prstGeom>
            <a:noFill/>
            <a:ln w="38100" cmpd="sng">
              <a:solidFill>
                <a:schemeClr val="hlink">
                  <a:alpha val="25999"/>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sp>
        <p:nvSpPr>
          <p:cNvPr id="11" name="Text Box 23"/>
          <p:cNvSpPr txBox="1">
            <a:spLocks noChangeArrowheads="1"/>
          </p:cNvSpPr>
          <p:nvPr/>
        </p:nvSpPr>
        <p:spPr bwMode="auto">
          <a:xfrm>
            <a:off x="3396101" y="6027025"/>
            <a:ext cx="108267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spcBef>
                <a:spcPct val="50000"/>
              </a:spcBef>
              <a:defRPr b="1">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安标</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贯标</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3" name="AutoShape 17"/>
          <p:cNvSpPr>
            <a:spLocks noChangeArrowheads="1"/>
          </p:cNvSpPr>
          <p:nvPr/>
        </p:nvSpPr>
        <p:spPr bwMode="auto">
          <a:xfrm>
            <a:off x="5487639" y="4493984"/>
            <a:ext cx="3942443" cy="989012"/>
          </a:xfrm>
          <a:prstGeom prst="roundRect">
            <a:avLst>
              <a:gd name="adj" fmla="val 12727"/>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4" name="Text Box 18"/>
          <p:cNvSpPr txBox="1">
            <a:spLocks noChangeArrowheads="1"/>
          </p:cNvSpPr>
          <p:nvPr/>
        </p:nvSpPr>
        <p:spPr bwMode="auto">
          <a:xfrm>
            <a:off x="5794225" y="4828252"/>
            <a:ext cx="346687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安全标准化、安全文化、安全信息化</a:t>
            </a:r>
            <a:endParaRPr kumimoji="0" lang="zh-CN" altLang="zh-CN"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grpSp>
        <p:nvGrpSpPr>
          <p:cNvPr id="15" name="Group 20"/>
          <p:cNvGrpSpPr/>
          <p:nvPr/>
        </p:nvGrpSpPr>
        <p:grpSpPr bwMode="auto">
          <a:xfrm>
            <a:off x="4578001" y="4363809"/>
            <a:ext cx="1238250" cy="1236662"/>
            <a:chOff x="0" y="0"/>
            <a:chExt cx="827" cy="826"/>
          </a:xfrm>
        </p:grpSpPr>
        <p:sp>
          <p:nvSpPr>
            <p:cNvPr id="16" name="Oval 20"/>
            <p:cNvSpPr>
              <a:spLocks noChangeArrowheads="1"/>
            </p:cNvSpPr>
            <p:nvPr/>
          </p:nvSpPr>
          <p:spPr bwMode="auto">
            <a:xfrm>
              <a:off x="0" y="0"/>
              <a:ext cx="827" cy="826"/>
            </a:xfrm>
            <a:prstGeom prst="ellipse">
              <a:avLst/>
            </a:prstGeom>
            <a:solidFill>
              <a:srgbClr val="F8F8F8"/>
            </a:solidFill>
            <a:ln w="38100" cmpd="sng">
              <a:solidFill>
                <a:schemeClr val="hlink"/>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7" name="Oval 21"/>
            <p:cNvSpPr>
              <a:spLocks noChangeArrowheads="1"/>
            </p:cNvSpPr>
            <p:nvPr/>
          </p:nvSpPr>
          <p:spPr bwMode="auto">
            <a:xfrm>
              <a:off x="34" y="34"/>
              <a:ext cx="758" cy="758"/>
            </a:xfrm>
            <a:prstGeom prst="ellipse">
              <a:avLst/>
            </a:prstGeom>
            <a:noFill/>
            <a:ln w="38100" cmpd="sng">
              <a:solidFill>
                <a:schemeClr val="hlink">
                  <a:alpha val="65999"/>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8" name="Oval 22"/>
            <p:cNvSpPr>
              <a:spLocks noChangeArrowheads="1"/>
            </p:cNvSpPr>
            <p:nvPr/>
          </p:nvSpPr>
          <p:spPr bwMode="auto">
            <a:xfrm>
              <a:off x="68" y="70"/>
              <a:ext cx="690" cy="690"/>
            </a:xfrm>
            <a:prstGeom prst="ellipse">
              <a:avLst/>
            </a:prstGeom>
            <a:noFill/>
            <a:ln w="38100" cmpd="sng">
              <a:solidFill>
                <a:schemeClr val="hlink">
                  <a:alpha val="25999"/>
                </a:schemeClr>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sp>
        <p:nvSpPr>
          <p:cNvPr id="19" name="Text Box 23"/>
          <p:cNvSpPr txBox="1">
            <a:spLocks noChangeArrowheads="1"/>
          </p:cNvSpPr>
          <p:nvPr/>
        </p:nvSpPr>
        <p:spPr bwMode="auto">
          <a:xfrm>
            <a:off x="4768215" y="4589780"/>
            <a:ext cx="855980" cy="7835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en-US"/>
            </a:defPPr>
            <a:lvl1pPr>
              <a:spcBef>
                <a:spcPct val="50000"/>
              </a:spcBef>
              <a:defRPr b="1">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三化</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合一</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 name="AutoShape 17"/>
          <p:cNvSpPr>
            <a:spLocks noChangeArrowheads="1"/>
          </p:cNvSpPr>
          <p:nvPr/>
        </p:nvSpPr>
        <p:spPr bwMode="auto">
          <a:xfrm>
            <a:off x="6611589" y="3019414"/>
            <a:ext cx="4818063" cy="989012"/>
          </a:xfrm>
          <a:prstGeom prst="roundRect">
            <a:avLst>
              <a:gd name="adj" fmla="val 12727"/>
            </a:avLst>
          </a:prstGeom>
          <a:solidFill>
            <a:schemeClr val="hlink"/>
          </a:solidFill>
          <a:ln>
            <a:noFill/>
          </a:ln>
          <a:extLst>
            <a:ext uri="{91240B29-F687-4F45-9708-019B960494DF}">
              <a14:hiddenLine xmlns:a14="http://schemas.microsoft.com/office/drawing/2010/main" w="9525">
                <a:solidFill>
                  <a:srgbClr val="000000"/>
                </a:solidFill>
                <a:round/>
              </a14:hiddenLine>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2" name="Text Box 18"/>
          <p:cNvSpPr txBox="1">
            <a:spLocks noChangeArrowheads="1"/>
          </p:cNvSpPr>
          <p:nvPr/>
        </p:nvSpPr>
        <p:spPr bwMode="auto">
          <a:xfrm>
            <a:off x="6865119" y="3043425"/>
            <a:ext cx="4570412" cy="738664"/>
          </a:xfrm>
          <a:prstGeom prst="rect">
            <a:avLst/>
          </a:prstGeom>
          <a:solidFill>
            <a:schemeClr val="accent2"/>
          </a:solidFill>
          <a:ln>
            <a:noFill/>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endParaRPr kumimoji="0" lang="en-US" altLang="zh-CN"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精益工具应用（</a:t>
            </a:r>
            <a:r>
              <a:rPr kumimoji="0" lang="en-US" altLang="zh-CN"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TPM </a:t>
            </a:r>
            <a:r>
              <a:rPr kumimoji="0" lang="zh-CN" altLang="en-US"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改善工具、</a:t>
            </a:r>
            <a:r>
              <a:rPr kumimoji="0" lang="en-US" altLang="zh-CN"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ANDON</a:t>
            </a:r>
            <a:r>
              <a:rPr kumimoji="0" lang="zh-CN" altLang="en-US"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a:t>
            </a:r>
            <a:r>
              <a:rPr kumimoji="0" lang="en-US" altLang="zh-CN"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SOP</a:t>
            </a:r>
            <a:r>
              <a:rPr kumimoji="0" lang="zh-CN" altLang="en-US"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、看板管理、价值流分析、卓越绩效、风险管理）</a:t>
            </a:r>
            <a:endParaRPr kumimoji="0" lang="zh-CN" altLang="zh-CN"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grpSp>
        <p:nvGrpSpPr>
          <p:cNvPr id="23" name="Group 20"/>
          <p:cNvGrpSpPr/>
          <p:nvPr/>
        </p:nvGrpSpPr>
        <p:grpSpPr bwMode="auto">
          <a:xfrm>
            <a:off x="5701951" y="2889239"/>
            <a:ext cx="1238250" cy="1236662"/>
            <a:chOff x="0" y="0"/>
            <a:chExt cx="827" cy="826"/>
          </a:xfrm>
        </p:grpSpPr>
        <p:sp>
          <p:nvSpPr>
            <p:cNvPr id="24" name="Oval 20"/>
            <p:cNvSpPr>
              <a:spLocks noChangeArrowheads="1"/>
            </p:cNvSpPr>
            <p:nvPr/>
          </p:nvSpPr>
          <p:spPr bwMode="auto">
            <a:xfrm>
              <a:off x="0" y="0"/>
              <a:ext cx="827" cy="826"/>
            </a:xfrm>
            <a:prstGeom prst="ellipse">
              <a:avLst/>
            </a:prstGeom>
            <a:solidFill>
              <a:srgbClr val="F8F8F8"/>
            </a:solidFill>
            <a:ln w="38100" cmpd="sng">
              <a:solidFill>
                <a:srgbClr val="C00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Oval 21"/>
            <p:cNvSpPr>
              <a:spLocks noChangeArrowheads="1"/>
            </p:cNvSpPr>
            <p:nvPr/>
          </p:nvSpPr>
          <p:spPr bwMode="auto">
            <a:xfrm>
              <a:off x="34" y="34"/>
              <a:ext cx="758" cy="758"/>
            </a:xfrm>
            <a:prstGeom prst="ellipse">
              <a:avLst/>
            </a:prstGeom>
            <a:noFill/>
            <a:ln w="38100" cmpd="sng">
              <a:solidFill>
                <a:srgbClr val="C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 name="Oval 22"/>
            <p:cNvSpPr>
              <a:spLocks noChangeArrowheads="1"/>
            </p:cNvSpPr>
            <p:nvPr/>
          </p:nvSpPr>
          <p:spPr bwMode="auto">
            <a:xfrm>
              <a:off x="68" y="70"/>
              <a:ext cx="690" cy="690"/>
            </a:xfrm>
            <a:prstGeom prst="ellipse">
              <a:avLst/>
            </a:prstGeom>
            <a:noFill/>
            <a:ln w="38100" cmpd="sng">
              <a:solidFill>
                <a:srgbClr val="C00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7" name="Text Box 23"/>
          <p:cNvSpPr txBox="1">
            <a:spLocks noChangeArrowheads="1"/>
          </p:cNvSpPr>
          <p:nvPr/>
        </p:nvSpPr>
        <p:spPr bwMode="auto">
          <a:xfrm>
            <a:off x="5775537" y="3177478"/>
            <a:ext cx="108267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精益</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 name="AutoShape 17"/>
          <p:cNvSpPr>
            <a:spLocks noChangeArrowheads="1"/>
          </p:cNvSpPr>
          <p:nvPr/>
        </p:nvSpPr>
        <p:spPr bwMode="auto">
          <a:xfrm>
            <a:off x="7908290" y="1472565"/>
            <a:ext cx="4330700" cy="988695"/>
          </a:xfrm>
          <a:prstGeom prst="roundRect">
            <a:avLst>
              <a:gd name="adj" fmla="val 12727"/>
            </a:avLst>
          </a:prstGeom>
          <a:solidFill>
            <a:schemeClr val="accent2"/>
          </a:solidFill>
          <a:ln>
            <a:noFill/>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9" name="Text Box 18"/>
          <p:cNvSpPr txBox="1">
            <a:spLocks noChangeArrowheads="1"/>
          </p:cNvSpPr>
          <p:nvPr/>
        </p:nvSpPr>
        <p:spPr bwMode="auto">
          <a:xfrm>
            <a:off x="8158480" y="1521460"/>
            <a:ext cx="3940175" cy="860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德国工业</a:t>
            </a:r>
            <a:r>
              <a:rPr kumimoji="0" lang="en-US" altLang="zh-CN"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4.0 </a:t>
            </a:r>
            <a:r>
              <a:rPr kumimoji="0" lang="zh-CN" altLang="en-US"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，美国工业互联网，中国两化融合</a:t>
            </a:r>
            <a:endParaRPr kumimoji="0" lang="en-US" altLang="zh-CN"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en-US" altLang="zh-CN"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2014</a:t>
            </a:r>
            <a:r>
              <a:rPr kumimoji="0" lang="zh-CN" altLang="en-US"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年</a:t>
            </a:r>
            <a:r>
              <a:rPr kumimoji="0" lang="en-US" altLang="zh-CN"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9</a:t>
            </a:r>
            <a:r>
              <a:rPr kumimoji="0" lang="zh-CN" altLang="en-US"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月全行业干部培训班会议精神</a:t>
            </a:r>
            <a:endParaRPr kumimoji="0" lang="en-US" altLang="zh-CN"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移动互联、智能设备、物联感知、</a:t>
            </a:r>
            <a:r>
              <a:rPr kumimoji="0" lang="en-US" altLang="zh-CN"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3D</a:t>
            </a:r>
            <a:r>
              <a:rPr kumimoji="0" lang="zh-CN" altLang="en-US"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虚拟、</a:t>
            </a:r>
            <a:endParaRPr kumimoji="0" lang="en-US" altLang="zh-CN" sz="12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a:p>
            <a:pPr marL="0" marR="0" lvl="0" indent="0" algn="ctr" defTabSz="914400" rtl="0" eaLnBrk="0" fontAlgn="base" latinLnBrk="0" hangingPunct="0">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rPr>
              <a:t>预测预警</a:t>
            </a:r>
            <a:endParaRPr kumimoji="0" lang="zh-CN" altLang="en-US" sz="1400" b="1" i="0" u="none" strike="noStrike" kern="1200" cap="none" spc="0" normalizeH="0" baseline="0" noProof="0" dirty="0">
              <a:ln>
                <a:noFill/>
              </a:ln>
              <a:solidFill>
                <a:srgbClr val="F8F8F8"/>
              </a:solidFill>
              <a:effectLst/>
              <a:uLnTx/>
              <a:uFillTx/>
              <a:latin typeface="Arial" panose="020B0604020202020204" pitchFamily="34" charset="0"/>
              <a:ea typeface="宋体" panose="02010600030101010101" pitchFamily="2" charset="-122"/>
              <a:cs typeface="+mn-cs"/>
            </a:endParaRPr>
          </a:p>
        </p:txBody>
      </p:sp>
      <p:grpSp>
        <p:nvGrpSpPr>
          <p:cNvPr id="30" name="Group 20"/>
          <p:cNvGrpSpPr/>
          <p:nvPr/>
        </p:nvGrpSpPr>
        <p:grpSpPr bwMode="auto">
          <a:xfrm>
            <a:off x="6998687" y="1342698"/>
            <a:ext cx="1238250" cy="1236662"/>
            <a:chOff x="0" y="0"/>
            <a:chExt cx="827" cy="826"/>
          </a:xfrm>
        </p:grpSpPr>
        <p:sp>
          <p:nvSpPr>
            <p:cNvPr id="31" name="Oval 20"/>
            <p:cNvSpPr>
              <a:spLocks noChangeArrowheads="1"/>
            </p:cNvSpPr>
            <p:nvPr/>
          </p:nvSpPr>
          <p:spPr bwMode="auto">
            <a:xfrm>
              <a:off x="0" y="0"/>
              <a:ext cx="827" cy="826"/>
            </a:xfrm>
            <a:prstGeom prst="ellipse">
              <a:avLst/>
            </a:prstGeom>
            <a:solidFill>
              <a:srgbClr val="F8F8F8"/>
            </a:solidFill>
            <a:ln w="38100" cmpd="sng">
              <a:solidFill>
                <a:srgbClr val="FFC000"/>
              </a:solidFill>
              <a:round/>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2" name="Oval 21"/>
            <p:cNvSpPr>
              <a:spLocks noChangeArrowheads="1"/>
            </p:cNvSpPr>
            <p:nvPr/>
          </p:nvSpPr>
          <p:spPr bwMode="auto">
            <a:xfrm>
              <a:off x="34" y="34"/>
              <a:ext cx="758" cy="758"/>
            </a:xfrm>
            <a:prstGeom prst="ellipse">
              <a:avLst/>
            </a:prstGeom>
            <a:noFill/>
            <a:ln w="38100" cmpd="sng">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33" name="Oval 22"/>
            <p:cNvSpPr>
              <a:spLocks noChangeArrowheads="1"/>
            </p:cNvSpPr>
            <p:nvPr/>
          </p:nvSpPr>
          <p:spPr bwMode="auto">
            <a:xfrm>
              <a:off x="68" y="70"/>
              <a:ext cx="690" cy="690"/>
            </a:xfrm>
            <a:prstGeom prst="ellipse">
              <a:avLst/>
            </a:prstGeom>
            <a:noFill/>
            <a:ln w="38100" cmpd="sng">
              <a:solidFill>
                <a:srgbClr val="FFC000"/>
              </a:solidFill>
              <a:round/>
            </a:ln>
            <a:extLst>
              <a:ext uri="{909E8E84-426E-40DD-AFC4-6F175D3DCCD1}">
                <a14:hiddenFill xmlns:a14="http://schemas.microsoft.com/office/drawing/2010/main">
                  <a:solidFill>
                    <a:srgbClr val="FFFFFF"/>
                  </a:solidFill>
                </a14:hiddenFill>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sp>
        <p:nvSpPr>
          <p:cNvPr id="34" name="Text Box 23"/>
          <p:cNvSpPr txBox="1">
            <a:spLocks noChangeArrowheads="1"/>
          </p:cNvSpPr>
          <p:nvPr/>
        </p:nvSpPr>
        <p:spPr bwMode="auto">
          <a:xfrm>
            <a:off x="7075726" y="1599722"/>
            <a:ext cx="1082675"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智能</a:t>
            </a:r>
            <a:endPar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base" latinLnBrk="0" hangingPunct="1">
              <a:lnSpc>
                <a:spcPct val="100000"/>
              </a:lnSpc>
              <a:spcBef>
                <a:spcPct val="5000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 name="内容占位符 2"/>
          <p:cNvSpPr txBox="1"/>
          <p:nvPr/>
        </p:nvSpPr>
        <p:spPr bwMode="auto">
          <a:xfrm>
            <a:off x="452755" y="2464435"/>
            <a:ext cx="4677410" cy="725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0" fontAlgn="base" latinLnBrk="0" hangingPunct="0">
              <a:lnSpc>
                <a:spcPct val="80000"/>
              </a:lnSpc>
              <a:spcBef>
                <a:spcPct val="20000"/>
              </a:spcBef>
              <a:spcAft>
                <a:spcPct val="0"/>
              </a:spcAft>
              <a:buClrTx/>
              <a:buSzTx/>
              <a:buFontTx/>
              <a:buNone/>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安全监管痕迹化、网格化、常态化和精细化</a:t>
            </a:r>
            <a:endParaRPr kumimoji="0" lang="zh-CN" altLang="en-US" sz="18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36" name="文本框 35"/>
          <p:cNvSpPr txBox="1"/>
          <p:nvPr/>
        </p:nvSpPr>
        <p:spPr>
          <a:xfrm>
            <a:off x="4605168" y="4016740"/>
            <a:ext cx="110799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体系融合</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 name="文本框 36"/>
          <p:cNvSpPr txBox="1"/>
          <p:nvPr/>
        </p:nvSpPr>
        <p:spPr>
          <a:xfrm>
            <a:off x="3443054" y="5491738"/>
            <a:ext cx="110799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管理落地</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9" name="文本框 38"/>
          <p:cNvSpPr txBox="1"/>
          <p:nvPr/>
        </p:nvSpPr>
        <p:spPr>
          <a:xfrm>
            <a:off x="5732113" y="2535015"/>
            <a:ext cx="110799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精益工具</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40" name="文本框 39"/>
          <p:cNvSpPr txBox="1"/>
          <p:nvPr/>
        </p:nvSpPr>
        <p:spPr>
          <a:xfrm>
            <a:off x="7062845" y="973051"/>
            <a:ext cx="1107996" cy="369332"/>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智能物联</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8"/>
          <p:cNvSpPr txBox="1">
            <a:spLocks noChangeArrowheads="1"/>
          </p:cNvSpPr>
          <p:nvPr/>
        </p:nvSpPr>
        <p:spPr bwMode="auto">
          <a:xfrm>
            <a:off x="822837" y="253030"/>
            <a:ext cx="409575" cy="6178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69" tIns="48183" rIns="96369" bIns="48183">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3395" b="1" dirty="0">
                <a:solidFill>
                  <a:schemeClr val="bg1"/>
                </a:solidFill>
                <a:latin typeface="经典综艺体简" pitchFamily="49" charset="-122"/>
                <a:ea typeface="经典综艺体简" pitchFamily="49" charset="-122"/>
                <a:cs typeface="经典综艺体简" pitchFamily="49" charset="-122"/>
              </a:rPr>
              <a:t>3</a:t>
            </a:r>
            <a:endParaRPr lang="zh-CN" altLang="en-US" sz="3395" b="1" dirty="0">
              <a:solidFill>
                <a:schemeClr val="bg1"/>
              </a:solidFill>
              <a:latin typeface="经典综艺体简" pitchFamily="49" charset="-122"/>
              <a:ea typeface="经典综艺体简" pitchFamily="49" charset="-122"/>
              <a:cs typeface="经典综艺体简" pitchFamily="49" charset="-122"/>
            </a:endParaRPr>
          </a:p>
        </p:txBody>
      </p:sp>
      <p:sp>
        <p:nvSpPr>
          <p:cNvPr id="7" name="矩形 6"/>
          <p:cNvSpPr/>
          <p:nvPr/>
        </p:nvSpPr>
        <p:spPr>
          <a:xfrm>
            <a:off x="3775075" y="159385"/>
            <a:ext cx="4403725" cy="521970"/>
          </a:xfrm>
          <a:prstGeom prst="rect">
            <a:avLst/>
          </a:prstGeom>
          <a:noFill/>
          <a:extLst>
            <a:ext uri="{909E8E84-426E-40DD-AFC4-6F175D3DCCD1}">
              <a14:hiddenFill xmlns:a14="http://schemas.microsoft.com/office/drawing/2010/main">
                <a:solidFill>
                  <a:srgbClr val="50742F"/>
                </a:solidFill>
              </a14:hiddenFill>
            </a:ext>
          </a:extLst>
        </p:spPr>
        <p:txBody>
          <a:bodyPr wrap="square">
            <a:spAutoFit/>
          </a:bodyPr>
          <a:lstStyle/>
          <a:p>
            <a:pPr algn="l">
              <a:buClrTx/>
              <a:buSzTx/>
              <a:buFontTx/>
            </a:pPr>
            <a:r>
              <a:rPr lang="zh-CN" altLang="en-US" sz="2800" b="1" dirty="0">
                <a:solidFill>
                  <a:srgbClr val="002B92"/>
                </a:solidFill>
                <a:latin typeface="微软雅黑" panose="020B0503020204020204" pitchFamily="34" charset="-122"/>
                <a:ea typeface="微软雅黑" panose="020B0503020204020204" pitchFamily="34" charset="-122"/>
              </a:rPr>
              <a:t>安全生产管理系统的定位</a:t>
            </a:r>
            <a:endParaRPr lang="zh-CN" altLang="en-US" sz="2800" b="1" dirty="0">
              <a:solidFill>
                <a:srgbClr val="002B92"/>
              </a:solidFill>
              <a:latin typeface="微软雅黑" panose="020B0503020204020204" pitchFamily="34" charset="-122"/>
              <a:ea typeface="微软雅黑" panose="020B0503020204020204" pitchFamily="34" charset="-122"/>
            </a:endParaRPr>
          </a:p>
        </p:txBody>
      </p:sp>
      <p:sp>
        <p:nvSpPr>
          <p:cNvPr id="8" name="矩形 7"/>
          <p:cNvSpPr/>
          <p:nvPr/>
        </p:nvSpPr>
        <p:spPr>
          <a:xfrm>
            <a:off x="470809" y="910821"/>
            <a:ext cx="6731000" cy="337185"/>
          </a:xfrm>
          <a:prstGeom prst="rect">
            <a:avLst/>
          </a:prstGeom>
        </p:spPr>
        <p:txBody>
          <a:bodyPr wrap="none">
            <a:spAutoFit/>
          </a:bodyPr>
          <a:lstStyle/>
          <a:p>
            <a:r>
              <a:rPr lang="zh-CN" altLang="en-US" sz="1600" kern="0" dirty="0">
                <a:solidFill>
                  <a:srgbClr val="191F25"/>
                </a:solidFill>
                <a:ea typeface="微软雅黑" panose="020B0503020204020204" pitchFamily="34" charset="-122"/>
                <a:cs typeface="宋体" panose="02010600030101010101" pitchFamily="2" charset="-122"/>
              </a:rPr>
              <a:t>安全系统 不应独立运行，必须融入设备、生产操作过程，实现全员安全。</a:t>
            </a:r>
            <a:endParaRPr lang="zh-CN" altLang="en-US" sz="1600" kern="0" dirty="0">
              <a:solidFill>
                <a:srgbClr val="191F25"/>
              </a:solidFill>
              <a:ea typeface="微软雅黑" panose="020B0503020204020204" pitchFamily="34" charset="-122"/>
              <a:cs typeface="宋体" panose="02010600030101010101" pitchFamily="2" charset="-122"/>
            </a:endParaRPr>
          </a:p>
        </p:txBody>
      </p:sp>
      <p:sp>
        <p:nvSpPr>
          <p:cNvPr id="10" name="原创设计师QQ598969553        _2"/>
          <p:cNvSpPr txBox="1"/>
          <p:nvPr/>
        </p:nvSpPr>
        <p:spPr>
          <a:xfrm>
            <a:off x="1443026" y="4510139"/>
            <a:ext cx="1184581" cy="376555"/>
          </a:xfrm>
          <a:prstGeom prst="rect">
            <a:avLst/>
          </a:prstGeom>
          <a:noFill/>
        </p:spPr>
        <p:txBody>
          <a:bodyPr wrap="square" lIns="96383" tIns="48192" rIns="96383" bIns="48192" rtlCol="0" anchor="ctr">
            <a:spAutoFit/>
          </a:bodyPr>
          <a:lstStyle>
            <a:defPPr>
              <a:defRPr lang="zh-CN"/>
            </a:defPPr>
            <a:lvl1pPr algn="ctr">
              <a:defRPr>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830" dirty="0">
                <a:solidFill>
                  <a:schemeClr val="tx1">
                    <a:lumMod val="85000"/>
                    <a:lumOff val="15000"/>
                  </a:schemeClr>
                </a:solidFill>
              </a:rPr>
              <a:t>设备维护</a:t>
            </a:r>
            <a:endParaRPr lang="zh-CN" altLang="en-US" sz="1830" dirty="0">
              <a:solidFill>
                <a:schemeClr val="tx1">
                  <a:lumMod val="85000"/>
                  <a:lumOff val="15000"/>
                </a:schemeClr>
              </a:solidFill>
            </a:endParaRPr>
          </a:p>
        </p:txBody>
      </p:sp>
      <p:sp>
        <p:nvSpPr>
          <p:cNvPr id="11" name="原创设计师QQ598969553        _3"/>
          <p:cNvSpPr txBox="1"/>
          <p:nvPr/>
        </p:nvSpPr>
        <p:spPr>
          <a:xfrm>
            <a:off x="2986711" y="3148651"/>
            <a:ext cx="1678155" cy="376555"/>
          </a:xfrm>
          <a:prstGeom prst="rect">
            <a:avLst/>
          </a:prstGeom>
          <a:noFill/>
        </p:spPr>
        <p:txBody>
          <a:bodyPr wrap="square" lIns="96383" tIns="48192" rIns="96383" bIns="48192" rtlCol="0" anchor="ctr">
            <a:spAutoFit/>
          </a:bodyPr>
          <a:lstStyle/>
          <a:p>
            <a:pPr algn="ctr"/>
            <a:r>
              <a:rPr lang="zh-CN" altLang="en-US" sz="1830" dirty="0">
                <a:solidFill>
                  <a:schemeClr val="tx1">
                    <a:lumMod val="85000"/>
                    <a:lumOff val="15000"/>
                  </a:schemeClr>
                </a:solidFill>
                <a:latin typeface="微软雅黑" panose="020B0503020204020204" pitchFamily="34" charset="-122"/>
                <a:ea typeface="微软雅黑" panose="020B0503020204020204" pitchFamily="34" charset="-122"/>
              </a:rPr>
              <a:t>生产系统</a:t>
            </a:r>
            <a:endParaRPr lang="zh-CN" altLang="en-US" sz="183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2" name="原创设计师QQ598969553        _4"/>
          <p:cNvSpPr txBox="1"/>
          <p:nvPr/>
        </p:nvSpPr>
        <p:spPr>
          <a:xfrm>
            <a:off x="5073702" y="4242299"/>
            <a:ext cx="1184581" cy="376555"/>
          </a:xfrm>
          <a:prstGeom prst="rect">
            <a:avLst/>
          </a:prstGeom>
          <a:noFill/>
        </p:spPr>
        <p:txBody>
          <a:bodyPr wrap="square" lIns="96383" tIns="48192" rIns="96383" bIns="48192" rtlCol="0" anchor="ctr">
            <a:spAutoFit/>
          </a:bodyPr>
          <a:lstStyle>
            <a:defPPr>
              <a:defRPr lang="zh-CN"/>
            </a:defPPr>
            <a:lvl1pPr algn="ctr">
              <a:defRPr sz="1600">
                <a:gradFill>
                  <a:gsLst>
                    <a:gs pos="0">
                      <a:schemeClr val="bg1">
                        <a:shade val="30000"/>
                        <a:satMod val="115000"/>
                      </a:schemeClr>
                    </a:gs>
                    <a:gs pos="50000">
                      <a:schemeClr val="bg1">
                        <a:shade val="67500"/>
                        <a:satMod val="115000"/>
                      </a:schemeClr>
                    </a:gs>
                    <a:gs pos="100000">
                      <a:schemeClr val="bg1">
                        <a:shade val="100000"/>
                        <a:satMod val="115000"/>
                      </a:schemeClr>
                    </a:gs>
                  </a:gsLst>
                  <a:lin ang="16200000" scaled="1"/>
                </a:gradFill>
                <a:latin typeface="微软雅黑" panose="020B0503020204020204" pitchFamily="34" charset="-122"/>
                <a:ea typeface="微软雅黑" panose="020B0503020204020204" pitchFamily="34" charset="-122"/>
              </a:defRPr>
            </a:lvl1pPr>
          </a:lstStyle>
          <a:p>
            <a:r>
              <a:rPr lang="zh-CN" altLang="en-US" sz="1830" dirty="0">
                <a:solidFill>
                  <a:schemeClr val="tx1">
                    <a:lumMod val="85000"/>
                    <a:lumOff val="15000"/>
                  </a:schemeClr>
                </a:solidFill>
              </a:rPr>
              <a:t>安全生产</a:t>
            </a:r>
            <a:endParaRPr lang="zh-CN" altLang="en-US" sz="1830" dirty="0">
              <a:solidFill>
                <a:schemeClr val="tx1">
                  <a:lumMod val="85000"/>
                  <a:lumOff val="15000"/>
                </a:schemeClr>
              </a:solidFill>
            </a:endParaRPr>
          </a:p>
        </p:txBody>
      </p:sp>
      <p:sp>
        <p:nvSpPr>
          <p:cNvPr id="13" name="原创设计师QQ598969553        _5"/>
          <p:cNvSpPr txBox="1"/>
          <p:nvPr/>
        </p:nvSpPr>
        <p:spPr>
          <a:xfrm>
            <a:off x="6594500" y="3184228"/>
            <a:ext cx="1678155" cy="376555"/>
          </a:xfrm>
          <a:prstGeom prst="rect">
            <a:avLst/>
          </a:prstGeom>
          <a:noFill/>
        </p:spPr>
        <p:txBody>
          <a:bodyPr wrap="square" lIns="96383" tIns="48192" rIns="96383" bIns="48192" rtlCol="0" anchor="ctr">
            <a:spAutoFit/>
          </a:bodyPr>
          <a:lstStyle/>
          <a:p>
            <a:pPr algn="ctr"/>
            <a:r>
              <a:rPr lang="zh-CN" altLang="en-US" sz="1830" dirty="0">
                <a:solidFill>
                  <a:schemeClr val="tx1">
                    <a:lumMod val="85000"/>
                    <a:lumOff val="15000"/>
                  </a:schemeClr>
                </a:solidFill>
                <a:latin typeface="微软雅黑" panose="020B0503020204020204" pitchFamily="34" charset="-122"/>
                <a:ea typeface="微软雅黑" panose="020B0503020204020204" pitchFamily="34" charset="-122"/>
              </a:rPr>
              <a:t>基层班组建设</a:t>
            </a:r>
            <a:endParaRPr lang="zh-CN" altLang="en-US" sz="1830" dirty="0">
              <a:solidFill>
                <a:schemeClr val="tx1">
                  <a:lumMod val="85000"/>
                  <a:lumOff val="15000"/>
                </a:schemeClr>
              </a:solidFill>
              <a:latin typeface="微软雅黑" panose="020B0503020204020204" pitchFamily="34" charset="-122"/>
              <a:ea typeface="微软雅黑" panose="020B0503020204020204" pitchFamily="34" charset="-122"/>
            </a:endParaRPr>
          </a:p>
        </p:txBody>
      </p:sp>
      <p:sp>
        <p:nvSpPr>
          <p:cNvPr id="14" name="原创设计师QQ598969553        _6"/>
          <p:cNvSpPr/>
          <p:nvPr/>
        </p:nvSpPr>
        <p:spPr>
          <a:xfrm>
            <a:off x="9076113" y="2069262"/>
            <a:ext cx="2732481" cy="3310890"/>
          </a:xfrm>
          <a:prstGeom prst="rect">
            <a:avLst/>
          </a:prstGeom>
        </p:spPr>
        <p:txBody>
          <a:bodyPr wrap="square" lIns="96383" tIns="48192" rIns="96383" bIns="48192">
            <a:spAutoFit/>
          </a:bodyPr>
          <a:lstStyle/>
          <a:p>
            <a:pPr>
              <a:lnSpc>
                <a:spcPct val="150000"/>
              </a:lnSpc>
            </a:pPr>
            <a:r>
              <a:rPr lang="zh-CN" altLang="en-US" sz="2110" b="1" dirty="0">
                <a:solidFill>
                  <a:schemeClr val="tx1">
                    <a:lumMod val="75000"/>
                    <a:lumOff val="25000"/>
                  </a:schemeClr>
                </a:solidFill>
                <a:latin typeface="微软雅黑" panose="020B0503020204020204" pitchFamily="34" charset="-122"/>
                <a:ea typeface="微软雅黑" panose="020B0503020204020204" pitchFamily="34" charset="-122"/>
              </a:rPr>
              <a:t>强化基层管理</a:t>
            </a:r>
            <a:endParaRPr lang="en-US" altLang="zh-CN" sz="2110" b="1"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r>
              <a:rPr lang="zh-CN" altLang="en-US" sz="1685" dirty="0">
                <a:solidFill>
                  <a:schemeClr val="tx1">
                    <a:lumMod val="75000"/>
                    <a:lumOff val="25000"/>
                  </a:schemeClr>
                </a:solidFill>
                <a:latin typeface="微软雅黑" panose="020B0503020204020204" pitchFamily="34" charset="-122"/>
                <a:ea typeface="微软雅黑" panose="020B0503020204020204" pitchFamily="34" charset="-122"/>
              </a:rPr>
              <a:t>实现操作人员、生产设备、生产系统的完全融合。形成人员安全、设备安全、生产安全的一体化管理。</a:t>
            </a:r>
            <a:endParaRPr lang="en-US" altLang="zh-CN" sz="1685" dirty="0">
              <a:solidFill>
                <a:schemeClr val="tx1">
                  <a:lumMod val="75000"/>
                  <a:lumOff val="25000"/>
                </a:schemeClr>
              </a:solidFill>
              <a:latin typeface="微软雅黑" panose="020B0503020204020204" pitchFamily="34" charset="-122"/>
              <a:ea typeface="微软雅黑" panose="020B0503020204020204" pitchFamily="34" charset="-122"/>
            </a:endParaRPr>
          </a:p>
          <a:p>
            <a:pPr>
              <a:lnSpc>
                <a:spcPct val="150000"/>
              </a:lnSpc>
            </a:pPr>
            <a:endParaRPr lang="en-US" altLang="zh-CN" sz="1685"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a:p>
            <a:pPr>
              <a:lnSpc>
                <a:spcPct val="150000"/>
              </a:lnSpc>
            </a:pPr>
            <a:r>
              <a:rPr lang="zh-CN" altLang="en-US" sz="1685"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rPr>
              <a:t>将安全管理融入到生产实践过程中。</a:t>
            </a:r>
            <a:endParaRPr lang="en-US" altLang="zh-CN" sz="1685" dirty="0">
              <a:solidFill>
                <a:schemeClr val="tx1">
                  <a:lumMod val="75000"/>
                  <a:lumOff val="25000"/>
                </a:schemeClr>
              </a:solidFill>
              <a:latin typeface="微软雅黑" panose="020B0503020204020204" pitchFamily="34" charset="-122"/>
              <a:ea typeface="微软雅黑" panose="020B0503020204020204" pitchFamily="34" charset="-122"/>
              <a:cs typeface="华文黑体" pitchFamily="2" charset="-122"/>
            </a:endParaRPr>
          </a:p>
        </p:txBody>
      </p:sp>
      <p:sp>
        <p:nvSpPr>
          <p:cNvPr id="15" name="原创设计师QQ598969553        _7"/>
          <p:cNvSpPr/>
          <p:nvPr/>
        </p:nvSpPr>
        <p:spPr bwMode="auto">
          <a:xfrm>
            <a:off x="2608157" y="2197659"/>
            <a:ext cx="2456309" cy="2457110"/>
          </a:xfrm>
          <a:custGeom>
            <a:avLst/>
            <a:gdLst/>
            <a:ahLst/>
            <a:cxnLst/>
            <a:rect l="l" t="t" r="r" b="b"/>
            <a:pathLst>
              <a:path w="2628619" h="2628031">
                <a:moveTo>
                  <a:pt x="1316980" y="400615"/>
                </a:moveTo>
                <a:cubicBezTo>
                  <a:pt x="813885" y="400615"/>
                  <a:pt x="406046" y="809559"/>
                  <a:pt x="406046" y="1314016"/>
                </a:cubicBezTo>
                <a:cubicBezTo>
                  <a:pt x="406046" y="1818473"/>
                  <a:pt x="813885" y="2227417"/>
                  <a:pt x="1316980" y="2227417"/>
                </a:cubicBezTo>
                <a:cubicBezTo>
                  <a:pt x="1820075" y="2227417"/>
                  <a:pt x="2227914" y="1818473"/>
                  <a:pt x="2227914" y="1314016"/>
                </a:cubicBezTo>
                <a:cubicBezTo>
                  <a:pt x="2227914" y="809559"/>
                  <a:pt x="1820075" y="400615"/>
                  <a:pt x="1316980" y="400615"/>
                </a:cubicBezTo>
                <a:close/>
                <a:moveTo>
                  <a:pt x="1151586" y="0"/>
                </a:moveTo>
                <a:lnTo>
                  <a:pt x="1254227" y="145306"/>
                </a:lnTo>
                <a:lnTo>
                  <a:pt x="1316813" y="142801"/>
                </a:lnTo>
                <a:lnTo>
                  <a:pt x="1379399" y="145306"/>
                </a:lnTo>
                <a:lnTo>
                  <a:pt x="1482041" y="0"/>
                </a:lnTo>
                <a:lnTo>
                  <a:pt x="1522096" y="5011"/>
                </a:lnTo>
                <a:lnTo>
                  <a:pt x="1564654" y="12526"/>
                </a:lnTo>
                <a:lnTo>
                  <a:pt x="1617227" y="182885"/>
                </a:lnTo>
                <a:lnTo>
                  <a:pt x="1679813" y="200422"/>
                </a:lnTo>
                <a:lnTo>
                  <a:pt x="1707351" y="210443"/>
                </a:lnTo>
                <a:lnTo>
                  <a:pt x="1737392" y="220464"/>
                </a:lnTo>
                <a:lnTo>
                  <a:pt x="1880089" y="115243"/>
                </a:lnTo>
                <a:lnTo>
                  <a:pt x="1917640" y="132780"/>
                </a:lnTo>
                <a:lnTo>
                  <a:pt x="1955192" y="152822"/>
                </a:lnTo>
                <a:lnTo>
                  <a:pt x="1952689" y="333201"/>
                </a:lnTo>
                <a:lnTo>
                  <a:pt x="2002758" y="368275"/>
                </a:lnTo>
                <a:lnTo>
                  <a:pt x="2027792" y="388317"/>
                </a:lnTo>
                <a:lnTo>
                  <a:pt x="2052827" y="405854"/>
                </a:lnTo>
                <a:lnTo>
                  <a:pt x="2223061" y="348233"/>
                </a:lnTo>
                <a:lnTo>
                  <a:pt x="2253102" y="378296"/>
                </a:lnTo>
                <a:lnTo>
                  <a:pt x="2283144" y="408360"/>
                </a:lnTo>
                <a:lnTo>
                  <a:pt x="2225564" y="578718"/>
                </a:lnTo>
                <a:lnTo>
                  <a:pt x="2263116" y="626318"/>
                </a:lnTo>
                <a:lnTo>
                  <a:pt x="2298164" y="678929"/>
                </a:lnTo>
                <a:lnTo>
                  <a:pt x="2475909" y="676424"/>
                </a:lnTo>
                <a:lnTo>
                  <a:pt x="2495937" y="711498"/>
                </a:lnTo>
                <a:lnTo>
                  <a:pt x="2515964" y="749077"/>
                </a:lnTo>
                <a:lnTo>
                  <a:pt x="2408316" y="891877"/>
                </a:lnTo>
                <a:lnTo>
                  <a:pt x="2428343" y="952004"/>
                </a:lnTo>
                <a:lnTo>
                  <a:pt x="2438357" y="984572"/>
                </a:lnTo>
                <a:lnTo>
                  <a:pt x="2445868" y="1014636"/>
                </a:lnTo>
                <a:lnTo>
                  <a:pt x="2616102" y="1067246"/>
                </a:lnTo>
                <a:lnTo>
                  <a:pt x="2628619" y="1149920"/>
                </a:lnTo>
                <a:lnTo>
                  <a:pt x="2483419" y="1252637"/>
                </a:lnTo>
                <a:lnTo>
                  <a:pt x="2485923" y="1312763"/>
                </a:lnTo>
                <a:lnTo>
                  <a:pt x="2483419" y="1375395"/>
                </a:lnTo>
                <a:lnTo>
                  <a:pt x="2628619" y="1478111"/>
                </a:lnTo>
                <a:lnTo>
                  <a:pt x="2623612" y="1520701"/>
                </a:lnTo>
                <a:lnTo>
                  <a:pt x="2616102" y="1560785"/>
                </a:lnTo>
                <a:lnTo>
                  <a:pt x="2445868" y="1615901"/>
                </a:lnTo>
                <a:lnTo>
                  <a:pt x="2428343" y="1676028"/>
                </a:lnTo>
                <a:lnTo>
                  <a:pt x="2418330" y="1706091"/>
                </a:lnTo>
                <a:lnTo>
                  <a:pt x="2408316" y="1736154"/>
                </a:lnTo>
                <a:lnTo>
                  <a:pt x="2515964" y="1878955"/>
                </a:lnTo>
                <a:lnTo>
                  <a:pt x="2495937" y="1916534"/>
                </a:lnTo>
                <a:lnTo>
                  <a:pt x="2475909" y="1951608"/>
                </a:lnTo>
                <a:lnTo>
                  <a:pt x="2298164" y="1949102"/>
                </a:lnTo>
                <a:lnTo>
                  <a:pt x="2263116" y="2001713"/>
                </a:lnTo>
                <a:lnTo>
                  <a:pt x="2245592" y="2026766"/>
                </a:lnTo>
                <a:lnTo>
                  <a:pt x="2225564" y="2049313"/>
                </a:lnTo>
                <a:lnTo>
                  <a:pt x="2283144" y="2219672"/>
                </a:lnTo>
                <a:lnTo>
                  <a:pt x="2253102" y="2252240"/>
                </a:lnTo>
                <a:lnTo>
                  <a:pt x="2223061" y="2282304"/>
                </a:lnTo>
                <a:lnTo>
                  <a:pt x="2052827" y="2224682"/>
                </a:lnTo>
                <a:lnTo>
                  <a:pt x="2002758" y="2262261"/>
                </a:lnTo>
                <a:lnTo>
                  <a:pt x="1952689" y="2297335"/>
                </a:lnTo>
                <a:lnTo>
                  <a:pt x="1955192" y="2475210"/>
                </a:lnTo>
                <a:lnTo>
                  <a:pt x="1917640" y="2495252"/>
                </a:lnTo>
                <a:lnTo>
                  <a:pt x="1880089" y="2512789"/>
                </a:lnTo>
                <a:lnTo>
                  <a:pt x="1737392" y="2407567"/>
                </a:lnTo>
                <a:lnTo>
                  <a:pt x="1679813" y="2427609"/>
                </a:lnTo>
                <a:lnTo>
                  <a:pt x="1647268" y="2435125"/>
                </a:lnTo>
                <a:lnTo>
                  <a:pt x="1617227" y="2445146"/>
                </a:lnTo>
                <a:lnTo>
                  <a:pt x="1564654" y="2615505"/>
                </a:lnTo>
                <a:lnTo>
                  <a:pt x="1482041" y="2628031"/>
                </a:lnTo>
                <a:lnTo>
                  <a:pt x="1379399" y="2482725"/>
                </a:lnTo>
                <a:lnTo>
                  <a:pt x="1316813" y="2482725"/>
                </a:lnTo>
                <a:lnTo>
                  <a:pt x="1254227" y="2482725"/>
                </a:lnTo>
                <a:lnTo>
                  <a:pt x="1151586" y="2628031"/>
                </a:lnTo>
                <a:lnTo>
                  <a:pt x="1109027" y="2623021"/>
                </a:lnTo>
                <a:lnTo>
                  <a:pt x="1066469" y="2615505"/>
                </a:lnTo>
                <a:lnTo>
                  <a:pt x="1013896" y="2445146"/>
                </a:lnTo>
                <a:lnTo>
                  <a:pt x="953813" y="2427609"/>
                </a:lnTo>
                <a:lnTo>
                  <a:pt x="923772" y="2417588"/>
                </a:lnTo>
                <a:lnTo>
                  <a:pt x="896234" y="2407567"/>
                </a:lnTo>
                <a:lnTo>
                  <a:pt x="753538" y="2512789"/>
                </a:lnTo>
                <a:lnTo>
                  <a:pt x="715986" y="2495252"/>
                </a:lnTo>
                <a:lnTo>
                  <a:pt x="678434" y="2475210"/>
                </a:lnTo>
                <a:lnTo>
                  <a:pt x="680938" y="2297335"/>
                </a:lnTo>
                <a:lnTo>
                  <a:pt x="630869" y="2262261"/>
                </a:lnTo>
                <a:lnTo>
                  <a:pt x="605834" y="2242219"/>
                </a:lnTo>
                <a:lnTo>
                  <a:pt x="580800" y="2224682"/>
                </a:lnTo>
                <a:lnTo>
                  <a:pt x="410566" y="2282304"/>
                </a:lnTo>
                <a:lnTo>
                  <a:pt x="380524" y="2252240"/>
                </a:lnTo>
                <a:lnTo>
                  <a:pt x="350483" y="2219672"/>
                </a:lnTo>
                <a:lnTo>
                  <a:pt x="408062" y="2049313"/>
                </a:lnTo>
                <a:lnTo>
                  <a:pt x="370510" y="2001713"/>
                </a:lnTo>
                <a:lnTo>
                  <a:pt x="335462" y="1949102"/>
                </a:lnTo>
                <a:lnTo>
                  <a:pt x="157717" y="1951608"/>
                </a:lnTo>
                <a:lnTo>
                  <a:pt x="137690" y="1916534"/>
                </a:lnTo>
                <a:lnTo>
                  <a:pt x="117662" y="1878955"/>
                </a:lnTo>
                <a:lnTo>
                  <a:pt x="225310" y="1736154"/>
                </a:lnTo>
                <a:lnTo>
                  <a:pt x="205283" y="1676028"/>
                </a:lnTo>
                <a:lnTo>
                  <a:pt x="195269" y="1645964"/>
                </a:lnTo>
                <a:lnTo>
                  <a:pt x="187759" y="1615901"/>
                </a:lnTo>
                <a:lnTo>
                  <a:pt x="15021" y="1560785"/>
                </a:lnTo>
                <a:lnTo>
                  <a:pt x="0" y="1478111"/>
                </a:lnTo>
                <a:lnTo>
                  <a:pt x="150207" y="1375395"/>
                </a:lnTo>
                <a:lnTo>
                  <a:pt x="147703" y="1312763"/>
                </a:lnTo>
                <a:lnTo>
                  <a:pt x="150207" y="1252637"/>
                </a:lnTo>
                <a:lnTo>
                  <a:pt x="0" y="1149920"/>
                </a:lnTo>
                <a:lnTo>
                  <a:pt x="7510" y="1107331"/>
                </a:lnTo>
                <a:lnTo>
                  <a:pt x="15021" y="1067246"/>
                </a:lnTo>
                <a:lnTo>
                  <a:pt x="187759" y="1014636"/>
                </a:lnTo>
                <a:lnTo>
                  <a:pt x="205283" y="952004"/>
                </a:lnTo>
                <a:lnTo>
                  <a:pt x="215297" y="921941"/>
                </a:lnTo>
                <a:lnTo>
                  <a:pt x="225310" y="891877"/>
                </a:lnTo>
                <a:lnTo>
                  <a:pt x="117662" y="749077"/>
                </a:lnTo>
                <a:lnTo>
                  <a:pt x="137690" y="711498"/>
                </a:lnTo>
                <a:lnTo>
                  <a:pt x="157717" y="676424"/>
                </a:lnTo>
                <a:lnTo>
                  <a:pt x="335462" y="678929"/>
                </a:lnTo>
                <a:lnTo>
                  <a:pt x="370510" y="626318"/>
                </a:lnTo>
                <a:lnTo>
                  <a:pt x="388034" y="601266"/>
                </a:lnTo>
                <a:lnTo>
                  <a:pt x="408062" y="578718"/>
                </a:lnTo>
                <a:lnTo>
                  <a:pt x="350483" y="408360"/>
                </a:lnTo>
                <a:lnTo>
                  <a:pt x="380524" y="378296"/>
                </a:lnTo>
                <a:lnTo>
                  <a:pt x="410566" y="348233"/>
                </a:lnTo>
                <a:lnTo>
                  <a:pt x="580800" y="405854"/>
                </a:lnTo>
                <a:lnTo>
                  <a:pt x="630869" y="368275"/>
                </a:lnTo>
                <a:lnTo>
                  <a:pt x="680938" y="333201"/>
                </a:lnTo>
                <a:lnTo>
                  <a:pt x="678434" y="152822"/>
                </a:lnTo>
                <a:lnTo>
                  <a:pt x="715986" y="132780"/>
                </a:lnTo>
                <a:lnTo>
                  <a:pt x="753538" y="115243"/>
                </a:lnTo>
                <a:lnTo>
                  <a:pt x="896234" y="220464"/>
                </a:lnTo>
                <a:lnTo>
                  <a:pt x="953813" y="200422"/>
                </a:lnTo>
                <a:lnTo>
                  <a:pt x="983855" y="190401"/>
                </a:lnTo>
                <a:lnTo>
                  <a:pt x="1013896" y="182885"/>
                </a:lnTo>
                <a:lnTo>
                  <a:pt x="1066469" y="12526"/>
                </a:lnTo>
                <a:close/>
              </a:path>
            </a:pathLst>
          </a:custGeom>
          <a:solidFill>
            <a:schemeClr val="accent2"/>
          </a:solidFill>
          <a:ln w="0" cap="flat" cmpd="sng" algn="ctr">
            <a:noFill/>
            <a:prstDash val="solid"/>
          </a:ln>
          <a:effectLst>
            <a:outerShdw blurRad="127000" dist="38100" dir="8100000" algn="tr" rotWithShape="0">
              <a:prstClr val="black">
                <a:alpha val="40000"/>
              </a:prstClr>
            </a:outerShdw>
          </a:effectLst>
        </p:spPr>
        <p:txBody>
          <a:bodyPr lIns="0" tIns="48192" rIns="0" bIns="48192" anchor="ctr"/>
          <a:lstStyle/>
          <a:p>
            <a:pPr algn="ctr" defTabSz="913130" fontAlgn="base">
              <a:lnSpc>
                <a:spcPct val="120000"/>
              </a:lnSpc>
              <a:spcBef>
                <a:spcPts val="600"/>
              </a:spcBef>
              <a:spcAft>
                <a:spcPts val="600"/>
              </a:spcAft>
              <a:defRPr/>
            </a:pPr>
            <a:endParaRPr lang="en-US" sz="2955" kern="0" dirty="0">
              <a:solidFill>
                <a:sysClr val="window" lastClr="FFFFFF"/>
              </a:solidFill>
              <a:latin typeface="微软雅黑" panose="020B0503020204020204" pitchFamily="34" charset="-122"/>
              <a:ea typeface="微软雅黑" panose="020B0503020204020204" pitchFamily="34" charset="-122"/>
            </a:endParaRPr>
          </a:p>
        </p:txBody>
      </p:sp>
      <p:sp>
        <p:nvSpPr>
          <p:cNvPr id="16" name="原创设计师QQ598969553        _8"/>
          <p:cNvSpPr/>
          <p:nvPr/>
        </p:nvSpPr>
        <p:spPr bwMode="auto">
          <a:xfrm>
            <a:off x="4683339" y="3459506"/>
            <a:ext cx="1941509" cy="1942144"/>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3"/>
          </a:solidFill>
          <a:ln w="0" cap="flat" cmpd="sng" algn="ctr">
            <a:noFill/>
            <a:prstDash val="solid"/>
          </a:ln>
          <a:effectLst>
            <a:outerShdw blurRad="127000" dist="38100" dir="8100000" algn="tr" rotWithShape="0">
              <a:prstClr val="black">
                <a:alpha val="40000"/>
              </a:prstClr>
            </a:outerShdw>
          </a:effectLst>
        </p:spPr>
        <p:txBody>
          <a:bodyPr lIns="0" tIns="48192" rIns="0" bIns="48192" anchor="ctr"/>
          <a:lstStyle/>
          <a:p>
            <a:pPr algn="ctr" defTabSz="913130" fontAlgn="base">
              <a:lnSpc>
                <a:spcPct val="120000"/>
              </a:lnSpc>
              <a:spcBef>
                <a:spcPts val="600"/>
              </a:spcBef>
              <a:spcAft>
                <a:spcPts val="600"/>
              </a:spcAft>
              <a:defRPr/>
            </a:pPr>
            <a:endParaRPr lang="en-US" sz="2955" kern="0" dirty="0">
              <a:solidFill>
                <a:srgbClr val="414455"/>
              </a:solidFill>
              <a:latin typeface="微软雅黑" panose="020B0503020204020204" pitchFamily="34" charset="-122"/>
              <a:ea typeface="微软雅黑" panose="020B0503020204020204" pitchFamily="34" charset="-122"/>
            </a:endParaRPr>
          </a:p>
        </p:txBody>
      </p:sp>
      <p:sp>
        <p:nvSpPr>
          <p:cNvPr id="17" name="原创设计师QQ598969553        _9"/>
          <p:cNvSpPr/>
          <p:nvPr/>
        </p:nvSpPr>
        <p:spPr bwMode="auto">
          <a:xfrm>
            <a:off x="964414" y="3647243"/>
            <a:ext cx="2142877" cy="2142304"/>
          </a:xfrm>
          <a:custGeom>
            <a:avLst/>
            <a:gdLst/>
            <a:ahLst/>
            <a:cxnLst/>
            <a:rect l="l" t="t" r="r" b="b"/>
            <a:pathLst>
              <a:path w="2075647" h="2080525">
                <a:moveTo>
                  <a:pt x="1036488" y="349870"/>
                </a:moveTo>
                <a:cubicBezTo>
                  <a:pt x="655847" y="349870"/>
                  <a:pt x="347277" y="658371"/>
                  <a:pt x="347277" y="1038927"/>
                </a:cubicBezTo>
                <a:cubicBezTo>
                  <a:pt x="347277" y="1419483"/>
                  <a:pt x="655847" y="1727984"/>
                  <a:pt x="1036488" y="1727984"/>
                </a:cubicBezTo>
                <a:cubicBezTo>
                  <a:pt x="1417129" y="1727984"/>
                  <a:pt x="1725699" y="1419483"/>
                  <a:pt x="1725699" y="1038927"/>
                </a:cubicBezTo>
                <a:cubicBezTo>
                  <a:pt x="1725699" y="658371"/>
                  <a:pt x="1417129" y="349870"/>
                  <a:pt x="1036488" y="349870"/>
                </a:cubicBezTo>
                <a:close/>
                <a:moveTo>
                  <a:pt x="1096908" y="0"/>
                </a:moveTo>
                <a:lnTo>
                  <a:pt x="1138010" y="2569"/>
                </a:lnTo>
                <a:lnTo>
                  <a:pt x="1179112" y="7706"/>
                </a:lnTo>
                <a:lnTo>
                  <a:pt x="1230489" y="174661"/>
                </a:lnTo>
                <a:lnTo>
                  <a:pt x="1261315" y="182367"/>
                </a:lnTo>
                <a:lnTo>
                  <a:pt x="1292142" y="192641"/>
                </a:lnTo>
                <a:lnTo>
                  <a:pt x="1322968" y="200347"/>
                </a:lnTo>
                <a:lnTo>
                  <a:pt x="1353795" y="213190"/>
                </a:lnTo>
                <a:lnTo>
                  <a:pt x="1487376" y="100173"/>
                </a:lnTo>
                <a:lnTo>
                  <a:pt x="1523340" y="118153"/>
                </a:lnTo>
                <a:lnTo>
                  <a:pt x="1559304" y="138702"/>
                </a:lnTo>
                <a:lnTo>
                  <a:pt x="1538753" y="313363"/>
                </a:lnTo>
                <a:lnTo>
                  <a:pt x="1569580" y="333912"/>
                </a:lnTo>
                <a:lnTo>
                  <a:pt x="1595269" y="354460"/>
                </a:lnTo>
                <a:lnTo>
                  <a:pt x="1618388" y="375008"/>
                </a:lnTo>
                <a:lnTo>
                  <a:pt x="1644077" y="398125"/>
                </a:lnTo>
                <a:lnTo>
                  <a:pt x="1811054" y="344186"/>
                </a:lnTo>
                <a:lnTo>
                  <a:pt x="1836742" y="375008"/>
                </a:lnTo>
                <a:lnTo>
                  <a:pt x="1862431" y="405831"/>
                </a:lnTo>
                <a:lnTo>
                  <a:pt x="1777658" y="562512"/>
                </a:lnTo>
                <a:lnTo>
                  <a:pt x="1811054" y="619021"/>
                </a:lnTo>
                <a:lnTo>
                  <a:pt x="1823898" y="647275"/>
                </a:lnTo>
                <a:lnTo>
                  <a:pt x="1839311" y="678097"/>
                </a:lnTo>
                <a:lnTo>
                  <a:pt x="2019132" y="693508"/>
                </a:lnTo>
                <a:lnTo>
                  <a:pt x="2031976" y="732037"/>
                </a:lnTo>
                <a:lnTo>
                  <a:pt x="2042252" y="770565"/>
                </a:lnTo>
                <a:lnTo>
                  <a:pt x="1900964" y="881013"/>
                </a:lnTo>
                <a:lnTo>
                  <a:pt x="1906102" y="914404"/>
                </a:lnTo>
                <a:lnTo>
                  <a:pt x="1911240" y="945226"/>
                </a:lnTo>
                <a:lnTo>
                  <a:pt x="1913808" y="981186"/>
                </a:lnTo>
                <a:lnTo>
                  <a:pt x="1913808" y="1014577"/>
                </a:lnTo>
                <a:lnTo>
                  <a:pt x="2075647" y="1096771"/>
                </a:lnTo>
                <a:lnTo>
                  <a:pt x="2073078" y="1135299"/>
                </a:lnTo>
                <a:lnTo>
                  <a:pt x="2067941" y="1173827"/>
                </a:lnTo>
                <a:lnTo>
                  <a:pt x="1893257" y="1225198"/>
                </a:lnTo>
                <a:lnTo>
                  <a:pt x="1885551" y="1258589"/>
                </a:lnTo>
                <a:lnTo>
                  <a:pt x="1875275" y="1289412"/>
                </a:lnTo>
                <a:lnTo>
                  <a:pt x="1865000" y="1320235"/>
                </a:lnTo>
                <a:lnTo>
                  <a:pt x="1854724" y="1351057"/>
                </a:lnTo>
                <a:lnTo>
                  <a:pt x="1975461" y="1494896"/>
                </a:lnTo>
                <a:lnTo>
                  <a:pt x="1957479" y="1528287"/>
                </a:lnTo>
                <a:lnTo>
                  <a:pt x="1942066" y="1559110"/>
                </a:lnTo>
                <a:lnTo>
                  <a:pt x="1754538" y="1538561"/>
                </a:lnTo>
                <a:lnTo>
                  <a:pt x="1736556" y="1564247"/>
                </a:lnTo>
                <a:lnTo>
                  <a:pt x="1716005" y="1592501"/>
                </a:lnTo>
                <a:lnTo>
                  <a:pt x="1692886" y="1615618"/>
                </a:lnTo>
                <a:lnTo>
                  <a:pt x="1672335" y="1641303"/>
                </a:lnTo>
                <a:lnTo>
                  <a:pt x="1728850" y="1821102"/>
                </a:lnTo>
                <a:lnTo>
                  <a:pt x="1700592" y="1844219"/>
                </a:lnTo>
                <a:lnTo>
                  <a:pt x="1672335" y="1864767"/>
                </a:lnTo>
                <a:lnTo>
                  <a:pt x="1507927" y="1774868"/>
                </a:lnTo>
                <a:lnTo>
                  <a:pt x="1451412" y="1808259"/>
                </a:lnTo>
                <a:lnTo>
                  <a:pt x="1420585" y="1823670"/>
                </a:lnTo>
                <a:lnTo>
                  <a:pt x="1392328" y="1839081"/>
                </a:lnTo>
                <a:lnTo>
                  <a:pt x="1374346" y="2026586"/>
                </a:lnTo>
                <a:lnTo>
                  <a:pt x="1340950" y="2039428"/>
                </a:lnTo>
                <a:lnTo>
                  <a:pt x="1307555" y="2047134"/>
                </a:lnTo>
                <a:lnTo>
                  <a:pt x="1186818" y="1898158"/>
                </a:lnTo>
                <a:lnTo>
                  <a:pt x="1155992" y="1903295"/>
                </a:lnTo>
                <a:lnTo>
                  <a:pt x="1122596" y="1908432"/>
                </a:lnTo>
                <a:lnTo>
                  <a:pt x="1091770" y="1911001"/>
                </a:lnTo>
                <a:lnTo>
                  <a:pt x="1058375" y="1911001"/>
                </a:lnTo>
                <a:lnTo>
                  <a:pt x="971033" y="2080525"/>
                </a:lnTo>
                <a:lnTo>
                  <a:pt x="935069" y="2077957"/>
                </a:lnTo>
                <a:lnTo>
                  <a:pt x="901674" y="2072819"/>
                </a:lnTo>
                <a:lnTo>
                  <a:pt x="845158" y="1890452"/>
                </a:lnTo>
                <a:lnTo>
                  <a:pt x="814332" y="1882747"/>
                </a:lnTo>
                <a:lnTo>
                  <a:pt x="780937" y="1875041"/>
                </a:lnTo>
                <a:lnTo>
                  <a:pt x="750110" y="1864767"/>
                </a:lnTo>
                <a:lnTo>
                  <a:pt x="719284" y="1851924"/>
                </a:lnTo>
                <a:lnTo>
                  <a:pt x="577996" y="1975215"/>
                </a:lnTo>
                <a:lnTo>
                  <a:pt x="544601" y="1959803"/>
                </a:lnTo>
                <a:lnTo>
                  <a:pt x="511205" y="1939255"/>
                </a:lnTo>
                <a:lnTo>
                  <a:pt x="531756" y="1754319"/>
                </a:lnTo>
                <a:lnTo>
                  <a:pt x="506068" y="1733771"/>
                </a:lnTo>
                <a:lnTo>
                  <a:pt x="480379" y="1713223"/>
                </a:lnTo>
                <a:lnTo>
                  <a:pt x="454690" y="1690106"/>
                </a:lnTo>
                <a:lnTo>
                  <a:pt x="431570" y="1669557"/>
                </a:lnTo>
                <a:lnTo>
                  <a:pt x="254318" y="1726065"/>
                </a:lnTo>
                <a:lnTo>
                  <a:pt x="231198" y="1697811"/>
                </a:lnTo>
                <a:lnTo>
                  <a:pt x="208079" y="1666989"/>
                </a:lnTo>
                <a:lnTo>
                  <a:pt x="297989" y="1505170"/>
                </a:lnTo>
                <a:lnTo>
                  <a:pt x="264594" y="1446093"/>
                </a:lnTo>
                <a:lnTo>
                  <a:pt x="249181" y="1417839"/>
                </a:lnTo>
                <a:lnTo>
                  <a:pt x="236336" y="1387017"/>
                </a:lnTo>
                <a:lnTo>
                  <a:pt x="51378" y="1371606"/>
                </a:lnTo>
                <a:lnTo>
                  <a:pt x="41102" y="1338214"/>
                </a:lnTo>
                <a:lnTo>
                  <a:pt x="30827" y="1302255"/>
                </a:lnTo>
                <a:lnTo>
                  <a:pt x="172114" y="1184101"/>
                </a:lnTo>
                <a:lnTo>
                  <a:pt x="166977" y="1153279"/>
                </a:lnTo>
                <a:lnTo>
                  <a:pt x="164408" y="1119888"/>
                </a:lnTo>
                <a:lnTo>
                  <a:pt x="161839" y="1086497"/>
                </a:lnTo>
                <a:lnTo>
                  <a:pt x="159270" y="1053105"/>
                </a:lnTo>
                <a:lnTo>
                  <a:pt x="0" y="970912"/>
                </a:lnTo>
                <a:lnTo>
                  <a:pt x="2569" y="929815"/>
                </a:lnTo>
                <a:lnTo>
                  <a:pt x="7707" y="893855"/>
                </a:lnTo>
                <a:lnTo>
                  <a:pt x="179821" y="842484"/>
                </a:lnTo>
                <a:lnTo>
                  <a:pt x="187528" y="811662"/>
                </a:lnTo>
                <a:lnTo>
                  <a:pt x="200372" y="778271"/>
                </a:lnTo>
                <a:lnTo>
                  <a:pt x="210647" y="747448"/>
                </a:lnTo>
                <a:lnTo>
                  <a:pt x="220923" y="714057"/>
                </a:lnTo>
                <a:lnTo>
                  <a:pt x="105324" y="577924"/>
                </a:lnTo>
                <a:lnTo>
                  <a:pt x="123306" y="544533"/>
                </a:lnTo>
                <a:lnTo>
                  <a:pt x="141288" y="511141"/>
                </a:lnTo>
                <a:lnTo>
                  <a:pt x="321109" y="529121"/>
                </a:lnTo>
                <a:lnTo>
                  <a:pt x="339091" y="503436"/>
                </a:lnTo>
                <a:lnTo>
                  <a:pt x="359642" y="477750"/>
                </a:lnTo>
                <a:lnTo>
                  <a:pt x="380193" y="449496"/>
                </a:lnTo>
                <a:lnTo>
                  <a:pt x="403313" y="426379"/>
                </a:lnTo>
                <a:lnTo>
                  <a:pt x="349366" y="259424"/>
                </a:lnTo>
                <a:lnTo>
                  <a:pt x="380193" y="233738"/>
                </a:lnTo>
                <a:lnTo>
                  <a:pt x="411019" y="205484"/>
                </a:lnTo>
                <a:lnTo>
                  <a:pt x="567720" y="292815"/>
                </a:lnTo>
                <a:lnTo>
                  <a:pt x="624236" y="259424"/>
                </a:lnTo>
                <a:lnTo>
                  <a:pt x="655062" y="244012"/>
                </a:lnTo>
                <a:lnTo>
                  <a:pt x="683320" y="231170"/>
                </a:lnTo>
                <a:lnTo>
                  <a:pt x="698733" y="53940"/>
                </a:lnTo>
                <a:lnTo>
                  <a:pt x="737266" y="41097"/>
                </a:lnTo>
                <a:lnTo>
                  <a:pt x="775799" y="30823"/>
                </a:lnTo>
                <a:lnTo>
                  <a:pt x="886260" y="166956"/>
                </a:lnTo>
                <a:lnTo>
                  <a:pt x="919656" y="161819"/>
                </a:lnTo>
                <a:lnTo>
                  <a:pt x="953051" y="159250"/>
                </a:lnTo>
                <a:lnTo>
                  <a:pt x="983877" y="156682"/>
                </a:lnTo>
                <a:lnTo>
                  <a:pt x="1017273" y="154113"/>
                </a:lnTo>
                <a:close/>
              </a:path>
            </a:pathLst>
          </a:custGeom>
          <a:solidFill>
            <a:schemeClr val="accent1"/>
          </a:solidFill>
          <a:ln w="0" cap="flat" cmpd="sng" algn="ctr">
            <a:noFill/>
            <a:prstDash val="solid"/>
          </a:ln>
          <a:effectLst>
            <a:outerShdw blurRad="127000" dist="38100" dir="8100000" algn="tr" rotWithShape="0">
              <a:prstClr val="black">
                <a:alpha val="40000"/>
              </a:prstClr>
            </a:outerShdw>
          </a:effectLst>
        </p:spPr>
        <p:txBody>
          <a:bodyPr lIns="0" tIns="48192" rIns="0" bIns="48192" anchor="ctr"/>
          <a:lstStyle/>
          <a:p>
            <a:pPr algn="ctr" defTabSz="913130" fontAlgn="base">
              <a:lnSpc>
                <a:spcPct val="120000"/>
              </a:lnSpc>
              <a:spcBef>
                <a:spcPts val="600"/>
              </a:spcBef>
              <a:spcAft>
                <a:spcPts val="600"/>
              </a:spcAft>
              <a:defRPr/>
            </a:pPr>
            <a:endParaRPr lang="en-US" sz="2955" kern="0" dirty="0">
              <a:solidFill>
                <a:sysClr val="window" lastClr="FFFFFF"/>
              </a:solidFill>
              <a:latin typeface="微软雅黑" panose="020B0503020204020204" pitchFamily="34" charset="-122"/>
              <a:ea typeface="微软雅黑" panose="020B0503020204020204" pitchFamily="34" charset="-122"/>
            </a:endParaRPr>
          </a:p>
        </p:txBody>
      </p:sp>
      <p:sp>
        <p:nvSpPr>
          <p:cNvPr id="18" name="原创设计师QQ598969553        _10"/>
          <p:cNvSpPr/>
          <p:nvPr/>
        </p:nvSpPr>
        <p:spPr bwMode="auto">
          <a:xfrm>
            <a:off x="6249060" y="2197659"/>
            <a:ext cx="2345235" cy="2346004"/>
          </a:xfrm>
          <a:custGeom>
            <a:avLst/>
            <a:gdLst/>
            <a:ahLst/>
            <a:cxnLst/>
            <a:rect l="l" t="t" r="r" b="b"/>
            <a:pathLst>
              <a:path w="1487948" h="1487615">
                <a:moveTo>
                  <a:pt x="743975" y="297790"/>
                </a:moveTo>
                <a:cubicBezTo>
                  <a:pt x="496116" y="297790"/>
                  <a:pt x="295186" y="497479"/>
                  <a:pt x="295186" y="743808"/>
                </a:cubicBezTo>
                <a:cubicBezTo>
                  <a:pt x="295186" y="990137"/>
                  <a:pt x="496116" y="1189826"/>
                  <a:pt x="743975" y="1189826"/>
                </a:cubicBezTo>
                <a:cubicBezTo>
                  <a:pt x="991834" y="1189826"/>
                  <a:pt x="1192764" y="990137"/>
                  <a:pt x="1192764" y="743808"/>
                </a:cubicBezTo>
                <a:cubicBezTo>
                  <a:pt x="1192764" y="497479"/>
                  <a:pt x="991834" y="297790"/>
                  <a:pt x="743975" y="297790"/>
                </a:cubicBezTo>
                <a:close/>
                <a:moveTo>
                  <a:pt x="693753" y="0"/>
                </a:moveTo>
                <a:lnTo>
                  <a:pt x="770837" y="149228"/>
                </a:lnTo>
                <a:lnTo>
                  <a:pt x="801203" y="151560"/>
                </a:lnTo>
                <a:lnTo>
                  <a:pt x="829233" y="153891"/>
                </a:lnTo>
                <a:lnTo>
                  <a:pt x="857264" y="158555"/>
                </a:lnTo>
                <a:lnTo>
                  <a:pt x="885294" y="163218"/>
                </a:lnTo>
                <a:lnTo>
                  <a:pt x="997416" y="41970"/>
                </a:lnTo>
                <a:lnTo>
                  <a:pt x="1018439" y="48965"/>
                </a:lnTo>
                <a:lnTo>
                  <a:pt x="1037126" y="58292"/>
                </a:lnTo>
                <a:lnTo>
                  <a:pt x="1076835" y="74614"/>
                </a:lnTo>
                <a:lnTo>
                  <a:pt x="1069828" y="240164"/>
                </a:lnTo>
                <a:lnTo>
                  <a:pt x="1093186" y="256485"/>
                </a:lnTo>
                <a:lnTo>
                  <a:pt x="1116545" y="272807"/>
                </a:lnTo>
                <a:lnTo>
                  <a:pt x="1139904" y="291461"/>
                </a:lnTo>
                <a:lnTo>
                  <a:pt x="1160927" y="312446"/>
                </a:lnTo>
                <a:lnTo>
                  <a:pt x="1312758" y="261149"/>
                </a:lnTo>
                <a:lnTo>
                  <a:pt x="1340789" y="298456"/>
                </a:lnTo>
                <a:lnTo>
                  <a:pt x="1352468" y="317109"/>
                </a:lnTo>
                <a:lnTo>
                  <a:pt x="1368819" y="335763"/>
                </a:lnTo>
                <a:lnTo>
                  <a:pt x="1280056" y="468669"/>
                </a:lnTo>
                <a:lnTo>
                  <a:pt x="1287064" y="480327"/>
                </a:lnTo>
                <a:lnTo>
                  <a:pt x="1294071" y="496649"/>
                </a:lnTo>
                <a:lnTo>
                  <a:pt x="1305750" y="522298"/>
                </a:lnTo>
                <a:lnTo>
                  <a:pt x="1315094" y="547946"/>
                </a:lnTo>
                <a:lnTo>
                  <a:pt x="1324437" y="575926"/>
                </a:lnTo>
                <a:lnTo>
                  <a:pt x="1476269" y="608570"/>
                </a:lnTo>
                <a:lnTo>
                  <a:pt x="1483276" y="652872"/>
                </a:lnTo>
                <a:lnTo>
                  <a:pt x="1487948" y="701837"/>
                </a:lnTo>
                <a:lnTo>
                  <a:pt x="1350132" y="774120"/>
                </a:lnTo>
                <a:lnTo>
                  <a:pt x="1347796" y="802100"/>
                </a:lnTo>
                <a:lnTo>
                  <a:pt x="1345460" y="830080"/>
                </a:lnTo>
                <a:lnTo>
                  <a:pt x="1340789" y="855729"/>
                </a:lnTo>
                <a:lnTo>
                  <a:pt x="1333781" y="886040"/>
                </a:lnTo>
                <a:lnTo>
                  <a:pt x="1448238" y="988635"/>
                </a:lnTo>
                <a:lnTo>
                  <a:pt x="1431887" y="1032937"/>
                </a:lnTo>
                <a:lnTo>
                  <a:pt x="1410865" y="1077239"/>
                </a:lnTo>
                <a:lnTo>
                  <a:pt x="1259033" y="1067912"/>
                </a:lnTo>
                <a:lnTo>
                  <a:pt x="1242682" y="1093560"/>
                </a:lnTo>
                <a:lnTo>
                  <a:pt x="1226331" y="1116877"/>
                </a:lnTo>
                <a:lnTo>
                  <a:pt x="1209980" y="1137862"/>
                </a:lnTo>
                <a:lnTo>
                  <a:pt x="1191293" y="1158848"/>
                </a:lnTo>
                <a:lnTo>
                  <a:pt x="1235674" y="1303412"/>
                </a:lnTo>
                <a:lnTo>
                  <a:pt x="1198301" y="1336056"/>
                </a:lnTo>
                <a:lnTo>
                  <a:pt x="1179614" y="1350046"/>
                </a:lnTo>
                <a:lnTo>
                  <a:pt x="1158591" y="1364036"/>
                </a:lnTo>
                <a:lnTo>
                  <a:pt x="1030118" y="1282427"/>
                </a:lnTo>
                <a:lnTo>
                  <a:pt x="1006759" y="1294085"/>
                </a:lnTo>
                <a:lnTo>
                  <a:pt x="981065" y="1305744"/>
                </a:lnTo>
                <a:lnTo>
                  <a:pt x="955370" y="1315071"/>
                </a:lnTo>
                <a:lnTo>
                  <a:pt x="927340" y="1324397"/>
                </a:lnTo>
                <a:lnTo>
                  <a:pt x="892302" y="1475957"/>
                </a:lnTo>
                <a:lnTo>
                  <a:pt x="845584" y="1482952"/>
                </a:lnTo>
                <a:lnTo>
                  <a:pt x="798867" y="1487615"/>
                </a:lnTo>
                <a:lnTo>
                  <a:pt x="728791" y="1350046"/>
                </a:lnTo>
                <a:lnTo>
                  <a:pt x="700761" y="1350046"/>
                </a:lnTo>
                <a:lnTo>
                  <a:pt x="672730" y="1345382"/>
                </a:lnTo>
                <a:lnTo>
                  <a:pt x="642364" y="1343051"/>
                </a:lnTo>
                <a:lnTo>
                  <a:pt x="616669" y="1336056"/>
                </a:lnTo>
                <a:lnTo>
                  <a:pt x="511555" y="1450308"/>
                </a:lnTo>
                <a:lnTo>
                  <a:pt x="488197" y="1443313"/>
                </a:lnTo>
                <a:lnTo>
                  <a:pt x="467174" y="1436318"/>
                </a:lnTo>
                <a:lnTo>
                  <a:pt x="422792" y="1417665"/>
                </a:lnTo>
                <a:lnTo>
                  <a:pt x="429800" y="1259110"/>
                </a:lnTo>
                <a:lnTo>
                  <a:pt x="406441" y="1242788"/>
                </a:lnTo>
                <a:lnTo>
                  <a:pt x="383083" y="1226467"/>
                </a:lnTo>
                <a:lnTo>
                  <a:pt x="362060" y="1210145"/>
                </a:lnTo>
                <a:lnTo>
                  <a:pt x="341037" y="1191491"/>
                </a:lnTo>
                <a:lnTo>
                  <a:pt x="184534" y="1238125"/>
                </a:lnTo>
                <a:lnTo>
                  <a:pt x="156503" y="1205481"/>
                </a:lnTo>
                <a:lnTo>
                  <a:pt x="130809" y="1170506"/>
                </a:lnTo>
                <a:lnTo>
                  <a:pt x="219572" y="1032937"/>
                </a:lnTo>
                <a:lnTo>
                  <a:pt x="207893" y="1007288"/>
                </a:lnTo>
                <a:lnTo>
                  <a:pt x="193877" y="981640"/>
                </a:lnTo>
                <a:lnTo>
                  <a:pt x="182198" y="955991"/>
                </a:lnTo>
                <a:lnTo>
                  <a:pt x="172854" y="928011"/>
                </a:lnTo>
                <a:lnTo>
                  <a:pt x="14015" y="893036"/>
                </a:lnTo>
                <a:lnTo>
                  <a:pt x="7008" y="848734"/>
                </a:lnTo>
                <a:lnTo>
                  <a:pt x="0" y="806763"/>
                </a:lnTo>
                <a:lnTo>
                  <a:pt x="147160" y="732149"/>
                </a:lnTo>
                <a:lnTo>
                  <a:pt x="149496" y="701837"/>
                </a:lnTo>
                <a:lnTo>
                  <a:pt x="151832" y="671525"/>
                </a:lnTo>
                <a:lnTo>
                  <a:pt x="156503" y="643545"/>
                </a:lnTo>
                <a:lnTo>
                  <a:pt x="161175" y="615565"/>
                </a:lnTo>
                <a:lnTo>
                  <a:pt x="39710" y="501312"/>
                </a:lnTo>
                <a:lnTo>
                  <a:pt x="53725" y="461674"/>
                </a:lnTo>
                <a:lnTo>
                  <a:pt x="70076" y="424367"/>
                </a:lnTo>
                <a:lnTo>
                  <a:pt x="238259" y="431362"/>
                </a:lnTo>
                <a:lnTo>
                  <a:pt x="254610" y="408045"/>
                </a:lnTo>
                <a:lnTo>
                  <a:pt x="273297" y="384728"/>
                </a:lnTo>
                <a:lnTo>
                  <a:pt x="289648" y="361411"/>
                </a:lnTo>
                <a:lnTo>
                  <a:pt x="310671" y="340426"/>
                </a:lnTo>
                <a:lnTo>
                  <a:pt x="259282" y="177208"/>
                </a:lnTo>
                <a:lnTo>
                  <a:pt x="289648" y="151560"/>
                </a:lnTo>
                <a:lnTo>
                  <a:pt x="322350" y="128243"/>
                </a:lnTo>
                <a:lnTo>
                  <a:pt x="467174" y="219179"/>
                </a:lnTo>
                <a:lnTo>
                  <a:pt x="492868" y="205188"/>
                </a:lnTo>
                <a:lnTo>
                  <a:pt x="518563" y="193530"/>
                </a:lnTo>
                <a:lnTo>
                  <a:pt x="546593" y="184203"/>
                </a:lnTo>
                <a:lnTo>
                  <a:pt x="574624" y="174876"/>
                </a:lnTo>
                <a:lnTo>
                  <a:pt x="609662" y="9327"/>
                </a:lnTo>
                <a:lnTo>
                  <a:pt x="630685" y="6995"/>
                </a:lnTo>
                <a:lnTo>
                  <a:pt x="651707" y="2332"/>
                </a:lnTo>
                <a:close/>
              </a:path>
            </a:pathLst>
          </a:custGeom>
          <a:solidFill>
            <a:schemeClr val="accent4"/>
          </a:solidFill>
          <a:ln w="0" cap="flat" cmpd="sng" algn="ctr">
            <a:noFill/>
            <a:prstDash val="solid"/>
          </a:ln>
          <a:effectLst>
            <a:outerShdw blurRad="127000" dist="38100" dir="8100000" algn="tr" rotWithShape="0">
              <a:prstClr val="black">
                <a:alpha val="40000"/>
              </a:prstClr>
            </a:outerShdw>
          </a:effectLst>
        </p:spPr>
        <p:txBody>
          <a:bodyPr lIns="0" tIns="48192" rIns="0" bIns="48192" anchor="ctr"/>
          <a:lstStyle/>
          <a:p>
            <a:pPr algn="ctr" defTabSz="913130" fontAlgn="base">
              <a:lnSpc>
                <a:spcPct val="120000"/>
              </a:lnSpc>
              <a:spcBef>
                <a:spcPts val="600"/>
              </a:spcBef>
              <a:spcAft>
                <a:spcPts val="600"/>
              </a:spcAft>
            </a:pPr>
            <a:endParaRPr lang="en-US" sz="2955" kern="0" dirty="0">
              <a:solidFill>
                <a:sysClr val="window" lastClr="FFFFFF"/>
              </a:solidFill>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1"/>
          <a:stretch>
            <a:fillRect/>
          </a:stretch>
        </p:blipFill>
        <p:spPr>
          <a:xfrm>
            <a:off x="3975850" y="6483127"/>
            <a:ext cx="8220874" cy="58720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down)">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fade">
                                      <p:cBhvr>
                                        <p:cTn id="11" dur="500"/>
                                        <p:tgtEl>
                                          <p:spTgt spid="17"/>
                                        </p:tgtEl>
                                      </p:cBhvr>
                                    </p:animEffect>
                                  </p:childTnLst>
                                </p:cTn>
                              </p:par>
                              <p:par>
                                <p:cTn id="12" presetID="8" presetClass="emph" presetSubtype="0" repeatCount="indefinite" fill="hold" grpId="1" nodeType="withEffect">
                                  <p:stCondLst>
                                    <p:cond delay="0"/>
                                  </p:stCondLst>
                                  <p:childTnLst>
                                    <p:animRot by="-86400000">
                                      <p:cBhvr>
                                        <p:cTn id="13" dur="8000" fill="hold"/>
                                        <p:tgtEl>
                                          <p:spTgt spid="17"/>
                                        </p:tgtEl>
                                        <p:attrNameLst>
                                          <p:attrName>r</p:attrName>
                                        </p:attrNameLst>
                                      </p:cBhvr>
                                    </p:animRot>
                                  </p:childTnLst>
                                </p:cTn>
                              </p:par>
                              <p:par>
                                <p:cTn id="14" presetID="53" presetClass="entr" presetSubtype="16" fill="hold" grpId="0" nodeType="withEffect">
                                  <p:stCondLst>
                                    <p:cond delay="500"/>
                                  </p:stCondLst>
                                  <p:childTnLst>
                                    <p:set>
                                      <p:cBhvr>
                                        <p:cTn id="15" dur="1" fill="hold">
                                          <p:stCondLst>
                                            <p:cond delay="0"/>
                                          </p:stCondLst>
                                        </p:cTn>
                                        <p:tgtEl>
                                          <p:spTgt spid="10"/>
                                        </p:tgtEl>
                                        <p:attrNameLst>
                                          <p:attrName>style.visibility</p:attrName>
                                        </p:attrNameLst>
                                      </p:cBhvr>
                                      <p:to>
                                        <p:strVal val="visible"/>
                                      </p:to>
                                    </p:set>
                                    <p:anim calcmode="lin" valueType="num">
                                      <p:cBhvr>
                                        <p:cTn id="16" dur="500" fill="hold"/>
                                        <p:tgtEl>
                                          <p:spTgt spid="10"/>
                                        </p:tgtEl>
                                        <p:attrNameLst>
                                          <p:attrName>ppt_w</p:attrName>
                                        </p:attrNameLst>
                                      </p:cBhvr>
                                      <p:tavLst>
                                        <p:tav tm="0">
                                          <p:val>
                                            <p:fltVal val="0"/>
                                          </p:val>
                                        </p:tav>
                                        <p:tav tm="100000">
                                          <p:val>
                                            <p:strVal val="#ppt_w"/>
                                          </p:val>
                                        </p:tav>
                                      </p:tavLst>
                                    </p:anim>
                                    <p:anim calcmode="lin" valueType="num">
                                      <p:cBhvr>
                                        <p:cTn id="17" dur="500" fill="hold"/>
                                        <p:tgtEl>
                                          <p:spTgt spid="10"/>
                                        </p:tgtEl>
                                        <p:attrNameLst>
                                          <p:attrName>ppt_h</p:attrName>
                                        </p:attrNameLst>
                                      </p:cBhvr>
                                      <p:tavLst>
                                        <p:tav tm="0">
                                          <p:val>
                                            <p:fltVal val="0"/>
                                          </p:val>
                                        </p:tav>
                                        <p:tav tm="100000">
                                          <p:val>
                                            <p:strVal val="#ppt_h"/>
                                          </p:val>
                                        </p:tav>
                                      </p:tavLst>
                                    </p:anim>
                                    <p:animEffect transition="in" filter="fade">
                                      <p:cBhvr>
                                        <p:cTn id="18" dur="500"/>
                                        <p:tgtEl>
                                          <p:spTgt spid="10"/>
                                        </p:tgtEl>
                                      </p:cBhvr>
                                    </p:animEffect>
                                  </p:childTnLst>
                                </p:cTn>
                              </p:par>
                              <p:par>
                                <p:cTn id="19" presetID="10" presetClass="entr" presetSubtype="0" fill="hold" grpId="0" nodeType="withEffect">
                                  <p:stCondLst>
                                    <p:cond delay="150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8" presetClass="emph" presetSubtype="0" repeatCount="indefinite" fill="hold" grpId="1" nodeType="withEffect">
                                  <p:stCondLst>
                                    <p:cond delay="1500"/>
                                  </p:stCondLst>
                                  <p:childTnLst>
                                    <p:animRot by="64800000">
                                      <p:cBhvr>
                                        <p:cTn id="23" dur="7500" fill="hold"/>
                                        <p:tgtEl>
                                          <p:spTgt spid="15"/>
                                        </p:tgtEl>
                                        <p:attrNameLst>
                                          <p:attrName>r</p:attrName>
                                        </p:attrNameLst>
                                      </p:cBhvr>
                                    </p:animRot>
                                  </p:childTnLst>
                                </p:cTn>
                              </p:par>
                              <p:par>
                                <p:cTn id="24" presetID="53" presetClass="entr" presetSubtype="16" fill="hold" grpId="0" nodeType="withEffect">
                                  <p:stCondLst>
                                    <p:cond delay="2000"/>
                                  </p:stCondLst>
                                  <p:childTnLst>
                                    <p:set>
                                      <p:cBhvr>
                                        <p:cTn id="25" dur="1" fill="hold">
                                          <p:stCondLst>
                                            <p:cond delay="0"/>
                                          </p:stCondLst>
                                        </p:cTn>
                                        <p:tgtEl>
                                          <p:spTgt spid="11"/>
                                        </p:tgtEl>
                                        <p:attrNameLst>
                                          <p:attrName>style.visibility</p:attrName>
                                        </p:attrNameLst>
                                      </p:cBhvr>
                                      <p:to>
                                        <p:strVal val="visible"/>
                                      </p:to>
                                    </p:set>
                                    <p:anim calcmode="lin" valueType="num">
                                      <p:cBhvr>
                                        <p:cTn id="26" dur="500" fill="hold"/>
                                        <p:tgtEl>
                                          <p:spTgt spid="11"/>
                                        </p:tgtEl>
                                        <p:attrNameLst>
                                          <p:attrName>ppt_w</p:attrName>
                                        </p:attrNameLst>
                                      </p:cBhvr>
                                      <p:tavLst>
                                        <p:tav tm="0">
                                          <p:val>
                                            <p:fltVal val="0"/>
                                          </p:val>
                                        </p:tav>
                                        <p:tav tm="100000">
                                          <p:val>
                                            <p:strVal val="#ppt_w"/>
                                          </p:val>
                                        </p:tav>
                                      </p:tavLst>
                                    </p:anim>
                                    <p:anim calcmode="lin" valueType="num">
                                      <p:cBhvr>
                                        <p:cTn id="27" dur="500" fill="hold"/>
                                        <p:tgtEl>
                                          <p:spTgt spid="11"/>
                                        </p:tgtEl>
                                        <p:attrNameLst>
                                          <p:attrName>ppt_h</p:attrName>
                                        </p:attrNameLst>
                                      </p:cBhvr>
                                      <p:tavLst>
                                        <p:tav tm="0">
                                          <p:val>
                                            <p:fltVal val="0"/>
                                          </p:val>
                                        </p:tav>
                                        <p:tav tm="100000">
                                          <p:val>
                                            <p:strVal val="#ppt_h"/>
                                          </p:val>
                                        </p:tav>
                                      </p:tavLst>
                                    </p:anim>
                                    <p:animEffect transition="in" filter="fade">
                                      <p:cBhvr>
                                        <p:cTn id="28" dur="500"/>
                                        <p:tgtEl>
                                          <p:spTgt spid="11"/>
                                        </p:tgtEl>
                                      </p:cBhvr>
                                    </p:animEffect>
                                  </p:childTnLst>
                                </p:cTn>
                              </p:par>
                              <p:par>
                                <p:cTn id="29" presetID="10" presetClass="entr" presetSubtype="0" fill="hold" grpId="0" nodeType="withEffect">
                                  <p:stCondLst>
                                    <p:cond delay="3000"/>
                                  </p:stCondLst>
                                  <p:childTnLst>
                                    <p:set>
                                      <p:cBhvr>
                                        <p:cTn id="30" dur="1" fill="hold">
                                          <p:stCondLst>
                                            <p:cond delay="0"/>
                                          </p:stCondLst>
                                        </p:cTn>
                                        <p:tgtEl>
                                          <p:spTgt spid="16"/>
                                        </p:tgtEl>
                                        <p:attrNameLst>
                                          <p:attrName>style.visibility</p:attrName>
                                        </p:attrNameLst>
                                      </p:cBhvr>
                                      <p:to>
                                        <p:strVal val="visible"/>
                                      </p:to>
                                    </p:set>
                                    <p:animEffect transition="in" filter="fade">
                                      <p:cBhvr>
                                        <p:cTn id="31" dur="500"/>
                                        <p:tgtEl>
                                          <p:spTgt spid="16"/>
                                        </p:tgtEl>
                                      </p:cBhvr>
                                    </p:animEffect>
                                  </p:childTnLst>
                                </p:cTn>
                              </p:par>
                              <p:par>
                                <p:cTn id="32" presetID="8" presetClass="emph" presetSubtype="0" repeatCount="indefinite" fill="hold" grpId="1" nodeType="withEffect">
                                  <p:stCondLst>
                                    <p:cond delay="3000"/>
                                  </p:stCondLst>
                                  <p:childTnLst>
                                    <p:animRot by="-108000000">
                                      <p:cBhvr>
                                        <p:cTn id="33" dur="7500" fill="hold"/>
                                        <p:tgtEl>
                                          <p:spTgt spid="16"/>
                                        </p:tgtEl>
                                        <p:attrNameLst>
                                          <p:attrName>r</p:attrName>
                                        </p:attrNameLst>
                                      </p:cBhvr>
                                    </p:animRot>
                                  </p:childTnLst>
                                </p:cTn>
                              </p:par>
                              <p:par>
                                <p:cTn id="34" presetID="53" presetClass="entr" presetSubtype="16" fill="hold" grpId="0" nodeType="withEffect">
                                  <p:stCondLst>
                                    <p:cond delay="4000"/>
                                  </p:stCondLst>
                                  <p:childTnLst>
                                    <p:set>
                                      <p:cBhvr>
                                        <p:cTn id="35" dur="1" fill="hold">
                                          <p:stCondLst>
                                            <p:cond delay="0"/>
                                          </p:stCondLst>
                                        </p:cTn>
                                        <p:tgtEl>
                                          <p:spTgt spid="12"/>
                                        </p:tgtEl>
                                        <p:attrNameLst>
                                          <p:attrName>style.visibility</p:attrName>
                                        </p:attrNameLst>
                                      </p:cBhvr>
                                      <p:to>
                                        <p:strVal val="visible"/>
                                      </p:to>
                                    </p:set>
                                    <p:anim calcmode="lin" valueType="num">
                                      <p:cBhvr>
                                        <p:cTn id="36" dur="500" fill="hold"/>
                                        <p:tgtEl>
                                          <p:spTgt spid="12"/>
                                        </p:tgtEl>
                                        <p:attrNameLst>
                                          <p:attrName>ppt_w</p:attrName>
                                        </p:attrNameLst>
                                      </p:cBhvr>
                                      <p:tavLst>
                                        <p:tav tm="0">
                                          <p:val>
                                            <p:fltVal val="0"/>
                                          </p:val>
                                        </p:tav>
                                        <p:tav tm="100000">
                                          <p:val>
                                            <p:strVal val="#ppt_w"/>
                                          </p:val>
                                        </p:tav>
                                      </p:tavLst>
                                    </p:anim>
                                    <p:anim calcmode="lin" valueType="num">
                                      <p:cBhvr>
                                        <p:cTn id="37" dur="500" fill="hold"/>
                                        <p:tgtEl>
                                          <p:spTgt spid="12"/>
                                        </p:tgtEl>
                                        <p:attrNameLst>
                                          <p:attrName>ppt_h</p:attrName>
                                        </p:attrNameLst>
                                      </p:cBhvr>
                                      <p:tavLst>
                                        <p:tav tm="0">
                                          <p:val>
                                            <p:fltVal val="0"/>
                                          </p:val>
                                        </p:tav>
                                        <p:tav tm="100000">
                                          <p:val>
                                            <p:strVal val="#ppt_h"/>
                                          </p:val>
                                        </p:tav>
                                      </p:tavLst>
                                    </p:anim>
                                    <p:animEffect transition="in" filter="fade">
                                      <p:cBhvr>
                                        <p:cTn id="38" dur="500"/>
                                        <p:tgtEl>
                                          <p:spTgt spid="12"/>
                                        </p:tgtEl>
                                      </p:cBhvr>
                                    </p:animEffect>
                                  </p:childTnLst>
                                </p:cTn>
                              </p:par>
                              <p:par>
                                <p:cTn id="39" presetID="10" presetClass="entr" presetSubtype="0" fill="hold" grpId="0" nodeType="withEffect">
                                  <p:stCondLst>
                                    <p:cond delay="4500"/>
                                  </p:stCondLst>
                                  <p:childTnLst>
                                    <p:set>
                                      <p:cBhvr>
                                        <p:cTn id="40" dur="1" fill="hold">
                                          <p:stCondLst>
                                            <p:cond delay="0"/>
                                          </p:stCondLst>
                                        </p:cTn>
                                        <p:tgtEl>
                                          <p:spTgt spid="18"/>
                                        </p:tgtEl>
                                        <p:attrNameLst>
                                          <p:attrName>style.visibility</p:attrName>
                                        </p:attrNameLst>
                                      </p:cBhvr>
                                      <p:to>
                                        <p:strVal val="visible"/>
                                      </p:to>
                                    </p:set>
                                    <p:animEffect transition="in" filter="fade">
                                      <p:cBhvr>
                                        <p:cTn id="41" dur="500"/>
                                        <p:tgtEl>
                                          <p:spTgt spid="18"/>
                                        </p:tgtEl>
                                      </p:cBhvr>
                                    </p:animEffect>
                                  </p:childTnLst>
                                </p:cTn>
                              </p:par>
                              <p:par>
                                <p:cTn id="42" presetID="8" presetClass="emph" presetSubtype="0" repeatCount="indefinite" fill="hold" grpId="1" nodeType="withEffect">
                                  <p:stCondLst>
                                    <p:cond delay="4500"/>
                                  </p:stCondLst>
                                  <p:childTnLst>
                                    <p:animRot by="86400000">
                                      <p:cBhvr>
                                        <p:cTn id="43" dur="7000" fill="hold"/>
                                        <p:tgtEl>
                                          <p:spTgt spid="18"/>
                                        </p:tgtEl>
                                        <p:attrNameLst>
                                          <p:attrName>r</p:attrName>
                                        </p:attrNameLst>
                                      </p:cBhvr>
                                    </p:animRot>
                                  </p:childTnLst>
                                </p:cTn>
                              </p:par>
                              <p:par>
                                <p:cTn id="44" presetID="53" presetClass="entr" presetSubtype="16" fill="hold" grpId="0" nodeType="withEffect">
                                  <p:stCondLst>
                                    <p:cond delay="5000"/>
                                  </p:stCondLst>
                                  <p:childTnLst>
                                    <p:set>
                                      <p:cBhvr>
                                        <p:cTn id="45" dur="1" fill="hold">
                                          <p:stCondLst>
                                            <p:cond delay="0"/>
                                          </p:stCondLst>
                                        </p:cTn>
                                        <p:tgtEl>
                                          <p:spTgt spid="13"/>
                                        </p:tgtEl>
                                        <p:attrNameLst>
                                          <p:attrName>style.visibility</p:attrName>
                                        </p:attrNameLst>
                                      </p:cBhvr>
                                      <p:to>
                                        <p:strVal val="visible"/>
                                      </p:to>
                                    </p:set>
                                    <p:anim calcmode="lin" valueType="num">
                                      <p:cBhvr>
                                        <p:cTn id="46" dur="500" fill="hold"/>
                                        <p:tgtEl>
                                          <p:spTgt spid="13"/>
                                        </p:tgtEl>
                                        <p:attrNameLst>
                                          <p:attrName>ppt_w</p:attrName>
                                        </p:attrNameLst>
                                      </p:cBhvr>
                                      <p:tavLst>
                                        <p:tav tm="0">
                                          <p:val>
                                            <p:fltVal val="0"/>
                                          </p:val>
                                        </p:tav>
                                        <p:tav tm="100000">
                                          <p:val>
                                            <p:strVal val="#ppt_w"/>
                                          </p:val>
                                        </p:tav>
                                      </p:tavLst>
                                    </p:anim>
                                    <p:anim calcmode="lin" valueType="num">
                                      <p:cBhvr>
                                        <p:cTn id="47" dur="500" fill="hold"/>
                                        <p:tgtEl>
                                          <p:spTgt spid="13"/>
                                        </p:tgtEl>
                                        <p:attrNameLst>
                                          <p:attrName>ppt_h</p:attrName>
                                        </p:attrNameLst>
                                      </p:cBhvr>
                                      <p:tavLst>
                                        <p:tav tm="0">
                                          <p:val>
                                            <p:fltVal val="0"/>
                                          </p:val>
                                        </p:tav>
                                        <p:tav tm="100000">
                                          <p:val>
                                            <p:strVal val="#ppt_h"/>
                                          </p:val>
                                        </p:tav>
                                      </p:tavLst>
                                    </p:anim>
                                    <p:animEffect transition="in" filter="fade">
                                      <p:cBhvr>
                                        <p:cTn id="48" dur="500"/>
                                        <p:tgtEl>
                                          <p:spTgt spid="13"/>
                                        </p:tgtEl>
                                      </p:cBhvr>
                                    </p:animEffect>
                                  </p:childTnLst>
                                </p:cTn>
                              </p:par>
                              <p:par>
                                <p:cTn id="49" presetID="22" presetClass="entr" presetSubtype="8" fill="hold" grpId="0" nodeType="withEffect">
                                  <p:stCondLst>
                                    <p:cond delay="6500"/>
                                  </p:stCondLst>
                                  <p:childTnLst>
                                    <p:set>
                                      <p:cBhvr>
                                        <p:cTn id="50" dur="1" fill="hold">
                                          <p:stCondLst>
                                            <p:cond delay="0"/>
                                          </p:stCondLst>
                                        </p:cTn>
                                        <p:tgtEl>
                                          <p:spTgt spid="14"/>
                                        </p:tgtEl>
                                        <p:attrNameLst>
                                          <p:attrName>style.visibility</p:attrName>
                                        </p:attrNameLst>
                                      </p:cBhvr>
                                      <p:to>
                                        <p:strVal val="visible"/>
                                      </p:to>
                                    </p:set>
                                    <p:animEffect transition="in" filter="wipe(left)">
                                      <p:cBhvr>
                                        <p:cTn id="51"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10" grpId="0"/>
      <p:bldP spid="11" grpId="0"/>
      <p:bldP spid="12" grpId="0"/>
      <p:bldP spid="13" grpId="0"/>
      <p:bldP spid="14" grpId="0"/>
      <p:bldP spid="15" grpId="0" bldLvl="0" animBg="1"/>
      <p:bldP spid="15" grpId="1" bldLvl="0" animBg="1"/>
      <p:bldP spid="16" grpId="0" bldLvl="0" animBg="1"/>
      <p:bldP spid="16" grpId="1" bldLvl="0" animBg="1"/>
      <p:bldP spid="17" grpId="0" bldLvl="0" animBg="1"/>
      <p:bldP spid="17" grpId="1" bldLvl="0" animBg="1"/>
      <p:bldP spid="18" grpId="0" bldLvl="0" animBg="1"/>
      <p:bldP spid="18" grpId="1" bldLvl="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06" y="2654449"/>
            <a:ext cx="12857339" cy="1923752"/>
            <a:chOff x="353" y="2654396"/>
            <a:chExt cx="12858044" cy="1923858"/>
          </a:xfrm>
        </p:grpSpPr>
        <p:sp>
          <p:nvSpPr>
            <p:cNvPr id="2" name="矩形 1"/>
            <p:cNvSpPr/>
            <p:nvPr/>
          </p:nvSpPr>
          <p:spPr>
            <a:xfrm>
              <a:off x="353" y="2654396"/>
              <a:ext cx="12858044" cy="19238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4" name="图片 2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52711" y="3017547"/>
              <a:ext cx="1160090" cy="1160090"/>
            </a:xfrm>
            <a:prstGeom prst="rect">
              <a:avLst/>
            </a:prstGeom>
          </p:spPr>
        </p:pic>
      </p:grpSp>
      <p:grpSp>
        <p:nvGrpSpPr>
          <p:cNvPr id="6" name="组合 5"/>
          <p:cNvGrpSpPr/>
          <p:nvPr/>
        </p:nvGrpSpPr>
        <p:grpSpPr>
          <a:xfrm>
            <a:off x="1873119" y="1917933"/>
            <a:ext cx="3037504" cy="3216977"/>
            <a:chOff x="1331640" y="1363871"/>
            <a:chExt cx="2160240" cy="2287879"/>
          </a:xfrm>
        </p:grpSpPr>
        <p:sp>
          <p:nvSpPr>
            <p:cNvPr id="3" name="椭圆 2"/>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椭圆 3"/>
            <p:cNvSpPr/>
            <p:nvPr/>
          </p:nvSpPr>
          <p:spPr>
            <a:xfrm>
              <a:off x="1511760" y="1671750"/>
              <a:ext cx="1800000" cy="180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TextBox 4"/>
            <p:cNvSpPr txBox="1"/>
            <p:nvPr/>
          </p:nvSpPr>
          <p:spPr>
            <a:xfrm>
              <a:off x="1943708" y="1363871"/>
              <a:ext cx="936104" cy="2188930"/>
            </a:xfrm>
            <a:prstGeom prst="rect">
              <a:avLst/>
            </a:prstGeom>
            <a:noFill/>
          </p:spPr>
          <p:txBody>
            <a:bodyPr wrap="square" rtlCol="0">
              <a:spAutoFit/>
            </a:bodyPr>
            <a:lstStyle/>
            <a:p>
              <a:pPr algn="ctr"/>
              <a:r>
                <a:rPr lang="en-US" altLang="zh-CN" sz="19405" dirty="0">
                  <a:solidFill>
                    <a:schemeClr val="bg1"/>
                  </a:solidFill>
                  <a:latin typeface="华文中宋" panose="02010600040101010101" pitchFamily="2" charset="-122"/>
                  <a:ea typeface="华文中宋" panose="02010600040101010101" pitchFamily="2" charset="-122"/>
                </a:rPr>
                <a:t>4</a:t>
              </a:r>
              <a:endParaRPr lang="zh-CN" altLang="en-US" sz="19405" dirty="0">
                <a:solidFill>
                  <a:schemeClr val="bg1"/>
                </a:solidFill>
                <a:latin typeface="华文中宋" panose="02010600040101010101" pitchFamily="2" charset="-122"/>
                <a:ea typeface="华文中宋" panose="02010600040101010101" pitchFamily="2" charset="-122"/>
              </a:endParaRPr>
            </a:p>
          </p:txBody>
        </p:sp>
      </p:grpSp>
      <p:sp>
        <p:nvSpPr>
          <p:cNvPr id="7" name="矩形 6"/>
          <p:cNvSpPr/>
          <p:nvPr/>
        </p:nvSpPr>
        <p:spPr>
          <a:xfrm>
            <a:off x="5170725" y="3256340"/>
            <a:ext cx="6888480" cy="768350"/>
          </a:xfrm>
          <a:prstGeom prst="rect">
            <a:avLst/>
          </a:prstGeom>
        </p:spPr>
        <p:txBody>
          <a:bodyPr wrap="none">
            <a:spAutoFit/>
          </a:bodyPr>
          <a:lstStyle/>
          <a:p>
            <a:pPr algn="l">
              <a:spcBef>
                <a:spcPct val="0"/>
              </a:spcBef>
            </a:pPr>
            <a:r>
              <a:rPr lang="zh-CN" altLang="en-US" sz="4400" b="1" dirty="0">
                <a:solidFill>
                  <a:schemeClr val="bg1"/>
                </a:solidFill>
                <a:latin typeface="微软雅黑" panose="020B0503020204020204" pitchFamily="34" charset="-122"/>
                <a:ea typeface="微软雅黑" panose="020B0503020204020204" pitchFamily="34" charset="-122"/>
              </a:rPr>
              <a:t>我们在重庆中烟做了什么？</a:t>
            </a:r>
            <a:endParaRPr lang="zh-CN" altLang="en-US" sz="44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25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3254375" y="-12065"/>
            <a:ext cx="7280910" cy="737235"/>
          </a:xfrm>
          <a:prstGeom prst="rect">
            <a:avLst/>
          </a:prstGeom>
          <a:noFill/>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重庆中烟工业有限责任公司</a:t>
            </a:r>
            <a:r>
              <a:rPr kumimoji="0" lang="en-US" altLang="zh-CN"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SMS</a:t>
            </a:r>
            <a:r>
              <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案例</a:t>
            </a:r>
            <a:endPar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 name="矩形 5"/>
          <p:cNvSpPr/>
          <p:nvPr/>
        </p:nvSpPr>
        <p:spPr>
          <a:xfrm>
            <a:off x="475615" y="963930"/>
            <a:ext cx="11863705" cy="1753235"/>
          </a:xfrm>
          <a:prstGeom prst="rect">
            <a:avLst/>
          </a:prstGeom>
          <a:solidFill>
            <a:srgbClr val="FFFF00"/>
          </a:solidFill>
        </p:spPr>
        <p:txBody>
          <a:bodyPr wrap="square">
            <a:spAutoFit/>
          </a:bodyPr>
          <a:lstStyle/>
          <a:p>
            <a:pPr marL="0" marR="0" lvl="0" indent="45085" algn="just" defTabSz="914400" rtl="0" eaLnBrk="1" fontAlgn="base" latinLnBrk="0" hangingPunct="1">
              <a:lnSpc>
                <a:spcPct val="150000"/>
              </a:lnSpc>
              <a:spcBef>
                <a:spcPct val="0"/>
              </a:spcBef>
              <a:spcAft>
                <a:spcPts val="0"/>
              </a:spcAft>
              <a:buClrTx/>
              <a:buSzTx/>
              <a:buFontTx/>
              <a:buNone/>
              <a:defRPr/>
            </a:pPr>
            <a:r>
              <a:rPr kumimoji="0" lang="zh-CN" altLang="en-US"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客户简介：</a:t>
            </a:r>
            <a:endParaRPr kumimoji="0" lang="zh-CN" altLang="en-US"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0" marR="0" lvl="0" indent="304800" algn="just" defTabSz="914400" rtl="0" eaLnBrk="1" fontAlgn="base" latinLnBrk="0" hangingPunct="1">
              <a:lnSpc>
                <a:spcPct val="150000"/>
              </a:lnSpc>
              <a:spcBef>
                <a:spcPct val="0"/>
              </a:spcBef>
              <a:spcAft>
                <a:spcPts val="0"/>
              </a:spcAft>
              <a:buClrTx/>
              <a:buSzTx/>
              <a:buFontTx/>
              <a:buNone/>
              <a:defRPr/>
            </a:pPr>
            <a:r>
              <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a:t>
            </a:r>
            <a:r>
              <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重庆中烟工业有限责任公司（简称“重庆中烟”）于2015年11月10日挂牌成立。公司下辖重庆、涪陵、黔江3家卷烟厂，内设18个部门，公司现有在岗职工2756人。公司现有资产总额168.1亿元，卷烟生产计划127.4万箱，主要生产经营“天子”、“龙凤呈祥”卷烟品牌。</a:t>
            </a:r>
            <a:endPar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7" name="矩形 6"/>
          <p:cNvSpPr/>
          <p:nvPr/>
        </p:nvSpPr>
        <p:spPr>
          <a:xfrm>
            <a:off x="476885" y="2872105"/>
            <a:ext cx="11862435" cy="2584450"/>
          </a:xfrm>
          <a:prstGeom prst="rect">
            <a:avLst/>
          </a:prstGeom>
          <a:solidFill>
            <a:schemeClr val="accent3">
              <a:lumMod val="40000"/>
              <a:lumOff val="60000"/>
            </a:schemeClr>
          </a:solidFill>
        </p:spPr>
        <p:txBody>
          <a:bodyPr wrap="square">
            <a:spAutoFit/>
          </a:bodyPr>
          <a:lstStyle/>
          <a:p>
            <a:pPr marL="0" marR="0" lvl="0" indent="10795" algn="l" defTabSz="914400" rtl="0" eaLnBrk="1" fontAlgn="base" latinLnBrk="0" hangingPunct="1">
              <a:lnSpc>
                <a:spcPct val="150000"/>
              </a:lnSpc>
              <a:spcBef>
                <a:spcPct val="0"/>
              </a:spcBef>
              <a:spcAft>
                <a:spcPct val="0"/>
              </a:spcAft>
              <a:buClrTx/>
              <a:buSzTx/>
              <a:buFontTx/>
              <a:buNone/>
              <a:defRPr/>
            </a:pPr>
            <a:r>
              <a:rPr kumimoji="0" lang="zh-CN" altLang="zh-CN"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项目概述：</a:t>
            </a:r>
            <a:endParaRPr kumimoji="0" lang="zh-CN" altLang="zh-CN"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0" marR="0" lvl="0" indent="446405" algn="l" defTabSz="914400" rtl="0" eaLnBrk="1" fontAlgn="base" latinLnBrk="0" hangingPunct="1">
              <a:lnSpc>
                <a:spcPct val="150000"/>
              </a:lnSpc>
              <a:spcBef>
                <a:spcPct val="0"/>
              </a:spcBef>
              <a:spcAft>
                <a:spcPct val="0"/>
              </a:spcAft>
              <a:buClrTx/>
              <a:buSzTx/>
              <a:buFontTx/>
              <a:buNone/>
              <a:defRPr/>
            </a:pPr>
            <a:r>
              <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rPr>
              <a:t>按照烟草行业安全生产“三化建设”工作要求，高起点、严要求，对照“一级达标”的要求，重庆中烟需要通过信息化手段促进安全管理体系贯标等基础工作进一步落地，用信息化固化安全管理流程，实现安全生产精益化管理，形成统一、顺畅、全覆盖、多功能的一体化精益安全生产管理系统，以促进和提升安全生产管理水平，达到及时了解安全生产状况、实现全面安全精益管理、加强风险评估手段、提高危险源管控能力、降低安全事故、节省安全管理成本、提升宏观决策分析能力的目的。</a:t>
            </a:r>
            <a:endPar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endParaRPr>
          </a:p>
        </p:txBody>
      </p:sp>
      <p:sp>
        <p:nvSpPr>
          <p:cNvPr id="14" name="任意多边形 13"/>
          <p:cNvSpPr/>
          <p:nvPr>
            <p:custDataLst>
              <p:tags r:id="rId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4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4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4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71"/>
          <p:cNvSpPr/>
          <p:nvPr>
            <p:custDataLst>
              <p:tags r:id="rId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6" name="文本框 15"/>
          <p:cNvSpPr txBox="1"/>
          <p:nvPr/>
        </p:nvSpPr>
        <p:spPr>
          <a:xfrm>
            <a:off x="-33369" y="3039671"/>
            <a:ext cx="2145411"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8965"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食品</a:t>
            </a:r>
            <a:endParaRPr kumimoji="1"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608965"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机械、化</a:t>
            </a:r>
            <a:endParaRPr kumimoji="1"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43" name="组合 42"/>
          <p:cNvGrpSpPr/>
          <p:nvPr/>
        </p:nvGrpSpPr>
        <p:grpSpPr bwMode="auto">
          <a:xfrm>
            <a:off x="535036" y="653341"/>
            <a:ext cx="4610329" cy="4499460"/>
            <a:chOff x="292410" y="1282385"/>
            <a:chExt cx="5022438" cy="5142276"/>
          </a:xfrm>
        </p:grpSpPr>
        <p:grpSp>
          <p:nvGrpSpPr>
            <p:cNvPr id="44" name="Group 3"/>
            <p:cNvGrpSpPr/>
            <p:nvPr/>
          </p:nvGrpSpPr>
          <p:grpSpPr bwMode="auto">
            <a:xfrm>
              <a:off x="307974" y="1407798"/>
              <a:ext cx="1724025" cy="482600"/>
              <a:chOff x="816" y="2304"/>
              <a:chExt cx="1440" cy="448"/>
            </a:xfrm>
          </p:grpSpPr>
          <p:sp>
            <p:nvSpPr>
              <p:cNvPr id="2" name="Freeform 4"/>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5"/>
              <p:cNvSpPr>
                <a:spLocks noChangeArrowheads="1"/>
              </p:cNvSpPr>
              <p:nvPr/>
            </p:nvSpPr>
            <p:spPr bwMode="gray">
              <a:xfrm>
                <a:off x="816" y="2304"/>
                <a:ext cx="1440" cy="393"/>
              </a:xfrm>
              <a:prstGeom prst="rect">
                <a:avLst/>
              </a:prstGeom>
              <a:gradFill rotWithShape="1">
                <a:gsLst>
                  <a:gs pos="0">
                    <a:srgbClr val="BBE0E3"/>
                  </a:gs>
                  <a:gs pos="50000">
                    <a:srgbClr val="BBE0E3">
                      <a:gamma/>
                      <a:tint val="57647"/>
                      <a:invGamma/>
                    </a:srgbClr>
                  </a:gs>
                  <a:gs pos="100000">
                    <a:srgbClr val="BBE0E3"/>
                  </a:gs>
                </a:gsLst>
                <a:lin ang="2700000" scaled="1"/>
              </a:gradFill>
              <a:ln w="9525" algn="ctr">
                <a:noFill/>
                <a:miter lim="800000"/>
              </a:ln>
              <a:effectLst/>
            </p:spPr>
            <p:txBody>
              <a:bodyPr wrap="none" anchor="ctr"/>
              <a:lstStyle/>
              <a:p>
                <a:pPr marL="0" marR="0" lvl="0" algn="ctr" defTabSz="914400" rtl="0" eaLnBrk="1" fontAlgn="base" latinLnBrk="0" hangingPunct="1">
                  <a:lnSpc>
                    <a:spcPct val="100000"/>
                  </a:lnSpc>
                  <a:buClrTx/>
                  <a:buSzTx/>
                  <a:buFont typeface="Arial" panose="020B0604020202020204" pitchFamily="34" charset="0"/>
                  <a:buNone/>
                  <a:defRPr/>
                </a:pPr>
                <a:r>
                  <a:rPr kumimoji="0" lang="zh-CN" altLang="en-US" sz="1800" b="1" i="0" u="none" strike="noStrike" kern="0" cap="none" spc="0" normalizeH="0" baseline="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日常工作</a:t>
                </a:r>
                <a:endParaRPr kumimoji="0" lang="zh-CN" altLang="en-US" sz="1800" b="1" i="0" u="none" strike="noStrike" kern="0" cap="none" spc="0" normalizeH="0" baseline="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45" name="Group 6"/>
            <p:cNvGrpSpPr/>
            <p:nvPr/>
          </p:nvGrpSpPr>
          <p:grpSpPr bwMode="auto">
            <a:xfrm>
              <a:off x="292410" y="2272872"/>
              <a:ext cx="1724025" cy="760526"/>
              <a:chOff x="803" y="2046"/>
              <a:chExt cx="1440" cy="706"/>
            </a:xfrm>
          </p:grpSpPr>
          <p:sp>
            <p:nvSpPr>
              <p:cNvPr id="5" name="Freeform 7"/>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8"/>
              <p:cNvSpPr>
                <a:spLocks noChangeArrowheads="1"/>
              </p:cNvSpPr>
              <p:nvPr/>
            </p:nvSpPr>
            <p:spPr bwMode="gray">
              <a:xfrm>
                <a:off x="803" y="2046"/>
                <a:ext cx="1440" cy="393"/>
              </a:xfrm>
              <a:prstGeom prst="rect">
                <a:avLst/>
              </a:prstGeom>
              <a:gradFill rotWithShape="1">
                <a:gsLst>
                  <a:gs pos="0">
                    <a:srgbClr val="009999"/>
                  </a:gs>
                  <a:gs pos="50000">
                    <a:srgbClr val="009999">
                      <a:gamma/>
                      <a:tint val="57647"/>
                      <a:invGamma/>
                    </a:srgbClr>
                  </a:gs>
                  <a:gs pos="100000">
                    <a:srgbClr val="009999"/>
                  </a:gs>
                </a:gsLst>
                <a:lin ang="2700000" scaled="1"/>
              </a:gradFill>
              <a:ln w="9525" algn="ctr">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基础管理</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46" name="Group 9"/>
            <p:cNvGrpSpPr/>
            <p:nvPr/>
          </p:nvGrpSpPr>
          <p:grpSpPr bwMode="auto">
            <a:xfrm>
              <a:off x="307974" y="3254287"/>
              <a:ext cx="1724025" cy="922111"/>
              <a:chOff x="816" y="1896"/>
              <a:chExt cx="1440" cy="856"/>
            </a:xfrm>
          </p:grpSpPr>
          <p:sp>
            <p:nvSpPr>
              <p:cNvPr id="7" name="Freeform 10"/>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11"/>
              <p:cNvSpPr>
                <a:spLocks noChangeArrowheads="1"/>
              </p:cNvSpPr>
              <p:nvPr/>
            </p:nvSpPr>
            <p:spPr bwMode="gray">
              <a:xfrm>
                <a:off x="816" y="1896"/>
                <a:ext cx="1440" cy="393"/>
              </a:xfrm>
              <a:prstGeom prst="rect">
                <a:avLst/>
              </a:prstGeom>
              <a:gradFill rotWithShape="1">
                <a:gsLst>
                  <a:gs pos="0">
                    <a:srgbClr val="000000"/>
                  </a:gs>
                  <a:gs pos="50000">
                    <a:srgbClr val="000000">
                      <a:gamma/>
                      <a:tint val="57647"/>
                      <a:invGamma/>
                    </a:srgbClr>
                  </a:gs>
                  <a:gs pos="100000">
                    <a:srgbClr val="000000"/>
                  </a:gs>
                </a:gsLst>
                <a:lin ang="2700000" scaled="1"/>
              </a:gradFill>
              <a:ln w="9525" algn="ctr">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现场检查</a:t>
                </a:r>
                <a:endPar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grpSp>
        <p:grpSp>
          <p:nvGrpSpPr>
            <p:cNvPr id="47" name="Group 12"/>
            <p:cNvGrpSpPr/>
            <p:nvPr/>
          </p:nvGrpSpPr>
          <p:grpSpPr bwMode="auto">
            <a:xfrm>
              <a:off x="307974" y="4159219"/>
              <a:ext cx="1724025" cy="1160179"/>
              <a:chOff x="816" y="1675"/>
              <a:chExt cx="1440" cy="1077"/>
            </a:xfrm>
          </p:grpSpPr>
          <p:sp>
            <p:nvSpPr>
              <p:cNvPr id="9" name="Freeform 13"/>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Rectangle 14"/>
              <p:cNvSpPr>
                <a:spLocks noChangeArrowheads="1"/>
              </p:cNvSpPr>
              <p:nvPr/>
            </p:nvSpPr>
            <p:spPr bwMode="gray">
              <a:xfrm>
                <a:off x="816" y="1675"/>
                <a:ext cx="1440" cy="393"/>
              </a:xfrm>
              <a:prstGeom prst="rect">
                <a:avLst/>
              </a:prstGeom>
              <a:gradFill rotWithShape="1">
                <a:gsLst>
                  <a:gs pos="0">
                    <a:srgbClr val="99CC00"/>
                  </a:gs>
                  <a:gs pos="50000">
                    <a:srgbClr val="99CC00">
                      <a:gamma/>
                      <a:tint val="57647"/>
                      <a:invGamma/>
                    </a:srgbClr>
                  </a:gs>
                  <a:gs pos="100000">
                    <a:srgbClr val="99CC00"/>
                  </a:gs>
                </a:gsLst>
                <a:lin ang="2700000" scaled="1"/>
              </a:gradFill>
              <a:ln w="9525" algn="ctr">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双控机制</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48" name="Line 18"/>
            <p:cNvSpPr>
              <a:spLocks noChangeShapeType="1"/>
            </p:cNvSpPr>
            <p:nvPr/>
          </p:nvSpPr>
          <p:spPr bwMode="auto">
            <a:xfrm flipV="1">
              <a:off x="1222184" y="2095176"/>
              <a:ext cx="4054528" cy="25400"/>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Line 19"/>
            <p:cNvSpPr>
              <a:spLocks noChangeShapeType="1"/>
            </p:cNvSpPr>
            <p:nvPr/>
          </p:nvSpPr>
          <p:spPr bwMode="auto">
            <a:xfrm flipV="1">
              <a:off x="1222184" y="2972231"/>
              <a:ext cx="4054528" cy="46036"/>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 name="Line 20"/>
            <p:cNvSpPr>
              <a:spLocks noChangeShapeType="1"/>
            </p:cNvSpPr>
            <p:nvPr/>
          </p:nvSpPr>
          <p:spPr bwMode="auto">
            <a:xfrm flipV="1">
              <a:off x="1222184" y="3913559"/>
              <a:ext cx="4054528" cy="14287"/>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Text Box 21"/>
            <p:cNvSpPr txBox="1">
              <a:spLocks noChangeArrowheads="1"/>
            </p:cNvSpPr>
            <p:nvPr/>
          </p:nvSpPr>
          <p:spPr bwMode="auto">
            <a:xfrm>
              <a:off x="2517774" y="1282385"/>
              <a:ext cx="2605088" cy="8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通知公告、专题报道、日程安排、待处理信息、预警信息等</a:t>
              </a:r>
              <a:r>
                <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11</a:t>
              </a: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个模块</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3" name="Text Box 22"/>
            <p:cNvSpPr txBox="1">
              <a:spLocks noChangeArrowheads="1"/>
            </p:cNvSpPr>
            <p:nvPr/>
          </p:nvSpPr>
          <p:spPr bwMode="auto">
            <a:xfrm>
              <a:off x="2539910" y="2172109"/>
              <a:ext cx="2758752" cy="8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职业健康、危险源、法律法规、危险作业、应急管理等</a:t>
              </a:r>
              <a:r>
                <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18</a:t>
              </a: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个大模块，</a:t>
              </a:r>
              <a:r>
                <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144</a:t>
              </a: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个小模块</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4" name="Text Box 23"/>
            <p:cNvSpPr txBox="1">
              <a:spLocks noChangeArrowheads="1"/>
            </p:cNvSpPr>
            <p:nvPr/>
          </p:nvSpPr>
          <p:spPr bwMode="auto">
            <a:xfrm>
              <a:off x="2539910" y="3048770"/>
              <a:ext cx="2758752" cy="8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400" b="1" noProof="0" dirty="0">
                  <a:ln>
                    <a:noFill/>
                  </a:ln>
                  <a:solidFill>
                    <a:srgbClr val="000000"/>
                  </a:solidFill>
                  <a:effectLst/>
                  <a:uLnTx/>
                  <a:uFillTx/>
                  <a:latin typeface="Verdana" panose="020B0604030504040204" pitchFamily="34" charset="0"/>
                  <a:sym typeface="+mn-ea"/>
                </a:rPr>
                <a:t>安全检查、安全巡检与隐患排查治理的联动整合。</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5" name="Text Box 24"/>
            <p:cNvSpPr txBox="1">
              <a:spLocks noChangeArrowheads="1"/>
            </p:cNvSpPr>
            <p:nvPr/>
          </p:nvSpPr>
          <p:spPr bwMode="auto">
            <a:xfrm>
              <a:off x="2555821" y="3984940"/>
              <a:ext cx="2758752" cy="8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400" b="1" noProof="0" dirty="0">
                  <a:ln>
                    <a:noFill/>
                  </a:ln>
                  <a:solidFill>
                    <a:srgbClr val="000000"/>
                  </a:solidFill>
                  <a:effectLst/>
                  <a:uLnTx/>
                  <a:uFillTx/>
                  <a:latin typeface="Verdana" panose="020B0604030504040204" pitchFamily="34" charset="0"/>
                  <a:sym typeface="+mn-ea"/>
                </a:rPr>
                <a:t>风险管控和隐患排查全过程管理。</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6" name="Line 20"/>
            <p:cNvSpPr>
              <a:spLocks noChangeShapeType="1"/>
            </p:cNvSpPr>
            <p:nvPr/>
          </p:nvSpPr>
          <p:spPr bwMode="auto">
            <a:xfrm flipV="1">
              <a:off x="1222273" y="4903193"/>
              <a:ext cx="4054528" cy="15875"/>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Text Box 24"/>
            <p:cNvSpPr txBox="1">
              <a:spLocks noChangeArrowheads="1"/>
            </p:cNvSpPr>
            <p:nvPr/>
          </p:nvSpPr>
          <p:spPr bwMode="auto">
            <a:xfrm>
              <a:off x="2556096" y="4959673"/>
              <a:ext cx="2758752" cy="8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400" b="1" noProof="0" dirty="0">
                  <a:ln>
                    <a:noFill/>
                  </a:ln>
                  <a:solidFill>
                    <a:srgbClr val="000000"/>
                  </a:solidFill>
                  <a:effectLst/>
                  <a:uLnTx/>
                  <a:uFillTx/>
                  <a:latin typeface="Verdana" panose="020B0604030504040204" pitchFamily="34" charset="0"/>
                  <a:sym typeface="+mn-ea"/>
                </a:rPr>
                <a:t>岗位规范、岗位评价管理、部门及单元评价等。</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20" name="Group 3"/>
            <p:cNvGrpSpPr/>
            <p:nvPr/>
          </p:nvGrpSpPr>
          <p:grpSpPr bwMode="auto">
            <a:xfrm>
              <a:off x="307461" y="5100743"/>
              <a:ext cx="1724025" cy="1323918"/>
              <a:chOff x="829" y="1523"/>
              <a:chExt cx="1440" cy="1229"/>
            </a:xfrm>
          </p:grpSpPr>
          <p:sp>
            <p:nvSpPr>
              <p:cNvPr id="21" name="Freeform 4"/>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Rectangle 5"/>
              <p:cNvSpPr>
                <a:spLocks noChangeArrowheads="1"/>
              </p:cNvSpPr>
              <p:nvPr/>
            </p:nvSpPr>
            <p:spPr bwMode="gray">
              <a:xfrm>
                <a:off x="829" y="1523"/>
                <a:ext cx="1440" cy="393"/>
              </a:xfrm>
              <a:prstGeom prst="rect">
                <a:avLst/>
              </a:prstGeom>
              <a:gradFill rotWithShape="1">
                <a:gsLst>
                  <a:gs pos="0">
                    <a:srgbClr val="BBE0E3"/>
                  </a:gs>
                  <a:gs pos="50000">
                    <a:srgbClr val="BBE0E3">
                      <a:gamma/>
                      <a:tint val="57647"/>
                      <a:invGamma/>
                    </a:srgbClr>
                  </a:gs>
                  <a:gs pos="100000">
                    <a:srgbClr val="BBE0E3"/>
                  </a:gs>
                </a:gsLst>
                <a:lin ang="2700000" scaled="1"/>
              </a:gradFill>
              <a:ln w="9525" algn="ctr">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1">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岗位达标</a:t>
                </a:r>
                <a:endParaRPr kumimoji="0" lang="en-US" altLang="zh-CN" sz="1800" b="1" i="0" u="none" strike="noStrike" kern="0" cap="none" spc="0" normalizeH="0" baseline="0" noProof="1">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pic>
        <p:nvPicPr>
          <p:cNvPr id="23" name="图片 2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66396" y="643567"/>
            <a:ext cx="6832600" cy="600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4"/>
          <p:cNvSpPr txBox="1"/>
          <p:nvPr/>
        </p:nvSpPr>
        <p:spPr>
          <a:xfrm>
            <a:off x="3254375" y="-12065"/>
            <a:ext cx="7280910" cy="737235"/>
          </a:xfrm>
          <a:prstGeom prst="rect">
            <a:avLst/>
          </a:prstGeom>
          <a:noFill/>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系统功能框架</a:t>
            </a:r>
            <a:endPar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Rectangle 8"/>
          <p:cNvSpPr>
            <a:spLocks noChangeArrowheads="1"/>
          </p:cNvSpPr>
          <p:nvPr/>
        </p:nvSpPr>
        <p:spPr bwMode="gray">
          <a:xfrm>
            <a:off x="549323" y="5641775"/>
            <a:ext cx="1582562" cy="370431"/>
          </a:xfrm>
          <a:prstGeom prst="rect">
            <a:avLst/>
          </a:prstGeom>
          <a:gradFill rotWithShape="1">
            <a:gsLst>
              <a:gs pos="0">
                <a:srgbClr val="009999"/>
              </a:gs>
              <a:gs pos="50000">
                <a:srgbClr val="009999">
                  <a:gamma/>
                  <a:tint val="57647"/>
                  <a:invGamma/>
                </a:srgbClr>
              </a:gs>
              <a:gs pos="100000">
                <a:srgbClr val="009999"/>
              </a:gs>
            </a:gsLst>
            <a:lin ang="2700000" scaled="1"/>
          </a:gradFill>
          <a:ln w="9525" algn="ctr">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预测预警</a:t>
            </a:r>
            <a:endPar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1" name="Line 20"/>
          <p:cNvSpPr>
            <a:spLocks noChangeShapeType="1"/>
          </p:cNvSpPr>
          <p:nvPr/>
        </p:nvSpPr>
        <p:spPr bwMode="auto">
          <a:xfrm flipV="1">
            <a:off x="1388600" y="4645121"/>
            <a:ext cx="3721839" cy="13891"/>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Text Box 24"/>
          <p:cNvSpPr txBox="1">
            <a:spLocks noChangeArrowheads="1"/>
          </p:cNvSpPr>
          <p:nvPr/>
        </p:nvSpPr>
        <p:spPr bwMode="auto">
          <a:xfrm>
            <a:off x="2612726" y="5481860"/>
            <a:ext cx="2532386"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400" b="1" noProof="0" dirty="0">
                <a:ln>
                  <a:noFill/>
                </a:ln>
                <a:solidFill>
                  <a:srgbClr val="000000"/>
                </a:solidFill>
                <a:effectLst/>
                <a:uLnTx/>
                <a:uFillTx/>
                <a:latin typeface="Verdana" panose="020B0604030504040204" pitchFamily="34" charset="0"/>
                <a:sym typeface="+mn-ea"/>
              </a:rPr>
              <a:t>根据行业标准对各厂风险指数进行计算，做出安全、注意、警告、危险的评价并提醒。</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4" name="Text Box 24"/>
          <p:cNvSpPr txBox="1">
            <a:spLocks noChangeArrowheads="1"/>
          </p:cNvSpPr>
          <p:nvPr/>
        </p:nvSpPr>
        <p:spPr bwMode="auto">
          <a:xfrm>
            <a:off x="2598121" y="4737640"/>
            <a:ext cx="2532386"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400" b="1" noProof="0" dirty="0">
                <a:ln>
                  <a:noFill/>
                </a:ln>
                <a:solidFill>
                  <a:srgbClr val="000000"/>
                </a:solidFill>
                <a:effectLst/>
                <a:uLnTx/>
                <a:uFillTx/>
                <a:latin typeface="Verdana" panose="020B0604030504040204" pitchFamily="34" charset="0"/>
                <a:sym typeface="+mn-ea"/>
              </a:rPr>
              <a:t>考核评价准则管理、考核指标库管理、考核得分管理、考核结果管理、统计分析模块。</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 name="Line 20"/>
          <p:cNvSpPr>
            <a:spLocks noChangeShapeType="1"/>
          </p:cNvSpPr>
          <p:nvPr/>
        </p:nvSpPr>
        <p:spPr bwMode="auto">
          <a:xfrm flipV="1">
            <a:off x="1408920" y="5443951"/>
            <a:ext cx="3721839" cy="13891"/>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Rectangle 5"/>
          <p:cNvSpPr>
            <a:spLocks noChangeArrowheads="1"/>
          </p:cNvSpPr>
          <p:nvPr/>
        </p:nvSpPr>
        <p:spPr bwMode="gray">
          <a:xfrm>
            <a:off x="549323" y="4840412"/>
            <a:ext cx="1582562" cy="370431"/>
          </a:xfrm>
          <a:prstGeom prst="rect">
            <a:avLst/>
          </a:prstGeom>
          <a:gradFill rotWithShape="1">
            <a:gsLst>
              <a:gs pos="0">
                <a:srgbClr val="BBE0E3"/>
              </a:gs>
              <a:gs pos="50000">
                <a:srgbClr val="BBE0E3">
                  <a:gamma/>
                  <a:tint val="57647"/>
                  <a:invGamma/>
                </a:srgbClr>
              </a:gs>
              <a:gs pos="100000">
                <a:srgbClr val="BBE0E3"/>
              </a:gs>
            </a:gsLst>
            <a:lin ang="2700000" scaled="1"/>
          </a:gradFill>
          <a:ln w="9525" algn="ctr">
            <a:noFill/>
            <a:miter lim="800000"/>
          </a:ln>
          <a:effectLst/>
        </p:spPr>
        <p:txBody>
          <a:bodyPr wrap="none" anchor="ctr"/>
          <a:p>
            <a:pPr marL="0" marR="0" lvl="0" algn="ctr" defTabSz="914400" rtl="0" eaLnBrk="1" fontAlgn="base" latinLnBrk="0" hangingPunct="1">
              <a:lnSpc>
                <a:spcPct val="100000"/>
              </a:lnSpc>
              <a:buClrTx/>
              <a:buSzTx/>
              <a:buFont typeface="Arial" panose="020B0604020202020204" pitchFamily="34" charset="0"/>
              <a:buNone/>
              <a:defRPr/>
            </a:pPr>
            <a:r>
              <a:rPr kumimoji="0" lang="zh-CN" altLang="en-US" sz="1800" b="1" i="0" u="none" strike="noStrike" kern="0" cap="none" spc="0" normalizeH="0" baseline="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考核评价</a:t>
            </a:r>
            <a:endParaRPr kumimoji="0" lang="zh-CN" altLang="en-US" sz="1800" b="1" i="0" u="none" strike="noStrike" kern="0" cap="none" spc="0" normalizeH="0" baseline="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28" name="Line 20"/>
          <p:cNvSpPr>
            <a:spLocks noChangeShapeType="1"/>
          </p:cNvSpPr>
          <p:nvPr/>
        </p:nvSpPr>
        <p:spPr bwMode="auto">
          <a:xfrm flipV="1">
            <a:off x="1408920" y="6136736"/>
            <a:ext cx="3721839" cy="13891"/>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14"/>
          <p:cNvSpPr>
            <a:spLocks noChangeArrowheads="1"/>
          </p:cNvSpPr>
          <p:nvPr/>
        </p:nvSpPr>
        <p:spPr bwMode="gray">
          <a:xfrm>
            <a:off x="549323" y="6384288"/>
            <a:ext cx="1582562" cy="370431"/>
          </a:xfrm>
          <a:prstGeom prst="rect">
            <a:avLst/>
          </a:prstGeom>
          <a:gradFill rotWithShape="1">
            <a:gsLst>
              <a:gs pos="0">
                <a:srgbClr val="99CC00"/>
              </a:gs>
              <a:gs pos="50000">
                <a:srgbClr val="99CC00">
                  <a:gamma/>
                  <a:tint val="57647"/>
                  <a:invGamma/>
                </a:srgbClr>
              </a:gs>
              <a:gs pos="100000">
                <a:srgbClr val="99CC00"/>
              </a:gs>
            </a:gsLst>
            <a:lin ang="2700000" scaled="1"/>
          </a:gradFill>
          <a:ln w="9525" algn="ctr">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统计分析</a:t>
            </a:r>
            <a:endPar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30" name="Text Box 24"/>
          <p:cNvSpPr txBox="1">
            <a:spLocks noChangeArrowheads="1"/>
          </p:cNvSpPr>
          <p:nvPr/>
        </p:nvSpPr>
        <p:spPr bwMode="auto">
          <a:xfrm>
            <a:off x="2612726" y="6242590"/>
            <a:ext cx="2532386" cy="737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lang="zh-CN" altLang="en-US" sz="1400" b="1" noProof="0" dirty="0">
                <a:ln>
                  <a:noFill/>
                </a:ln>
                <a:solidFill>
                  <a:srgbClr val="000000"/>
                </a:solidFill>
                <a:effectLst/>
                <a:uLnTx/>
                <a:uFillTx/>
                <a:latin typeface="Verdana" panose="020B0604030504040204" pitchFamily="34" charset="0"/>
                <a:sym typeface="+mn-ea"/>
              </a:rPr>
              <a:t>对照</a:t>
            </a:r>
            <a:r>
              <a:rPr lang="en-US" altLang="zh-CN" sz="1400" b="1" noProof="0" dirty="0">
                <a:ln>
                  <a:noFill/>
                </a:ln>
                <a:solidFill>
                  <a:srgbClr val="000000"/>
                </a:solidFill>
                <a:effectLst/>
                <a:uLnTx/>
                <a:uFillTx/>
                <a:latin typeface="Verdana" panose="020B0604030504040204" pitchFamily="34" charset="0"/>
                <a:sym typeface="+mn-ea"/>
              </a:rPr>
              <a:t>88</a:t>
            </a:r>
            <a:r>
              <a:rPr lang="zh-CN" altLang="en-US" sz="1400" b="1" noProof="0" dirty="0">
                <a:ln>
                  <a:noFill/>
                </a:ln>
                <a:solidFill>
                  <a:srgbClr val="000000"/>
                </a:solidFill>
                <a:effectLst/>
                <a:uLnTx/>
                <a:uFillTx/>
                <a:latin typeface="Verdana" panose="020B0604030504040204" pitchFamily="34" charset="0"/>
                <a:sym typeface="+mn-ea"/>
              </a:rPr>
              <a:t>号文的基础上除了部分不涉及业务外，均纳入统计分析模块，共计</a:t>
            </a:r>
            <a:r>
              <a:rPr lang="en-US" altLang="zh-CN" sz="1400" b="1" noProof="0" dirty="0">
                <a:ln>
                  <a:noFill/>
                </a:ln>
                <a:solidFill>
                  <a:srgbClr val="000000"/>
                </a:solidFill>
                <a:effectLst/>
                <a:uLnTx/>
                <a:uFillTx/>
                <a:latin typeface="Verdana" panose="020B0604030504040204" pitchFamily="34" charset="0"/>
                <a:sym typeface="+mn-ea"/>
              </a:rPr>
              <a:t>23</a:t>
            </a:r>
            <a:r>
              <a:rPr lang="zh-CN" altLang="en-US" sz="1400" b="1" noProof="0" dirty="0">
                <a:ln>
                  <a:noFill/>
                </a:ln>
                <a:solidFill>
                  <a:srgbClr val="000000"/>
                </a:solidFill>
                <a:effectLst/>
                <a:uLnTx/>
                <a:uFillTx/>
                <a:latin typeface="Verdana" panose="020B0604030504040204" pitchFamily="34" charset="0"/>
                <a:sym typeface="+mn-ea"/>
              </a:rPr>
              <a:t>大类统计</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9" name="文本框 8"/>
          <p:cNvSpPr txBox="1"/>
          <p:nvPr/>
        </p:nvSpPr>
        <p:spPr>
          <a:xfrm>
            <a:off x="5349255" y="57358"/>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安全目标管理</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pic>
        <p:nvPicPr>
          <p:cNvPr id="37" name="图片 36" descr="图形用户界面, 应用程序&#10;&#10;描述已自动生成"/>
          <p:cNvPicPr>
            <a:picLocks noChangeAspect="1"/>
          </p:cNvPicPr>
          <p:nvPr/>
        </p:nvPicPr>
        <p:blipFill>
          <a:blip r:embed="rId1"/>
          <a:stretch>
            <a:fillRect/>
          </a:stretch>
        </p:blipFill>
        <p:spPr>
          <a:xfrm>
            <a:off x="308695" y="1672109"/>
            <a:ext cx="11809312" cy="5368776"/>
          </a:xfrm>
          <a:prstGeom prst="rect">
            <a:avLst/>
          </a:prstGeom>
          <a:noFill/>
          <a:ln>
            <a:noFill/>
          </a:ln>
        </p:spPr>
      </p:pic>
      <p:sp>
        <p:nvSpPr>
          <p:cNvPr id="38" name="文本框 37"/>
          <p:cNvSpPr txBox="1"/>
          <p:nvPr/>
        </p:nvSpPr>
        <p:spPr>
          <a:xfrm>
            <a:off x="1028775" y="880021"/>
            <a:ext cx="10873208" cy="435504"/>
          </a:xfrm>
          <a:prstGeom prst="rect">
            <a:avLst/>
          </a:prstGeom>
          <a:noFill/>
        </p:spPr>
        <p:txBody>
          <a:bodyPr wrap="square">
            <a:spAutoFit/>
          </a:bodyPr>
          <a:lstStyle/>
          <a:p>
            <a:pPr defTabSz="964565" fontAlgn="auto">
              <a:lnSpc>
                <a:spcPct val="150000"/>
              </a:lnSpc>
              <a:spcBef>
                <a:spcPts val="0"/>
              </a:spcBef>
              <a:spcAft>
                <a:spcPts val="0"/>
              </a:spcAft>
            </a:pPr>
            <a:r>
              <a:rPr lang="zh-CN" altLang="en-US"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安全方针                    安全规划与计划管理                  安全目标、指标和方案</a:t>
            </a:r>
            <a:endParaRPr lang="zh-CN" altLang="en-US" sz="1685" dirty="0">
              <a:solidFill>
                <a:prstClr val="black"/>
              </a:solidFill>
              <a:latin typeface="Arial" panose="020B0604020202020204"/>
              <a:ea typeface="微软雅黑" panose="020B0503020204020204" pitchFamily="34" charset="-122"/>
            </a:endParaRPr>
          </a:p>
        </p:txBody>
      </p:sp>
      <p:sp>
        <p:nvSpPr>
          <p:cNvPr id="39" name="箭头: 右 38"/>
          <p:cNvSpPr/>
          <p:nvPr/>
        </p:nvSpPr>
        <p:spPr>
          <a:xfrm>
            <a:off x="2322075" y="97107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箭头: 右 39"/>
          <p:cNvSpPr/>
          <p:nvPr/>
        </p:nvSpPr>
        <p:spPr>
          <a:xfrm>
            <a:off x="5565279" y="97107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2"/>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71"/>
          <p:cNvSpPr/>
          <p:nvPr>
            <p:custDataLst>
              <p:tags r:id="rId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33165" y="240030"/>
            <a:ext cx="8462010" cy="4800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安全目标责任书</a:t>
            </a:r>
            <a:endPar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pic>
        <p:nvPicPr>
          <p:cNvPr id="6146" name="图片 188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36220" y="1096010"/>
            <a:ext cx="9968865" cy="552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0" name="组合 19"/>
          <p:cNvGrpSpPr/>
          <p:nvPr/>
        </p:nvGrpSpPr>
        <p:grpSpPr>
          <a:xfrm>
            <a:off x="10337800" y="1167765"/>
            <a:ext cx="2077085" cy="5281930"/>
            <a:chOff x="2137040" y="5466087"/>
            <a:chExt cx="9137952" cy="1242059"/>
          </a:xfrm>
        </p:grpSpPr>
        <p:sp>
          <p:nvSpPr>
            <p:cNvPr id="21" name="矩形 20"/>
            <p:cNvSpPr/>
            <p:nvPr/>
          </p:nvSpPr>
          <p:spPr>
            <a:xfrm>
              <a:off x="4265783" y="5466087"/>
              <a:ext cx="7009209" cy="1242059"/>
            </a:xfrm>
            <a:prstGeom prst="rect">
              <a:avLst/>
            </a:prstGeom>
            <a:solidFill>
              <a:schemeClr val="bg1"/>
            </a:solidFill>
            <a:ln>
              <a:solidFill>
                <a:srgbClr val="2E75B6"/>
              </a:solidFill>
              <a:prstDash val="dash"/>
            </a:ln>
          </p:spPr>
          <p:style>
            <a:lnRef idx="2">
              <a:schemeClr val="accent2"/>
            </a:lnRef>
            <a:fillRef idx="1">
              <a:schemeClr val="lt1"/>
            </a:fillRef>
            <a:effectRef idx="0">
              <a:schemeClr val="accent2"/>
            </a:effectRef>
            <a:fontRef idx="minor">
              <a:schemeClr val="dk1"/>
            </a:fontRef>
          </p:style>
          <p:txBody>
            <a:bodyPr rtlCol="0" anchor="ctr"/>
            <a:p>
              <a:r>
                <a:rPr lang="zh-CN" altLang="zh-CN" sz="1400" noProof="0" dirty="0">
                  <a:ln>
                    <a:noFill/>
                  </a:ln>
                  <a:solidFill>
                    <a:prstClr val="black"/>
                  </a:solidFill>
                  <a:effectLst/>
                  <a:uLnTx/>
                  <a:uFillTx/>
                  <a:latin typeface="Calibri" panose="020F0502020204030204" pitchFamily="34" charset="0"/>
                  <a:ea typeface="宋体" panose="02010600030101010101" pitchFamily="2" charset="-122"/>
                </a:rPr>
                <a:t>用户通过此模块可实现：</a:t>
              </a:r>
              <a:endParaRPr lang="zh-CN" altLang="zh-CN" sz="1400" noProof="0" dirty="0">
                <a:ln>
                  <a:noFill/>
                </a:ln>
                <a:solidFill>
                  <a:prstClr val="black"/>
                </a:solidFill>
                <a:effectLst/>
                <a:uLnTx/>
                <a:uFillTx/>
                <a:latin typeface="Calibri" panose="020F0502020204030204" pitchFamily="34" charset="0"/>
                <a:ea typeface="宋体" panose="02010600030101010101" pitchFamily="2" charset="-122"/>
              </a:endParaRPr>
            </a:p>
            <a:p>
              <a:r>
                <a:rPr lang="zh-CN" altLang="zh-CN" sz="1400" noProof="0" dirty="0">
                  <a:ln>
                    <a:noFill/>
                  </a:ln>
                  <a:solidFill>
                    <a:prstClr val="black"/>
                  </a:solidFill>
                  <a:effectLst/>
                  <a:uLnTx/>
                  <a:uFillTx/>
                  <a:latin typeface="Calibri" panose="020F0502020204030204" pitchFamily="34" charset="0"/>
                  <a:ea typeface="宋体" panose="02010600030101010101" pitchFamily="2" charset="-122"/>
                </a:rPr>
                <a:t>安全目标责任书的一些添加与维护，安全目标责任书一共分为三级：公司级、部门级、个人级，其中个人级工作流到个人意见一步时有签字功能，此模块主要方便用户对安全目标责任书进行维护、管理。</a:t>
              </a:r>
              <a:endParaRPr lang="zh-CN" altLang="en-US" sz="1200" dirty="0">
                <a:solidFill>
                  <a:schemeClr val="tx1"/>
                </a:solidFill>
                <a:latin typeface="微软雅黑" panose="020B0503020204020204" pitchFamily="34" charset="-122"/>
                <a:ea typeface="微软雅黑" panose="020B0503020204020204" pitchFamily="34" charset="-122"/>
              </a:endParaRPr>
            </a:p>
          </p:txBody>
        </p:sp>
        <p:sp>
          <p:nvSpPr>
            <p:cNvPr id="22" name="圆角矩形 120"/>
            <p:cNvSpPr/>
            <p:nvPr/>
          </p:nvSpPr>
          <p:spPr>
            <a:xfrm>
              <a:off x="2137040" y="5466087"/>
              <a:ext cx="1779540" cy="1242059"/>
            </a:xfrm>
            <a:prstGeom prst="roundRect">
              <a:avLst>
                <a:gd name="adj" fmla="val 548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r>
                <a:rPr lang="zh-CN" altLang="en-US" sz="1400" b="1" dirty="0">
                  <a:solidFill>
                    <a:prstClr val="white"/>
                  </a:solidFill>
                  <a:latin typeface="微软雅黑" panose="020B0503020204020204" pitchFamily="34" charset="-122"/>
                  <a:ea typeface="微软雅黑" panose="020B0503020204020204" pitchFamily="34" charset="-122"/>
                </a:rPr>
                <a:t>主要</a:t>
              </a:r>
              <a:endParaRPr lang="zh-CN" altLang="en-US" sz="1400" b="1" dirty="0">
                <a:solidFill>
                  <a:prstClr val="white"/>
                </a:solidFill>
                <a:latin typeface="微软雅黑" panose="020B0503020204020204" pitchFamily="34" charset="-122"/>
                <a:ea typeface="微软雅黑" panose="020B0503020204020204" pitchFamily="34" charset="-122"/>
              </a:endParaRPr>
            </a:p>
            <a:p>
              <a:pPr algn="ctr"/>
              <a:r>
                <a:rPr lang="zh-CN" altLang="en-US" sz="1400" b="1" dirty="0">
                  <a:solidFill>
                    <a:prstClr val="white"/>
                  </a:solidFill>
                  <a:latin typeface="微软雅黑" panose="020B0503020204020204" pitchFamily="34" charset="-122"/>
                  <a:ea typeface="微软雅黑" panose="020B0503020204020204" pitchFamily="34" charset="-122"/>
                </a:rPr>
                <a:t>功能</a:t>
              </a:r>
              <a:endParaRPr lang="zh-CN" altLang="en-US" sz="1400" b="1" dirty="0">
                <a:solidFill>
                  <a:prstClr val="white"/>
                </a:solidFill>
                <a:latin typeface="微软雅黑" panose="020B0503020204020204" pitchFamily="34" charset="-122"/>
                <a:ea typeface="微软雅黑" panose="020B0503020204020204" pitchFamily="34" charset="-122"/>
              </a:endParaRPr>
            </a:p>
            <a:p>
              <a:pPr algn="ctr"/>
              <a:r>
                <a:rPr lang="zh-CN" altLang="en-US" sz="1400" b="1" dirty="0">
                  <a:solidFill>
                    <a:prstClr val="white"/>
                  </a:solidFill>
                  <a:latin typeface="微软雅黑" panose="020B0503020204020204" pitchFamily="34" charset="-122"/>
                  <a:ea typeface="微软雅黑" panose="020B0503020204020204" pitchFamily="34" charset="-122"/>
                </a:rPr>
                <a:t>描述</a:t>
              </a:r>
              <a:endParaRPr lang="zh-CN" altLang="en-US" sz="1400" b="1" dirty="0">
                <a:solidFill>
                  <a:prstClr val="white"/>
                </a:solidFill>
                <a:latin typeface="微软雅黑" panose="020B0503020204020204" pitchFamily="34" charset="-122"/>
                <a:ea typeface="微软雅黑" panose="020B0503020204020204" pitchFamily="34" charset="-122"/>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7" name="文本框 6"/>
          <p:cNvSpPr txBox="1"/>
          <p:nvPr/>
        </p:nvSpPr>
        <p:spPr>
          <a:xfrm>
            <a:off x="4053111" y="135034"/>
            <a:ext cx="7237623"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安全目标绩效月度</a:t>
            </a:r>
            <a:r>
              <a:rPr lang="en-US" altLang="zh-CN" sz="2530" b="1" spc="150" dirty="0">
                <a:solidFill>
                  <a:srgbClr val="002B92"/>
                </a:solidFill>
                <a:latin typeface="微软雅黑" panose="020B0503020204020204" pitchFamily="34" charset="-122"/>
                <a:ea typeface="微软雅黑" panose="020B0503020204020204" pitchFamily="34" charset="-122"/>
              </a:rPr>
              <a:t>/</a:t>
            </a:r>
            <a:r>
              <a:rPr lang="zh-CN" altLang="en-US" sz="2530" b="1" spc="150" dirty="0">
                <a:solidFill>
                  <a:srgbClr val="002B92"/>
                </a:solidFill>
                <a:latin typeface="微软雅黑" panose="020B0503020204020204" pitchFamily="34" charset="-122"/>
                <a:ea typeface="微软雅黑" panose="020B0503020204020204" pitchFamily="34" charset="-122"/>
              </a:rPr>
              <a:t>季度考核</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266066" y="3445554"/>
            <a:ext cx="2643672" cy="319446"/>
          </a:xfrm>
          <a:prstGeom prst="rect">
            <a:avLst/>
          </a:prstGeom>
          <a:noFill/>
        </p:spPr>
        <p:txBody>
          <a:bodyPr wrap="none" rtlCol="0">
            <a:spAutoFit/>
          </a:bodyPr>
          <a:lstStyle/>
          <a:p>
            <a:pPr defTabSz="964565" fontAlgn="auto">
              <a:spcBef>
                <a:spcPts val="0"/>
              </a:spcBef>
              <a:spcAft>
                <a:spcPts val="0"/>
              </a:spcAft>
            </a:pPr>
            <a:r>
              <a:rPr lang="zh-CN" altLang="en-US" sz="1475" dirty="0">
                <a:solidFill>
                  <a:prstClr val="black"/>
                </a:solidFill>
                <a:latin typeface="Century Gothic" panose="020B0502020202020204"/>
                <a:ea typeface="微软雅黑" panose="020B0503020204020204" pitchFamily="34" charset="-122"/>
              </a:rPr>
              <a:t>安全目标指标（公司级考核）</a:t>
            </a:r>
            <a:endParaRPr lang="zh-CN" altLang="en-US" sz="1475" dirty="0">
              <a:solidFill>
                <a:prstClr val="black"/>
              </a:solidFill>
              <a:latin typeface="Century Gothic" panose="020B0502020202020204"/>
              <a:ea typeface="微软雅黑" panose="020B0503020204020204" pitchFamily="34" charset="-122"/>
            </a:endParaRPr>
          </a:p>
        </p:txBody>
      </p:sp>
      <p:sp>
        <p:nvSpPr>
          <p:cNvPr id="14" name="文本框 13"/>
          <p:cNvSpPr txBox="1"/>
          <p:nvPr/>
        </p:nvSpPr>
        <p:spPr>
          <a:xfrm>
            <a:off x="9591650" y="6690871"/>
            <a:ext cx="2643672" cy="319446"/>
          </a:xfrm>
          <a:prstGeom prst="rect">
            <a:avLst/>
          </a:prstGeom>
          <a:noFill/>
        </p:spPr>
        <p:txBody>
          <a:bodyPr wrap="none" rtlCol="0">
            <a:spAutoFit/>
          </a:bodyPr>
          <a:lstStyle/>
          <a:p>
            <a:pPr defTabSz="964565" fontAlgn="auto">
              <a:spcBef>
                <a:spcPts val="0"/>
              </a:spcBef>
              <a:spcAft>
                <a:spcPts val="0"/>
              </a:spcAft>
            </a:pPr>
            <a:r>
              <a:rPr lang="zh-CN" altLang="en-US" sz="1475" dirty="0">
                <a:solidFill>
                  <a:prstClr val="black"/>
                </a:solidFill>
                <a:latin typeface="Century Gothic" panose="020B0502020202020204"/>
                <a:ea typeface="微软雅黑" panose="020B0503020204020204" pitchFamily="34" charset="-122"/>
              </a:rPr>
              <a:t>考核结果项清单</a:t>
            </a:r>
            <a:r>
              <a:rPr lang="zh-CN" altLang="en-US" sz="1475" dirty="0">
                <a:solidFill>
                  <a:prstClr val="black"/>
                </a:solidFill>
                <a:latin typeface="Century Gothic" panose="020B0502020202020204"/>
                <a:ea typeface="微软雅黑" panose="020B0503020204020204" pitchFamily="34" charset="-122"/>
                <a:sym typeface="+mn-ea"/>
              </a:rPr>
              <a:t>（厂级考核）</a:t>
            </a:r>
            <a:endParaRPr lang="zh-CN" altLang="en-US" sz="1475" dirty="0">
              <a:solidFill>
                <a:prstClr val="black"/>
              </a:solidFill>
              <a:latin typeface="Century Gothic" panose="020B0502020202020204"/>
              <a:ea typeface="微软雅黑" panose="020B0503020204020204" pitchFamily="34" charset="-122"/>
            </a:endParaRPr>
          </a:p>
        </p:txBody>
      </p:sp>
      <p:sp>
        <p:nvSpPr>
          <p:cNvPr id="15" name="文本框 14"/>
          <p:cNvSpPr txBox="1"/>
          <p:nvPr/>
        </p:nvSpPr>
        <p:spPr>
          <a:xfrm>
            <a:off x="5630435" y="6690871"/>
            <a:ext cx="2643672" cy="319446"/>
          </a:xfrm>
          <a:prstGeom prst="rect">
            <a:avLst/>
          </a:prstGeom>
          <a:noFill/>
        </p:spPr>
        <p:txBody>
          <a:bodyPr wrap="none" rtlCol="0">
            <a:spAutoFit/>
          </a:bodyPr>
          <a:lstStyle/>
          <a:p>
            <a:pPr defTabSz="964565" fontAlgn="auto">
              <a:spcBef>
                <a:spcPts val="0"/>
              </a:spcBef>
              <a:spcAft>
                <a:spcPts val="0"/>
              </a:spcAft>
            </a:pPr>
            <a:r>
              <a:rPr lang="zh-CN" altLang="en-US" sz="1475" dirty="0">
                <a:solidFill>
                  <a:prstClr val="black"/>
                </a:solidFill>
                <a:latin typeface="Century Gothic" panose="020B0502020202020204"/>
                <a:ea typeface="微软雅黑" panose="020B0503020204020204" pitchFamily="34" charset="-122"/>
                <a:sym typeface="+mn-ea"/>
              </a:rPr>
              <a:t>考核指标项结构（厂级考核）</a:t>
            </a:r>
            <a:endParaRPr lang="zh-CN" altLang="en-US" sz="1475" dirty="0">
              <a:solidFill>
                <a:prstClr val="black"/>
              </a:solidFill>
              <a:latin typeface="Century Gothic" panose="020B0502020202020204"/>
              <a:ea typeface="微软雅黑" panose="020B0503020204020204" pitchFamily="34" charset="-122"/>
            </a:endParaRPr>
          </a:p>
        </p:txBody>
      </p:sp>
      <p:sp>
        <p:nvSpPr>
          <p:cNvPr id="16" name="文本框 15"/>
          <p:cNvSpPr txBox="1"/>
          <p:nvPr/>
        </p:nvSpPr>
        <p:spPr>
          <a:xfrm>
            <a:off x="1359823" y="6729043"/>
            <a:ext cx="2454518" cy="319446"/>
          </a:xfrm>
          <a:prstGeom prst="rect">
            <a:avLst/>
          </a:prstGeom>
          <a:noFill/>
        </p:spPr>
        <p:txBody>
          <a:bodyPr wrap="none" rtlCol="0">
            <a:spAutoFit/>
          </a:bodyPr>
          <a:lstStyle/>
          <a:p>
            <a:pPr defTabSz="964565" fontAlgn="auto">
              <a:spcBef>
                <a:spcPts val="0"/>
              </a:spcBef>
              <a:spcAft>
                <a:spcPts val="0"/>
              </a:spcAft>
            </a:pPr>
            <a:r>
              <a:rPr lang="zh-CN" altLang="en-US" sz="1475">
                <a:solidFill>
                  <a:prstClr val="black"/>
                </a:solidFill>
                <a:latin typeface="Century Gothic" panose="020B0502020202020204"/>
                <a:ea typeface="微软雅黑" panose="020B0503020204020204" pitchFamily="34" charset="-122"/>
              </a:rPr>
              <a:t>安全目标指标</a:t>
            </a:r>
            <a:r>
              <a:rPr lang="zh-CN" altLang="en-US" sz="1475">
                <a:solidFill>
                  <a:prstClr val="black"/>
                </a:solidFill>
                <a:latin typeface="Century Gothic" panose="020B0502020202020204"/>
                <a:ea typeface="微软雅黑" panose="020B0503020204020204" pitchFamily="34" charset="-122"/>
                <a:sym typeface="+mn-ea"/>
              </a:rPr>
              <a:t>（厂级考核）</a:t>
            </a:r>
            <a:endParaRPr lang="zh-CN" altLang="en-US" sz="1475">
              <a:solidFill>
                <a:prstClr val="black"/>
              </a:solidFill>
              <a:latin typeface="Century Gothic" panose="020B0502020202020204"/>
              <a:ea typeface="微软雅黑" panose="020B0503020204020204" pitchFamily="34" charset="-122"/>
            </a:endParaRPr>
          </a:p>
        </p:txBody>
      </p:sp>
      <p:sp>
        <p:nvSpPr>
          <p:cNvPr id="17" name="文本框 16"/>
          <p:cNvSpPr txBox="1"/>
          <p:nvPr/>
        </p:nvSpPr>
        <p:spPr>
          <a:xfrm>
            <a:off x="9404138" y="3489084"/>
            <a:ext cx="2832827" cy="319446"/>
          </a:xfrm>
          <a:prstGeom prst="rect">
            <a:avLst/>
          </a:prstGeom>
          <a:noFill/>
        </p:spPr>
        <p:txBody>
          <a:bodyPr wrap="none" rtlCol="0">
            <a:spAutoFit/>
          </a:bodyPr>
          <a:lstStyle/>
          <a:p>
            <a:pPr defTabSz="964565" fontAlgn="auto">
              <a:spcBef>
                <a:spcPts val="0"/>
              </a:spcBef>
              <a:spcAft>
                <a:spcPts val="0"/>
              </a:spcAft>
            </a:pPr>
            <a:r>
              <a:rPr lang="zh-CN" altLang="en-US" sz="1475">
                <a:solidFill>
                  <a:prstClr val="black"/>
                </a:solidFill>
                <a:latin typeface="Century Gothic" panose="020B0502020202020204"/>
                <a:ea typeface="微软雅黑" panose="020B0503020204020204" pitchFamily="34" charset="-122"/>
              </a:rPr>
              <a:t>考核结果项清单</a:t>
            </a:r>
            <a:r>
              <a:rPr lang="zh-CN" altLang="en-US" sz="1475">
                <a:solidFill>
                  <a:prstClr val="black"/>
                </a:solidFill>
                <a:latin typeface="Century Gothic" panose="020B0502020202020204"/>
                <a:ea typeface="微软雅黑" panose="020B0503020204020204" pitchFamily="34" charset="-122"/>
                <a:sym typeface="+mn-ea"/>
              </a:rPr>
              <a:t>（公司级考核）</a:t>
            </a:r>
            <a:endParaRPr lang="zh-CN" altLang="en-US" sz="1475">
              <a:solidFill>
                <a:prstClr val="black"/>
              </a:solidFill>
              <a:latin typeface="Century Gothic" panose="020B0502020202020204"/>
              <a:ea typeface="微软雅黑" panose="020B0503020204020204" pitchFamily="34" charset="-122"/>
            </a:endParaRPr>
          </a:p>
        </p:txBody>
      </p:sp>
      <p:sp>
        <p:nvSpPr>
          <p:cNvPr id="18" name="文本框 17"/>
          <p:cNvSpPr txBox="1"/>
          <p:nvPr/>
        </p:nvSpPr>
        <p:spPr>
          <a:xfrm>
            <a:off x="5442923" y="3512523"/>
            <a:ext cx="2832827" cy="319446"/>
          </a:xfrm>
          <a:prstGeom prst="rect">
            <a:avLst/>
          </a:prstGeom>
          <a:noFill/>
        </p:spPr>
        <p:txBody>
          <a:bodyPr wrap="none" rtlCol="0">
            <a:spAutoFit/>
          </a:bodyPr>
          <a:lstStyle/>
          <a:p>
            <a:pPr defTabSz="964565" fontAlgn="auto">
              <a:spcBef>
                <a:spcPts val="0"/>
              </a:spcBef>
              <a:spcAft>
                <a:spcPts val="0"/>
              </a:spcAft>
            </a:pPr>
            <a:r>
              <a:rPr lang="zh-CN" altLang="en-US" sz="1475">
                <a:solidFill>
                  <a:prstClr val="black"/>
                </a:solidFill>
                <a:latin typeface="Century Gothic" panose="020B0502020202020204"/>
                <a:ea typeface="微软雅黑" panose="020B0503020204020204" pitchFamily="34" charset="-122"/>
              </a:rPr>
              <a:t>考核指标项结构</a:t>
            </a:r>
            <a:r>
              <a:rPr lang="zh-CN" altLang="en-US" sz="1475">
                <a:solidFill>
                  <a:prstClr val="black"/>
                </a:solidFill>
                <a:latin typeface="Century Gothic" panose="020B0502020202020204"/>
                <a:ea typeface="微软雅黑" panose="020B0503020204020204" pitchFamily="34" charset="-122"/>
                <a:sym typeface="+mn-ea"/>
              </a:rPr>
              <a:t>（公司级考核）</a:t>
            </a:r>
            <a:endParaRPr lang="zh-CN" altLang="en-US" sz="1475">
              <a:solidFill>
                <a:prstClr val="black"/>
              </a:solidFill>
              <a:latin typeface="Century Gothic" panose="020B0502020202020204"/>
              <a:ea typeface="微软雅黑" panose="020B0503020204020204" pitchFamily="34" charset="-122"/>
            </a:endParaRPr>
          </a:p>
        </p:txBody>
      </p:sp>
      <p:pic>
        <p:nvPicPr>
          <p:cNvPr id="26" name="图片 25"/>
          <p:cNvPicPr>
            <a:picLocks noChangeAspect="1"/>
          </p:cNvPicPr>
          <p:nvPr/>
        </p:nvPicPr>
        <p:blipFill>
          <a:blip r:embed="rId1"/>
          <a:stretch>
            <a:fillRect/>
          </a:stretch>
        </p:blipFill>
        <p:spPr>
          <a:xfrm>
            <a:off x="8788022" y="4018139"/>
            <a:ext cx="3809196" cy="2568930"/>
          </a:xfrm>
          <a:prstGeom prst="rect">
            <a:avLst/>
          </a:prstGeom>
          <a:ln w="19050">
            <a:solidFill>
              <a:schemeClr val="bg2">
                <a:lumMod val="25000"/>
              </a:schemeClr>
            </a:solidFill>
          </a:ln>
        </p:spPr>
      </p:pic>
      <p:pic>
        <p:nvPicPr>
          <p:cNvPr id="27" name="图片 26"/>
          <p:cNvPicPr>
            <a:picLocks noChangeAspect="1"/>
          </p:cNvPicPr>
          <p:nvPr/>
        </p:nvPicPr>
        <p:blipFill>
          <a:blip r:embed="rId2"/>
          <a:srcRect r="52101"/>
          <a:stretch>
            <a:fillRect/>
          </a:stretch>
        </p:blipFill>
        <p:spPr>
          <a:xfrm>
            <a:off x="337207" y="4032872"/>
            <a:ext cx="4401201" cy="2540803"/>
          </a:xfrm>
          <a:prstGeom prst="rect">
            <a:avLst/>
          </a:prstGeom>
          <a:ln w="19050">
            <a:solidFill>
              <a:schemeClr val="bg2">
                <a:lumMod val="25000"/>
              </a:schemeClr>
            </a:solidFill>
          </a:ln>
          <a:effectLst>
            <a:glow rad="161550">
              <a:schemeClr val="accent1">
                <a:alpha val="40000"/>
              </a:schemeClr>
            </a:glow>
            <a:outerShdw blurRad="50800" dist="38100" dir="2700000" algn="tl" rotWithShape="0">
              <a:prstClr val="black">
                <a:alpha val="40000"/>
              </a:prstClr>
            </a:outerShdw>
          </a:effectLst>
        </p:spPr>
      </p:pic>
      <p:pic>
        <p:nvPicPr>
          <p:cNvPr id="28" name="图片 27"/>
          <p:cNvPicPr>
            <a:picLocks noChangeAspect="1"/>
          </p:cNvPicPr>
          <p:nvPr/>
        </p:nvPicPr>
        <p:blipFill>
          <a:blip r:embed="rId3"/>
          <a:stretch>
            <a:fillRect/>
          </a:stretch>
        </p:blipFill>
        <p:spPr>
          <a:xfrm>
            <a:off x="380737" y="910779"/>
            <a:ext cx="4401201" cy="2497273"/>
          </a:xfrm>
          <a:prstGeom prst="rect">
            <a:avLst/>
          </a:prstGeom>
          <a:ln w="19050">
            <a:solidFill>
              <a:schemeClr val="bg2">
                <a:lumMod val="25000"/>
              </a:schemeClr>
            </a:solidFill>
          </a:ln>
        </p:spPr>
      </p:pic>
      <p:pic>
        <p:nvPicPr>
          <p:cNvPr id="29" name="图片 28"/>
          <p:cNvPicPr>
            <a:picLocks noChangeAspect="1"/>
          </p:cNvPicPr>
          <p:nvPr/>
        </p:nvPicPr>
        <p:blipFill>
          <a:blip r:embed="rId4"/>
          <a:stretch>
            <a:fillRect/>
          </a:stretch>
        </p:blipFill>
        <p:spPr>
          <a:xfrm>
            <a:off x="4781938" y="910778"/>
            <a:ext cx="4006084" cy="2496604"/>
          </a:xfrm>
          <a:prstGeom prst="rect">
            <a:avLst/>
          </a:prstGeom>
          <a:ln w="19050">
            <a:solidFill>
              <a:schemeClr val="bg2">
                <a:lumMod val="25000"/>
              </a:schemeClr>
            </a:solidFill>
          </a:ln>
        </p:spPr>
      </p:pic>
      <p:pic>
        <p:nvPicPr>
          <p:cNvPr id="30" name="图片 29"/>
          <p:cNvPicPr>
            <a:picLocks noChangeAspect="1"/>
          </p:cNvPicPr>
          <p:nvPr/>
        </p:nvPicPr>
        <p:blipFill>
          <a:blip r:embed="rId5"/>
          <a:stretch>
            <a:fillRect/>
          </a:stretch>
        </p:blipFill>
        <p:spPr>
          <a:xfrm>
            <a:off x="8788022" y="910109"/>
            <a:ext cx="3795802" cy="2497273"/>
          </a:xfrm>
          <a:prstGeom prst="rect">
            <a:avLst/>
          </a:prstGeom>
          <a:ln w="19050">
            <a:solidFill>
              <a:schemeClr val="bg2">
                <a:lumMod val="25000"/>
              </a:schemeClr>
            </a:solidFill>
          </a:ln>
        </p:spPr>
      </p:pic>
      <p:pic>
        <p:nvPicPr>
          <p:cNvPr id="31" name="图片 30"/>
          <p:cNvPicPr>
            <a:picLocks noChangeAspect="1"/>
          </p:cNvPicPr>
          <p:nvPr/>
        </p:nvPicPr>
        <p:blipFill>
          <a:blip r:embed="rId6"/>
          <a:stretch>
            <a:fillRect/>
          </a:stretch>
        </p:blipFill>
        <p:spPr>
          <a:xfrm>
            <a:off x="4738409" y="4018140"/>
            <a:ext cx="4049614" cy="2570939"/>
          </a:xfrm>
          <a:prstGeom prst="rect">
            <a:avLst/>
          </a:prstGeom>
          <a:ln w="19050">
            <a:solidFill>
              <a:schemeClr val="bg2">
                <a:lumMod val="25000"/>
              </a:schemeClr>
            </a:solidFill>
          </a:ln>
        </p:spPr>
      </p:pic>
      <p:cxnSp>
        <p:nvCxnSpPr>
          <p:cNvPr id="2" name="直接连接符 1"/>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7"/>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9"/>
                                        </p:tgtEl>
                                        <p:attrNameLst>
                                          <p:attrName>style.visibility</p:attrName>
                                        </p:attrNameLst>
                                      </p:cBhvr>
                                      <p:to>
                                        <p:strVal val="visible"/>
                                      </p:to>
                                    </p:set>
                                    <p:animEffect transition="in" filter="blinds(horizontal)">
                                      <p:cBhvr>
                                        <p:cTn id="12" dur="500"/>
                                        <p:tgtEl>
                                          <p:spTgt spid="29"/>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30"/>
                                        </p:tgtEl>
                                        <p:attrNameLst>
                                          <p:attrName>style.visibility</p:attrName>
                                        </p:attrNameLst>
                                      </p:cBhvr>
                                      <p:to>
                                        <p:strVal val="visible"/>
                                      </p:to>
                                    </p:set>
                                    <p:animEffect transition="in" filter="blinds(horizontal)">
                                      <p:cBhvr>
                                        <p:cTn id="17" dur="500"/>
                                        <p:tgtEl>
                                          <p:spTgt spid="3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7"/>
                                        </p:tgtEl>
                                        <p:attrNameLst>
                                          <p:attrName>style.visibility</p:attrName>
                                        </p:attrNameLst>
                                      </p:cBhvr>
                                      <p:to>
                                        <p:strVal val="visible"/>
                                      </p:to>
                                    </p:set>
                                    <p:animEffect transition="in" filter="blinds(horizontal)">
                                      <p:cBhvr>
                                        <p:cTn id="22" dur="500"/>
                                        <p:tgtEl>
                                          <p:spTgt spid="2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blinds(horizontal)">
                                      <p:cBhvr>
                                        <p:cTn id="27" dur="500"/>
                                        <p:tgtEl>
                                          <p:spTgt spid="31"/>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26"/>
                                        </p:tgtEl>
                                        <p:attrNameLst>
                                          <p:attrName>style.visibility</p:attrName>
                                        </p:attrNameLst>
                                      </p:cBhvr>
                                      <p:to>
                                        <p:strVal val="visible"/>
                                      </p:to>
                                    </p:set>
                                    <p:animEffect transition="in" filter="blinds(horizontal)">
                                      <p:cBhvr>
                                        <p:cTn id="32" dur="500"/>
                                        <p:tgtEl>
                                          <p:spTgt spid="26"/>
                                        </p:tgtEl>
                                      </p:cBhvr>
                                    </p:animEffect>
                                  </p:childTnLst>
                                </p:cTn>
                              </p:par>
                              <p:par>
                                <p:cTn id="33" presetID="2" presetClass="entr" presetSubtype="8" fill="hold" nodeType="withEffect">
                                  <p:stCondLst>
                                    <p:cond delay="0"/>
                                  </p:stCondLst>
                                  <p:childTnLst>
                                    <p:set>
                                      <p:cBhvr>
                                        <p:cTn id="34" dur="1" fill="hold">
                                          <p:stCondLst>
                                            <p:cond delay="0"/>
                                          </p:stCondLst>
                                        </p:cTn>
                                        <p:tgtEl>
                                          <p:spTgt spid="2"/>
                                        </p:tgtEl>
                                        <p:attrNameLst>
                                          <p:attrName>style.visibility</p:attrName>
                                        </p:attrNameLst>
                                      </p:cBhvr>
                                      <p:to>
                                        <p:strVal val="visible"/>
                                      </p:to>
                                    </p:set>
                                    <p:anim calcmode="lin" valueType="num">
                                      <p:cBhvr additive="base">
                                        <p:cTn id="35" dur="500" fill="hold"/>
                                        <p:tgtEl>
                                          <p:spTgt spid="2"/>
                                        </p:tgtEl>
                                        <p:attrNameLst>
                                          <p:attrName>ppt_x</p:attrName>
                                        </p:attrNameLst>
                                      </p:cBhvr>
                                      <p:tavLst>
                                        <p:tav tm="0">
                                          <p:val>
                                            <p:strVal val="0-#ppt_w/2"/>
                                          </p:val>
                                        </p:tav>
                                        <p:tav tm="100000">
                                          <p:val>
                                            <p:strVal val="#ppt_x"/>
                                          </p:val>
                                        </p:tav>
                                      </p:tavLst>
                                    </p:anim>
                                    <p:anim calcmode="lin" valueType="num">
                                      <p:cBhvr additive="base">
                                        <p:cTn id="3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9" name="文本框 8"/>
          <p:cNvSpPr txBox="1"/>
          <p:nvPr/>
        </p:nvSpPr>
        <p:spPr>
          <a:xfrm>
            <a:off x="5349255" y="57358"/>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法律法规管理</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031516" y="688752"/>
            <a:ext cx="10873208" cy="1156855"/>
          </a:xfrm>
          <a:prstGeom prst="rect">
            <a:avLst/>
          </a:prstGeom>
          <a:noFill/>
        </p:spPr>
        <p:txBody>
          <a:bodyPr wrap="square">
            <a:spAutoFit/>
          </a:bodyPr>
          <a:lstStyle/>
          <a:p>
            <a:pPr defTabSz="964565" fontAlgn="auto">
              <a:lnSpc>
                <a:spcPct val="150000"/>
              </a:lnSpc>
              <a:spcBef>
                <a:spcPts val="0"/>
              </a:spcBef>
              <a:spcAft>
                <a:spcPts val="0"/>
              </a:spcAft>
            </a:pPr>
            <a:r>
              <a:rPr lang="zh-CN" altLang="zh-CN" sz="1600" kern="100" dirty="0">
                <a:effectLst/>
                <a:latin typeface="微软雅黑" panose="020B0503020204020204" pitchFamily="34" charset="-122"/>
                <a:ea typeface="微软雅黑" panose="020B0503020204020204" pitchFamily="34" charset="-122"/>
                <a:cs typeface="Times New Roman" panose="02020603050405020304" pitchFamily="18" charset="0"/>
              </a:rPr>
              <a:t>实现对国家、省、市有关安全生产法律、法规按照不同分类管理方法进行信息分类综合管理，以及对地方、行业、单位内部的相关安全生产规章制度、操作规程等信息按照信息类别进行分类管理。包括：安全生产综合法规、电厂行业安全法规、消防法规、交通法规、职业卫生法规、事故处理法规等</a:t>
            </a:r>
            <a:endParaRPr lang="zh-CN" altLang="en-US" sz="1600" dirty="0">
              <a:solidFill>
                <a:prstClr val="black"/>
              </a:solidFill>
              <a:latin typeface="微软雅黑" panose="020B0503020204020204" pitchFamily="34" charset="-122"/>
              <a:ea typeface="微软雅黑" panose="020B0503020204020204" pitchFamily="34" charset="-122"/>
            </a:endParaRPr>
          </a:p>
        </p:txBody>
      </p:sp>
      <p:pic>
        <p:nvPicPr>
          <p:cNvPr id="11" name="图片 10" descr="图形用户界面, 应用程序, 表格, Excel&#10;&#10;描述已自动生成"/>
          <p:cNvPicPr>
            <a:picLocks noChangeAspect="1"/>
          </p:cNvPicPr>
          <p:nvPr/>
        </p:nvPicPr>
        <p:blipFill>
          <a:blip r:embed="rId1"/>
          <a:stretch>
            <a:fillRect/>
          </a:stretch>
        </p:blipFill>
        <p:spPr>
          <a:xfrm>
            <a:off x="740743" y="1899980"/>
            <a:ext cx="11267676" cy="5268921"/>
          </a:xfrm>
          <a:prstGeom prst="rect">
            <a:avLst/>
          </a:prstGeom>
          <a:noFill/>
          <a:ln>
            <a:noFill/>
          </a:ln>
        </p:spPr>
      </p:pic>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2"/>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9" name="文本框 8"/>
          <p:cNvSpPr txBox="1"/>
          <p:nvPr/>
        </p:nvSpPr>
        <p:spPr>
          <a:xfrm>
            <a:off x="5349255" y="57358"/>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组织机构与职责</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38" name="文本框 37"/>
          <p:cNvSpPr txBox="1"/>
          <p:nvPr/>
        </p:nvSpPr>
        <p:spPr>
          <a:xfrm>
            <a:off x="1031516" y="688752"/>
            <a:ext cx="10873208" cy="458908"/>
          </a:xfrm>
          <a:prstGeom prst="rect">
            <a:avLst/>
          </a:prstGeom>
          <a:noFill/>
        </p:spPr>
        <p:txBody>
          <a:bodyPr wrap="square">
            <a:spAutoFit/>
          </a:bodyPr>
          <a:lstStyle/>
          <a:p>
            <a:pPr defTabSz="964565" fontAlgn="auto">
              <a:lnSpc>
                <a:spcPct val="150000"/>
              </a:lnSpc>
              <a:spcBef>
                <a:spcPts val="0"/>
              </a:spcBef>
              <a:spcAft>
                <a:spcPts val="0"/>
              </a:spcAft>
            </a:pPr>
            <a:r>
              <a:rPr lang="zh-CN" altLang="en-US" dirty="0">
                <a:solidFill>
                  <a:prstClr val="black"/>
                </a:solidFill>
                <a:latin typeface="微软雅黑" panose="020B0503020204020204" pitchFamily="34" charset="-122"/>
                <a:ea typeface="微软雅黑" panose="020B0503020204020204" pitchFamily="34" charset="-122"/>
              </a:rPr>
              <a:t>组织机构图</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安委会人员管理</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安委会工作计划</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安委会工作报告</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安委会会议管理</a:t>
            </a:r>
            <a:r>
              <a:rPr lang="en-US" altLang="zh-CN" dirty="0">
                <a:solidFill>
                  <a:prstClr val="black"/>
                </a:solidFill>
                <a:latin typeface="微软雅黑" panose="020B0503020204020204" pitchFamily="34" charset="-122"/>
                <a:ea typeface="微软雅黑" panose="020B0503020204020204" pitchFamily="34" charset="-122"/>
              </a:rPr>
              <a:t>---</a:t>
            </a:r>
            <a:r>
              <a:rPr lang="zh-CN" altLang="en-US" dirty="0">
                <a:solidFill>
                  <a:prstClr val="black"/>
                </a:solidFill>
                <a:latin typeface="微软雅黑" panose="020B0503020204020204" pitchFamily="34" charset="-122"/>
                <a:ea typeface="微软雅黑" panose="020B0503020204020204" pitchFamily="34" charset="-122"/>
              </a:rPr>
              <a:t>安全管理人员</a:t>
            </a:r>
            <a:endParaRPr lang="zh-CN" altLang="en-US" dirty="0">
              <a:solidFill>
                <a:prstClr val="black"/>
              </a:solidFill>
              <a:latin typeface="微软雅黑" panose="020B0503020204020204" pitchFamily="34" charset="-122"/>
              <a:ea typeface="微软雅黑" panose="020B0503020204020204" pitchFamily="34" charset="-122"/>
            </a:endParaRPr>
          </a:p>
        </p:txBody>
      </p:sp>
      <p:pic>
        <p:nvPicPr>
          <p:cNvPr id="10" name="图片 9" descr="图形用户界面, 文本, 应用程序&#10;&#10;描述已自动生成"/>
          <p:cNvPicPr>
            <a:picLocks noChangeAspect="1"/>
          </p:cNvPicPr>
          <p:nvPr/>
        </p:nvPicPr>
        <p:blipFill>
          <a:blip r:embed="rId1"/>
          <a:stretch>
            <a:fillRect/>
          </a:stretch>
        </p:blipFill>
        <p:spPr>
          <a:xfrm>
            <a:off x="708039" y="1326774"/>
            <a:ext cx="11161502" cy="5184576"/>
          </a:xfrm>
          <a:prstGeom prst="rect">
            <a:avLst/>
          </a:prstGeom>
          <a:noFill/>
          <a:ln>
            <a:noFill/>
          </a:ln>
        </p:spPr>
      </p:pic>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2"/>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06" y="2654449"/>
            <a:ext cx="12857339" cy="1923752"/>
            <a:chOff x="353" y="2654396"/>
            <a:chExt cx="12858044" cy="1923858"/>
          </a:xfrm>
        </p:grpSpPr>
        <p:sp>
          <p:nvSpPr>
            <p:cNvPr id="2" name="矩形 1"/>
            <p:cNvSpPr/>
            <p:nvPr/>
          </p:nvSpPr>
          <p:spPr>
            <a:xfrm>
              <a:off x="353" y="2654396"/>
              <a:ext cx="12858044" cy="19238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4" name="图片 2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52711" y="3017547"/>
              <a:ext cx="1160090" cy="1160090"/>
            </a:xfrm>
            <a:prstGeom prst="rect">
              <a:avLst/>
            </a:prstGeom>
          </p:spPr>
        </p:pic>
      </p:grpSp>
      <p:grpSp>
        <p:nvGrpSpPr>
          <p:cNvPr id="6" name="组合 5"/>
          <p:cNvGrpSpPr/>
          <p:nvPr/>
        </p:nvGrpSpPr>
        <p:grpSpPr>
          <a:xfrm>
            <a:off x="1873119" y="1917933"/>
            <a:ext cx="3037504" cy="3216977"/>
            <a:chOff x="1331640" y="1363871"/>
            <a:chExt cx="2160240" cy="2287879"/>
          </a:xfrm>
        </p:grpSpPr>
        <p:sp>
          <p:nvSpPr>
            <p:cNvPr id="3" name="椭圆 2"/>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椭圆 3"/>
            <p:cNvSpPr/>
            <p:nvPr/>
          </p:nvSpPr>
          <p:spPr>
            <a:xfrm>
              <a:off x="1511760" y="1671750"/>
              <a:ext cx="1800000" cy="180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TextBox 4"/>
            <p:cNvSpPr txBox="1"/>
            <p:nvPr/>
          </p:nvSpPr>
          <p:spPr>
            <a:xfrm>
              <a:off x="1943708" y="1363871"/>
              <a:ext cx="936104" cy="2188930"/>
            </a:xfrm>
            <a:prstGeom prst="rect">
              <a:avLst/>
            </a:prstGeom>
            <a:noFill/>
          </p:spPr>
          <p:txBody>
            <a:bodyPr wrap="square" rtlCol="0">
              <a:spAutoFit/>
            </a:bodyPr>
            <a:lstStyle/>
            <a:p>
              <a:pPr algn="ctr"/>
              <a:r>
                <a:rPr lang="en-US" altLang="zh-CN" sz="19405" dirty="0">
                  <a:solidFill>
                    <a:schemeClr val="bg1"/>
                  </a:solidFill>
                  <a:latin typeface="华文中宋" panose="02010600040101010101" pitchFamily="2" charset="-122"/>
                  <a:ea typeface="华文中宋" panose="02010600040101010101" pitchFamily="2" charset="-122"/>
                </a:rPr>
                <a:t>1</a:t>
              </a:r>
              <a:endParaRPr lang="zh-CN" altLang="en-US" sz="19405" dirty="0">
                <a:solidFill>
                  <a:schemeClr val="bg1"/>
                </a:solidFill>
                <a:latin typeface="华文中宋" panose="02010600040101010101" pitchFamily="2" charset="-122"/>
                <a:ea typeface="华文中宋" panose="02010600040101010101" pitchFamily="2" charset="-122"/>
              </a:endParaRPr>
            </a:p>
          </p:txBody>
        </p:sp>
      </p:grpSp>
      <p:sp>
        <p:nvSpPr>
          <p:cNvPr id="7" name="矩形 6"/>
          <p:cNvSpPr/>
          <p:nvPr/>
        </p:nvSpPr>
        <p:spPr>
          <a:xfrm>
            <a:off x="5170725" y="3256340"/>
            <a:ext cx="4134465" cy="769441"/>
          </a:xfrm>
          <a:prstGeom prst="rect">
            <a:avLst/>
          </a:prstGeom>
        </p:spPr>
        <p:txBody>
          <a:bodyPr wrap="none">
            <a:spAutoFit/>
          </a:bodyPr>
          <a:lstStyle/>
          <a:p>
            <a:pPr algn="l">
              <a:spcBef>
                <a:spcPct val="0"/>
              </a:spcBef>
            </a:pPr>
            <a:r>
              <a:rPr lang="zh-CN" altLang="en-US" sz="4400" b="1" dirty="0">
                <a:solidFill>
                  <a:schemeClr val="bg1"/>
                </a:solidFill>
                <a:latin typeface="微软雅黑" panose="020B0503020204020204" pitchFamily="34" charset="-122"/>
                <a:ea typeface="微软雅黑" panose="020B0503020204020204" pitchFamily="34" charset="-122"/>
              </a:rPr>
              <a:t>企业及案例介绍</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25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9" name="文本框 8"/>
          <p:cNvSpPr txBox="1"/>
          <p:nvPr/>
        </p:nvSpPr>
        <p:spPr>
          <a:xfrm>
            <a:off x="5349255" y="57358"/>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危险源管理</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pic>
        <p:nvPicPr>
          <p:cNvPr id="11" name="图片 10" descr="图形用户界面, 表格, Excel&#10;&#10;描述已自动生成"/>
          <p:cNvPicPr>
            <a:picLocks noChangeAspect="1"/>
          </p:cNvPicPr>
          <p:nvPr/>
        </p:nvPicPr>
        <p:blipFill>
          <a:blip r:embed="rId1"/>
          <a:stretch>
            <a:fillRect/>
          </a:stretch>
        </p:blipFill>
        <p:spPr>
          <a:xfrm>
            <a:off x="793774" y="1528093"/>
            <a:ext cx="10930582" cy="5110179"/>
          </a:xfrm>
          <a:prstGeom prst="rect">
            <a:avLst/>
          </a:prstGeom>
          <a:noFill/>
          <a:ln>
            <a:noFill/>
          </a:ln>
        </p:spPr>
      </p:pic>
      <p:sp>
        <p:nvSpPr>
          <p:cNvPr id="12" name="文本框 11"/>
          <p:cNvSpPr txBox="1"/>
          <p:nvPr/>
        </p:nvSpPr>
        <p:spPr>
          <a:xfrm>
            <a:off x="1028775" y="880021"/>
            <a:ext cx="10873208" cy="435504"/>
          </a:xfrm>
          <a:prstGeom prst="rect">
            <a:avLst/>
          </a:prstGeom>
          <a:noFill/>
        </p:spPr>
        <p:txBody>
          <a:bodyPr wrap="square">
            <a:spAutoFit/>
          </a:bodyPr>
          <a:lstStyle/>
          <a:p>
            <a:pPr defTabSz="964565" fontAlgn="auto">
              <a:lnSpc>
                <a:spcPct val="150000"/>
              </a:lnSpc>
              <a:spcBef>
                <a:spcPts val="0"/>
              </a:spcBef>
              <a:spcAft>
                <a:spcPts val="0"/>
              </a:spcAft>
            </a:pPr>
            <a:r>
              <a:rPr lang="zh-CN" altLang="en-US"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危险源识别                 危险源台账                  重点危险源清单               重点危险源控制措施</a:t>
            </a:r>
            <a:endParaRPr lang="zh-CN" altLang="en-US" sz="1685" dirty="0">
              <a:solidFill>
                <a:prstClr val="black"/>
              </a:solidFill>
              <a:latin typeface="Arial" panose="020B0604020202020204"/>
              <a:ea typeface="微软雅黑" panose="020B0503020204020204" pitchFamily="34" charset="-122"/>
            </a:endParaRPr>
          </a:p>
        </p:txBody>
      </p:sp>
      <p:sp>
        <p:nvSpPr>
          <p:cNvPr id="13" name="箭头: 右 12"/>
          <p:cNvSpPr/>
          <p:nvPr/>
        </p:nvSpPr>
        <p:spPr>
          <a:xfrm>
            <a:off x="2322075" y="97107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p:cNvSpPr/>
          <p:nvPr/>
        </p:nvSpPr>
        <p:spPr>
          <a:xfrm>
            <a:off x="4629175" y="973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p:cNvSpPr/>
          <p:nvPr/>
        </p:nvSpPr>
        <p:spPr>
          <a:xfrm>
            <a:off x="7221463" y="96572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2"/>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61360" y="247015"/>
            <a:ext cx="7967980" cy="48006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安全系统应用介绍（危险源电子地图）</a:t>
            </a:r>
            <a:endPar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04645" y="1023620"/>
            <a:ext cx="9472930" cy="5328285"/>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sp>
        <p:nvSpPr>
          <p:cNvPr id="72" name="任意多边形 71"/>
          <p:cNvSpPr/>
          <p:nvPr>
            <p:custDataLst>
              <p:tags r:id="rId2"/>
            </p:custDataLst>
          </p:nvPr>
        </p:nvSpPr>
        <p:spPr>
          <a:xfrm>
            <a:off x="47868"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900" decel="100000" fill="hold"/>
                                        <p:tgtEl>
                                          <p:spTgt spid="7"/>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par>
                                <p:cTn id="11" presetID="2" presetClass="entr" presetSubtype="8"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0-#ppt_w/2"/>
                                          </p:val>
                                        </p:tav>
                                        <p:tav tm="100000">
                                          <p:val>
                                            <p:strVal val="#ppt_x"/>
                                          </p:val>
                                        </p:tav>
                                      </p:tavLst>
                                    </p:anim>
                                    <p:anim calcmode="lin" valueType="num">
                                      <p:cBhvr additive="base">
                                        <p:cTn id="1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61360" y="247015"/>
            <a:ext cx="7967980" cy="48006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安全系统应用介绍（危险源电子地图）</a:t>
            </a:r>
            <a:endPar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pic>
        <p:nvPicPr>
          <p:cNvPr id="3" name="图片 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77800" y="727075"/>
            <a:ext cx="8845550" cy="5389880"/>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5640" y="1022350"/>
            <a:ext cx="9472930" cy="5328285"/>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63345" y="1473200"/>
            <a:ext cx="10719435" cy="5145405"/>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75560" y="1914525"/>
            <a:ext cx="9211310" cy="5180965"/>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sp>
        <p:nvSpPr>
          <p:cNvPr id="72" name="任意多边形 71"/>
          <p:cNvSpPr/>
          <p:nvPr>
            <p:custDataLst>
              <p:tags r:id="rId5"/>
            </p:custDataLst>
          </p:nvPr>
        </p:nvSpPr>
        <p:spPr>
          <a:xfrm>
            <a:off x="47868"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900" decel="100000" fill="hold"/>
                                        <p:tgtEl>
                                          <p:spTgt spid="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3"/>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37"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1000"/>
                                        <p:tgtEl>
                                          <p:spTgt spid="7"/>
                                        </p:tgtEl>
                                      </p:cBhvr>
                                    </p:animEffect>
                                    <p:anim calcmode="lin" valueType="num">
                                      <p:cBhvr>
                                        <p:cTn id="16" dur="1000" fill="hold"/>
                                        <p:tgtEl>
                                          <p:spTgt spid="7"/>
                                        </p:tgtEl>
                                        <p:attrNameLst>
                                          <p:attrName>ppt_x</p:attrName>
                                        </p:attrNameLst>
                                      </p:cBhvr>
                                      <p:tavLst>
                                        <p:tav tm="0">
                                          <p:val>
                                            <p:strVal val="#ppt_x"/>
                                          </p:val>
                                        </p:tav>
                                        <p:tav tm="100000">
                                          <p:val>
                                            <p:strVal val="#ppt_x"/>
                                          </p:val>
                                        </p:tav>
                                      </p:tavLst>
                                    </p:anim>
                                    <p:anim calcmode="lin" valueType="num">
                                      <p:cBhvr>
                                        <p:cTn id="17" dur="900" decel="100000" fill="hold"/>
                                        <p:tgtEl>
                                          <p:spTgt spid="7"/>
                                        </p:tgtEl>
                                        <p:attrNameLst>
                                          <p:attrName>ppt_y</p:attrName>
                                        </p:attrNameLst>
                                      </p:cBhvr>
                                      <p:tavLst>
                                        <p:tav tm="0">
                                          <p:val>
                                            <p:strVal val="#ppt_y+1"/>
                                          </p:val>
                                        </p:tav>
                                        <p:tav tm="100000">
                                          <p:val>
                                            <p:strVal val="#ppt_y-.03"/>
                                          </p:val>
                                        </p:tav>
                                      </p:tavLst>
                                    </p:anim>
                                    <p:anim calcmode="lin" valueType="num">
                                      <p:cBhvr>
                                        <p:cTn id="18" dur="100" accel="100000" fill="hold">
                                          <p:stCondLst>
                                            <p:cond delay="900"/>
                                          </p:stCondLst>
                                        </p:cTn>
                                        <p:tgtEl>
                                          <p:spTgt spid="7"/>
                                        </p:tgtEl>
                                        <p:attrNameLst>
                                          <p:attrName>ppt_y</p:attrName>
                                        </p:attrNameLst>
                                      </p:cBhvr>
                                      <p:tavLst>
                                        <p:tav tm="0">
                                          <p:val>
                                            <p:strVal val="#ppt_y-.03"/>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7" presetClass="entr" presetSubtype="0" fill="hold" nodeType="clickEffect">
                                  <p:stCondLst>
                                    <p:cond delay="0"/>
                                  </p:stCondLst>
                                  <p:childTnLst>
                                    <p:set>
                                      <p:cBhvr>
                                        <p:cTn id="22" dur="1" fill="hold">
                                          <p:stCondLst>
                                            <p:cond delay="0"/>
                                          </p:stCondLst>
                                        </p:cTn>
                                        <p:tgtEl>
                                          <p:spTgt spid="12"/>
                                        </p:tgtEl>
                                        <p:attrNameLst>
                                          <p:attrName>style.visibility</p:attrName>
                                        </p:attrNameLst>
                                      </p:cBhvr>
                                      <p:to>
                                        <p:strVal val="visible"/>
                                      </p:to>
                                    </p:set>
                                    <p:animEffect transition="in" filter="fade">
                                      <p:cBhvr>
                                        <p:cTn id="23" dur="1000"/>
                                        <p:tgtEl>
                                          <p:spTgt spid="12"/>
                                        </p:tgtEl>
                                      </p:cBhvr>
                                    </p:animEffect>
                                    <p:anim calcmode="lin" valueType="num">
                                      <p:cBhvr>
                                        <p:cTn id="24" dur="1000" fill="hold"/>
                                        <p:tgtEl>
                                          <p:spTgt spid="12"/>
                                        </p:tgtEl>
                                        <p:attrNameLst>
                                          <p:attrName>ppt_x</p:attrName>
                                        </p:attrNameLst>
                                      </p:cBhvr>
                                      <p:tavLst>
                                        <p:tav tm="0">
                                          <p:val>
                                            <p:strVal val="#ppt_x"/>
                                          </p:val>
                                        </p:tav>
                                        <p:tav tm="100000">
                                          <p:val>
                                            <p:strVal val="#ppt_x"/>
                                          </p:val>
                                        </p:tav>
                                      </p:tavLst>
                                    </p:anim>
                                    <p:anim calcmode="lin" valueType="num">
                                      <p:cBhvr>
                                        <p:cTn id="25" dur="900" decel="100000" fill="hold"/>
                                        <p:tgtEl>
                                          <p:spTgt spid="12"/>
                                        </p:tgtEl>
                                        <p:attrNameLst>
                                          <p:attrName>ppt_y</p:attrName>
                                        </p:attrNameLst>
                                      </p:cBhvr>
                                      <p:tavLst>
                                        <p:tav tm="0">
                                          <p:val>
                                            <p:strVal val="#ppt_y+1"/>
                                          </p:val>
                                        </p:tav>
                                        <p:tav tm="100000">
                                          <p:val>
                                            <p:strVal val="#ppt_y-.03"/>
                                          </p:val>
                                        </p:tav>
                                      </p:tavLst>
                                    </p:anim>
                                    <p:anim calcmode="lin" valueType="num">
                                      <p:cBhvr>
                                        <p:cTn id="26" dur="100" accel="100000" fill="hold">
                                          <p:stCondLst>
                                            <p:cond delay="900"/>
                                          </p:stCondLst>
                                        </p:cTn>
                                        <p:tgtEl>
                                          <p:spTgt spid="12"/>
                                        </p:tgtEl>
                                        <p:attrNameLst>
                                          <p:attrName>ppt_y</p:attrName>
                                        </p:attrNameLst>
                                      </p:cBhvr>
                                      <p:tavLst>
                                        <p:tav tm="0">
                                          <p:val>
                                            <p:strVal val="#ppt_y-.03"/>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37"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1000"/>
                                        <p:tgtEl>
                                          <p:spTgt spid="8"/>
                                        </p:tgtEl>
                                      </p:cBhvr>
                                    </p:animEffect>
                                    <p:anim calcmode="lin" valueType="num">
                                      <p:cBhvr>
                                        <p:cTn id="32" dur="1000" fill="hold"/>
                                        <p:tgtEl>
                                          <p:spTgt spid="8"/>
                                        </p:tgtEl>
                                        <p:attrNameLst>
                                          <p:attrName>ppt_x</p:attrName>
                                        </p:attrNameLst>
                                      </p:cBhvr>
                                      <p:tavLst>
                                        <p:tav tm="0">
                                          <p:val>
                                            <p:strVal val="#ppt_x"/>
                                          </p:val>
                                        </p:tav>
                                        <p:tav tm="100000">
                                          <p:val>
                                            <p:strVal val="#ppt_x"/>
                                          </p:val>
                                        </p:tav>
                                      </p:tavLst>
                                    </p:anim>
                                    <p:anim calcmode="lin" valueType="num">
                                      <p:cBhvr>
                                        <p:cTn id="33" dur="900" decel="100000" fill="hold"/>
                                        <p:tgtEl>
                                          <p:spTgt spid="8"/>
                                        </p:tgtEl>
                                        <p:attrNameLst>
                                          <p:attrName>ppt_y</p:attrName>
                                        </p:attrNameLst>
                                      </p:cBhvr>
                                      <p:tavLst>
                                        <p:tav tm="0">
                                          <p:val>
                                            <p:strVal val="#ppt_y+1"/>
                                          </p:val>
                                        </p:tav>
                                        <p:tav tm="100000">
                                          <p:val>
                                            <p:strVal val="#ppt_y-.03"/>
                                          </p:val>
                                        </p:tav>
                                      </p:tavLst>
                                    </p:anim>
                                    <p:anim calcmode="lin" valueType="num">
                                      <p:cBhvr>
                                        <p:cTn id="34" dur="100" accel="100000" fill="hold">
                                          <p:stCondLst>
                                            <p:cond delay="900"/>
                                          </p:stCondLst>
                                        </p:cTn>
                                        <p:tgtEl>
                                          <p:spTgt spid="8"/>
                                        </p:tgtEl>
                                        <p:attrNameLst>
                                          <p:attrName>ppt_y</p:attrName>
                                        </p:attrNameLst>
                                      </p:cBhvr>
                                      <p:tavLst>
                                        <p:tav tm="0">
                                          <p:val>
                                            <p:strVal val="#ppt_y-.03"/>
                                          </p:val>
                                        </p:tav>
                                        <p:tav tm="100000">
                                          <p:val>
                                            <p:strVal val="#ppt_y"/>
                                          </p:val>
                                        </p:tav>
                                      </p:tavLst>
                                    </p:anim>
                                  </p:childTnLst>
                                </p:cTn>
                              </p:par>
                              <p:par>
                                <p:cTn id="35" presetID="2" presetClass="entr" presetSubtype="8" fill="hold" nodeType="withEffect">
                                  <p:stCondLst>
                                    <p:cond delay="0"/>
                                  </p:stCondLst>
                                  <p:childTnLst>
                                    <p:set>
                                      <p:cBhvr>
                                        <p:cTn id="36" dur="1" fill="hold">
                                          <p:stCondLst>
                                            <p:cond delay="0"/>
                                          </p:stCondLst>
                                        </p:cTn>
                                        <p:tgtEl>
                                          <p:spTgt spid="17"/>
                                        </p:tgtEl>
                                        <p:attrNameLst>
                                          <p:attrName>style.visibility</p:attrName>
                                        </p:attrNameLst>
                                      </p:cBhvr>
                                      <p:to>
                                        <p:strVal val="visible"/>
                                      </p:to>
                                    </p:set>
                                    <p:anim calcmode="lin" valueType="num">
                                      <p:cBhvr additive="base">
                                        <p:cTn id="37" dur="500" fill="hold"/>
                                        <p:tgtEl>
                                          <p:spTgt spid="17"/>
                                        </p:tgtEl>
                                        <p:attrNameLst>
                                          <p:attrName>ppt_x</p:attrName>
                                        </p:attrNameLst>
                                      </p:cBhvr>
                                      <p:tavLst>
                                        <p:tav tm="0">
                                          <p:val>
                                            <p:strVal val="0-#ppt_w/2"/>
                                          </p:val>
                                        </p:tav>
                                        <p:tav tm="100000">
                                          <p:val>
                                            <p:strVal val="#ppt_x"/>
                                          </p:val>
                                        </p:tav>
                                      </p:tavLst>
                                    </p:anim>
                                    <p:anim calcmode="lin" valueType="num">
                                      <p:cBhvr additive="base">
                                        <p:cTn id="3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9" name="文本框 8"/>
          <p:cNvSpPr txBox="1"/>
          <p:nvPr/>
        </p:nvSpPr>
        <p:spPr>
          <a:xfrm>
            <a:off x="5349255" y="57358"/>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应急管理</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359649" y="872918"/>
            <a:ext cx="10873208" cy="3940694"/>
          </a:xfrm>
          <a:prstGeom prst="rect">
            <a:avLst/>
          </a:prstGeom>
          <a:noFill/>
        </p:spPr>
        <p:txBody>
          <a:bodyPr wrap="square">
            <a:spAutoFit/>
          </a:bodyPr>
          <a:lstStyle/>
          <a:p>
            <a:pPr defTabSz="964565" fontAlgn="auto">
              <a:lnSpc>
                <a:spcPct val="150000"/>
              </a:lnSpc>
              <a:spcBef>
                <a:spcPts val="0"/>
              </a:spcBef>
              <a:spcAft>
                <a:spcPts val="0"/>
              </a:spcAft>
            </a:pPr>
            <a:r>
              <a:rPr lang="zh-CN" altLang="en-US"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应急专业组</a:t>
            </a:r>
            <a:r>
              <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 应急物资台账                 应急资源管理</a:t>
            </a:r>
            <a:endPar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endPar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endPar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r>
              <a:rPr lang="zh-CN" altLang="en-US"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应急预案评审</a:t>
            </a:r>
            <a:endPar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endPar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endPar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r>
              <a:rPr lang="zh-CN" altLang="en-US"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年度应急预案演练计划</a:t>
            </a:r>
            <a:endPar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endPar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endParaRPr lang="en-US" altLang="zh-CN"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r>
              <a:rPr lang="zh-CN" altLang="en-US" sz="1685" b="1"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应急演练组织与实施</a:t>
            </a:r>
            <a:endParaRPr lang="zh-CN" altLang="en-US" sz="1685" dirty="0">
              <a:solidFill>
                <a:prstClr val="black"/>
              </a:solidFill>
              <a:latin typeface="Arial" panose="020B0604020202020204"/>
              <a:ea typeface="微软雅黑" panose="020B0503020204020204" pitchFamily="34" charset="-122"/>
            </a:endParaRPr>
          </a:p>
        </p:txBody>
      </p:sp>
      <p:sp>
        <p:nvSpPr>
          <p:cNvPr id="13" name="箭头: 右 12"/>
          <p:cNvSpPr/>
          <p:nvPr/>
        </p:nvSpPr>
        <p:spPr>
          <a:xfrm>
            <a:off x="2036887" y="973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箭头: 右 13"/>
          <p:cNvSpPr/>
          <p:nvPr/>
        </p:nvSpPr>
        <p:spPr>
          <a:xfrm>
            <a:off x="4629175" y="973856"/>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箭头: 右 14"/>
          <p:cNvSpPr/>
          <p:nvPr/>
        </p:nvSpPr>
        <p:spPr>
          <a:xfrm rot="5400000">
            <a:off x="712030" y="1564097"/>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descr="图形用户界面, 应用程序, 表格, Excel&#10;&#10;描述已自动生成"/>
          <p:cNvPicPr>
            <a:picLocks noChangeAspect="1"/>
          </p:cNvPicPr>
          <p:nvPr/>
        </p:nvPicPr>
        <p:blipFill>
          <a:blip r:embed="rId1"/>
          <a:srcRect l="26650"/>
          <a:stretch>
            <a:fillRect/>
          </a:stretch>
        </p:blipFill>
        <p:spPr>
          <a:xfrm>
            <a:off x="2684959" y="1672109"/>
            <a:ext cx="9937104" cy="4968552"/>
          </a:xfrm>
          <a:prstGeom prst="rect">
            <a:avLst/>
          </a:prstGeom>
          <a:noFill/>
          <a:ln>
            <a:noFill/>
          </a:ln>
        </p:spPr>
      </p:pic>
      <p:sp>
        <p:nvSpPr>
          <p:cNvPr id="18" name="箭头: 右 17"/>
          <p:cNvSpPr/>
          <p:nvPr/>
        </p:nvSpPr>
        <p:spPr>
          <a:xfrm rot="5400000">
            <a:off x="712030" y="2626409"/>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右 18"/>
          <p:cNvSpPr/>
          <p:nvPr/>
        </p:nvSpPr>
        <p:spPr>
          <a:xfrm rot="5400000">
            <a:off x="712030" y="3796345"/>
            <a:ext cx="576064" cy="3600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2"/>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9" name="文本框 8"/>
          <p:cNvSpPr txBox="1"/>
          <p:nvPr/>
        </p:nvSpPr>
        <p:spPr>
          <a:xfrm>
            <a:off x="5349255" y="57358"/>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安全教育培训管理</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031516" y="688752"/>
            <a:ext cx="10873208" cy="1156855"/>
          </a:xfrm>
          <a:prstGeom prst="rect">
            <a:avLst/>
          </a:prstGeom>
          <a:noFill/>
        </p:spPr>
        <p:txBody>
          <a:bodyPr wrap="square">
            <a:spAutoFit/>
          </a:bodyPr>
          <a:lstStyle/>
          <a:p>
            <a:pPr defTabSz="964565" fontAlgn="auto">
              <a:lnSpc>
                <a:spcPct val="150000"/>
              </a:lnSpc>
              <a:spcBef>
                <a:spcPts val="0"/>
              </a:spcBef>
              <a:spcAft>
                <a:spcPts val="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安全教育培训全过程管理、人员档案管理并实现安全教育培训查询统计；需要实现根据不同类型进行安全教育培训计划的制定、流程的设置、计划的下发；实现安全教育培训结果登记，培训效果评价和培训人员管理；建立培训资料库，实现安全教育培训资料的上传、下载、修改，实现通过权限控制文档的操作，实现文档共享。</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7" name="图片 16" descr="图形用户界面, 应用程序, 表格, Excel&#10;&#10;描述已自动生成"/>
          <p:cNvPicPr>
            <a:picLocks noChangeAspect="1"/>
          </p:cNvPicPr>
          <p:nvPr/>
        </p:nvPicPr>
        <p:blipFill>
          <a:blip r:embed="rId1"/>
          <a:stretch>
            <a:fillRect/>
          </a:stretch>
        </p:blipFill>
        <p:spPr>
          <a:xfrm>
            <a:off x="1031516" y="1960141"/>
            <a:ext cx="10657184" cy="4979692"/>
          </a:xfrm>
          <a:prstGeom prst="rect">
            <a:avLst/>
          </a:prstGeom>
          <a:noFill/>
          <a:ln>
            <a:noFill/>
          </a:ln>
        </p:spPr>
      </p:pic>
      <p:cxnSp>
        <p:nvCxnSpPr>
          <p:cNvPr id="2" name="直接连接符 1"/>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2"/>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9" name="文本框 8"/>
          <p:cNvSpPr txBox="1"/>
          <p:nvPr/>
        </p:nvSpPr>
        <p:spPr>
          <a:xfrm>
            <a:off x="5349255" y="57358"/>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三同时管理</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1031516" y="688752"/>
            <a:ext cx="10873208" cy="1156855"/>
          </a:xfrm>
          <a:prstGeom prst="rect">
            <a:avLst/>
          </a:prstGeom>
          <a:noFill/>
        </p:spPr>
        <p:txBody>
          <a:bodyPr wrap="square">
            <a:spAutoFit/>
          </a:bodyPr>
          <a:lstStyle/>
          <a:p>
            <a:pPr defTabSz="964565" fontAlgn="auto">
              <a:lnSpc>
                <a:spcPct val="150000"/>
              </a:lnSpc>
              <a:spcBef>
                <a:spcPts val="0"/>
              </a:spcBef>
              <a:spcAft>
                <a:spcPts val="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建设项目三同时主要包括新、改、扩建设项目及安全技术措施项目作业、施工安全管理的登记、检查、汇总、统计、查询、下载，每个项目在设计、施工、验收阶段提交相应文件材料的备份、查询、下载。</a:t>
            </a:r>
            <a:endPar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endParaRPr>
          </a:p>
          <a:p>
            <a:pPr defTabSz="964565" fontAlgn="auto">
              <a:lnSpc>
                <a:spcPct val="150000"/>
              </a:lnSpc>
              <a:spcBef>
                <a:spcPts val="0"/>
              </a:spcBef>
              <a:spcAft>
                <a:spcPts val="0"/>
              </a:spcAft>
            </a:pP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0" name="图片 9" descr="图形用户界面, 应用程序, 表格, Excel&#10;&#10;描述已自动生成"/>
          <p:cNvPicPr>
            <a:picLocks noChangeAspect="1"/>
          </p:cNvPicPr>
          <p:nvPr/>
        </p:nvPicPr>
        <p:blipFill>
          <a:blip r:embed="rId1"/>
          <a:stretch>
            <a:fillRect/>
          </a:stretch>
        </p:blipFill>
        <p:spPr>
          <a:xfrm>
            <a:off x="744172" y="1600101"/>
            <a:ext cx="11370406" cy="5184576"/>
          </a:xfrm>
          <a:prstGeom prst="rect">
            <a:avLst/>
          </a:prstGeom>
          <a:noFill/>
          <a:ln>
            <a:noFill/>
          </a:ln>
        </p:spPr>
      </p:pic>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2"/>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图片 30"/>
          <p:cNvPicPr>
            <a:picLocks noChangeAspect="1"/>
          </p:cNvPicPr>
          <p:nvPr/>
        </p:nvPicPr>
        <p:blipFill>
          <a:blip r:embed="rId1"/>
          <a:stretch>
            <a:fillRect/>
          </a:stretch>
        </p:blipFill>
        <p:spPr>
          <a:xfrm>
            <a:off x="165096" y="4071045"/>
            <a:ext cx="3549356" cy="2595048"/>
          </a:xfrm>
          <a:prstGeom prst="rect">
            <a:avLst/>
          </a:prstGeom>
          <a:ln w="19050">
            <a:solidFill>
              <a:schemeClr val="bg2">
                <a:lumMod val="25000"/>
              </a:schemeClr>
            </a:solidFill>
          </a:ln>
        </p:spPr>
      </p:pic>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pic>
        <p:nvPicPr>
          <p:cNvPr id="3" name="图片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5097" y="723935"/>
            <a:ext cx="3583510" cy="2589691"/>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sp>
        <p:nvSpPr>
          <p:cNvPr id="9" name="文本框 8"/>
          <p:cNvSpPr txBox="1"/>
          <p:nvPr/>
        </p:nvSpPr>
        <p:spPr>
          <a:xfrm>
            <a:off x="3380925" y="66806"/>
            <a:ext cx="6144025" cy="481670"/>
          </a:xfrm>
          <a:prstGeom prst="rect">
            <a:avLst/>
          </a:prstGeom>
          <a:noFill/>
        </p:spPr>
        <p:txBody>
          <a:bodyPr wrap="square" rtlCol="0">
            <a:spAutoFit/>
          </a:bodyPr>
          <a:lstStyle/>
          <a:p>
            <a:pPr algn="ct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相关方安全管理</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204834" y="3331708"/>
            <a:ext cx="562975" cy="319446"/>
          </a:xfrm>
          <a:prstGeom prst="rect">
            <a:avLst/>
          </a:prstGeom>
          <a:noFill/>
        </p:spPr>
        <p:txBody>
          <a:bodyPr wrap="none" rtlCol="0">
            <a:spAutoFit/>
          </a:bodyPr>
          <a:lstStyle/>
          <a:p>
            <a:pPr defTabSz="964565" fontAlgn="auto">
              <a:spcBef>
                <a:spcPts val="0"/>
              </a:spcBef>
              <a:spcAft>
                <a:spcPts val="0"/>
              </a:spcAft>
            </a:pPr>
            <a:r>
              <a:rPr kumimoji="1" lang="zh-CN" altLang="en-US" sz="1475" dirty="0">
                <a:solidFill>
                  <a:prstClr val="black"/>
                </a:solidFill>
                <a:latin typeface="Century Gothic" panose="020B0502020202020204"/>
                <a:ea typeface="微软雅黑" panose="020B0503020204020204" pitchFamily="34" charset="-122"/>
              </a:rPr>
              <a:t>建档</a:t>
            </a:r>
            <a:endParaRPr kumimoji="1" lang="zh-CN" altLang="en-US" sz="1475" dirty="0">
              <a:solidFill>
                <a:prstClr val="black"/>
              </a:solidFill>
              <a:latin typeface="Century Gothic" panose="020B0502020202020204"/>
              <a:ea typeface="微软雅黑" panose="020B0503020204020204" pitchFamily="34" charset="-122"/>
            </a:endParaRPr>
          </a:p>
        </p:txBody>
      </p:sp>
      <p:sp>
        <p:nvSpPr>
          <p:cNvPr id="18" name="文本框 17"/>
          <p:cNvSpPr txBox="1"/>
          <p:nvPr/>
        </p:nvSpPr>
        <p:spPr>
          <a:xfrm>
            <a:off x="7245173" y="3338549"/>
            <a:ext cx="562975" cy="319446"/>
          </a:xfrm>
          <a:prstGeom prst="rect">
            <a:avLst/>
          </a:prstGeom>
          <a:noFill/>
        </p:spPr>
        <p:txBody>
          <a:bodyPr wrap="none" rtlCol="0">
            <a:spAutoFit/>
          </a:bodyPr>
          <a:lstStyle/>
          <a:p>
            <a:pPr defTabSz="964565" fontAlgn="auto">
              <a:spcBef>
                <a:spcPts val="0"/>
              </a:spcBef>
              <a:spcAft>
                <a:spcPts val="0"/>
              </a:spcAft>
            </a:pPr>
            <a:r>
              <a:rPr kumimoji="1" lang="zh-CN" altLang="en-US" sz="1475" dirty="0">
                <a:solidFill>
                  <a:prstClr val="black"/>
                </a:solidFill>
                <a:latin typeface="Century Gothic" panose="020B0502020202020204"/>
                <a:ea typeface="微软雅黑" panose="020B0503020204020204" pitchFamily="34" charset="-122"/>
              </a:rPr>
              <a:t>交底</a:t>
            </a:r>
            <a:endParaRPr kumimoji="1" lang="zh-CN" altLang="en-US" sz="1475" dirty="0">
              <a:solidFill>
                <a:prstClr val="black"/>
              </a:solidFill>
              <a:latin typeface="Century Gothic" panose="020B0502020202020204"/>
              <a:ea typeface="微软雅黑" panose="020B0503020204020204" pitchFamily="34" charset="-122"/>
            </a:endParaRPr>
          </a:p>
        </p:txBody>
      </p:sp>
      <p:sp>
        <p:nvSpPr>
          <p:cNvPr id="20" name="文本框 19"/>
          <p:cNvSpPr txBox="1"/>
          <p:nvPr/>
        </p:nvSpPr>
        <p:spPr>
          <a:xfrm>
            <a:off x="10214973" y="3338451"/>
            <a:ext cx="562975" cy="319446"/>
          </a:xfrm>
          <a:prstGeom prst="rect">
            <a:avLst/>
          </a:prstGeom>
          <a:noFill/>
        </p:spPr>
        <p:txBody>
          <a:bodyPr wrap="none" rtlCol="0">
            <a:spAutoFit/>
          </a:bodyPr>
          <a:lstStyle/>
          <a:p>
            <a:pPr defTabSz="964565" fontAlgn="auto">
              <a:spcBef>
                <a:spcPts val="0"/>
              </a:spcBef>
              <a:spcAft>
                <a:spcPts val="0"/>
              </a:spcAft>
            </a:pPr>
            <a:r>
              <a:rPr kumimoji="1" lang="zh-CN" altLang="en-US" sz="1475" dirty="0">
                <a:solidFill>
                  <a:prstClr val="black"/>
                </a:solidFill>
                <a:latin typeface="Century Gothic" panose="020B0502020202020204"/>
                <a:ea typeface="微软雅黑" panose="020B0503020204020204" pitchFamily="34" charset="-122"/>
              </a:rPr>
              <a:t>联系</a:t>
            </a:r>
            <a:endParaRPr kumimoji="1" lang="zh-CN" altLang="en-US" sz="1475" dirty="0">
              <a:solidFill>
                <a:prstClr val="black"/>
              </a:solidFill>
              <a:latin typeface="Century Gothic" panose="020B0502020202020204"/>
              <a:ea typeface="微软雅黑" panose="020B0503020204020204" pitchFamily="34" charset="-122"/>
            </a:endParaRPr>
          </a:p>
        </p:txBody>
      </p:sp>
      <p:sp>
        <p:nvSpPr>
          <p:cNvPr id="21" name="文本框 20"/>
          <p:cNvSpPr txBox="1"/>
          <p:nvPr/>
        </p:nvSpPr>
        <p:spPr>
          <a:xfrm>
            <a:off x="10150683" y="6404034"/>
            <a:ext cx="562975" cy="319446"/>
          </a:xfrm>
          <a:prstGeom prst="rect">
            <a:avLst/>
          </a:prstGeom>
          <a:noFill/>
        </p:spPr>
        <p:txBody>
          <a:bodyPr wrap="none" rtlCol="0">
            <a:spAutoFit/>
          </a:bodyPr>
          <a:lstStyle/>
          <a:p>
            <a:pPr defTabSz="964565" fontAlgn="auto">
              <a:spcBef>
                <a:spcPts val="0"/>
              </a:spcBef>
              <a:spcAft>
                <a:spcPts val="0"/>
              </a:spcAft>
            </a:pPr>
            <a:r>
              <a:rPr kumimoji="1" lang="zh-CN" altLang="en-US" sz="1475" dirty="0">
                <a:solidFill>
                  <a:prstClr val="black"/>
                </a:solidFill>
                <a:latin typeface="Century Gothic" panose="020B0502020202020204"/>
                <a:ea typeface="微软雅黑" panose="020B0503020204020204" pitchFamily="34" charset="-122"/>
              </a:rPr>
              <a:t>完结</a:t>
            </a:r>
            <a:endParaRPr kumimoji="1" lang="zh-CN" altLang="en-US" sz="1475" dirty="0">
              <a:solidFill>
                <a:prstClr val="black"/>
              </a:solidFill>
              <a:latin typeface="Century Gothic" panose="020B0502020202020204"/>
              <a:ea typeface="微软雅黑" panose="020B0503020204020204" pitchFamily="34" charset="-122"/>
            </a:endParaRPr>
          </a:p>
        </p:txBody>
      </p:sp>
      <p:sp>
        <p:nvSpPr>
          <p:cNvPr id="22" name="文本框 21"/>
          <p:cNvSpPr txBox="1"/>
          <p:nvPr/>
        </p:nvSpPr>
        <p:spPr>
          <a:xfrm>
            <a:off x="4154645" y="6726804"/>
            <a:ext cx="562975" cy="319446"/>
          </a:xfrm>
          <a:prstGeom prst="rect">
            <a:avLst/>
          </a:prstGeom>
          <a:noFill/>
        </p:spPr>
        <p:txBody>
          <a:bodyPr wrap="none" rtlCol="0">
            <a:spAutoFit/>
          </a:bodyPr>
          <a:lstStyle/>
          <a:p>
            <a:pPr defTabSz="964565" fontAlgn="auto">
              <a:spcBef>
                <a:spcPts val="0"/>
              </a:spcBef>
              <a:spcAft>
                <a:spcPts val="0"/>
              </a:spcAft>
            </a:pPr>
            <a:r>
              <a:rPr kumimoji="1" lang="zh-CN" altLang="en-US" sz="1475" dirty="0">
                <a:solidFill>
                  <a:prstClr val="black"/>
                </a:solidFill>
                <a:latin typeface="Century Gothic" panose="020B0502020202020204"/>
                <a:ea typeface="微软雅黑" panose="020B0503020204020204" pitchFamily="34" charset="-122"/>
              </a:rPr>
              <a:t>完结</a:t>
            </a:r>
            <a:endParaRPr kumimoji="1" lang="zh-CN" altLang="en-US" sz="1475" dirty="0">
              <a:solidFill>
                <a:prstClr val="black"/>
              </a:solidFill>
              <a:latin typeface="Century Gothic" panose="020B0502020202020204"/>
              <a:ea typeface="微软雅黑" panose="020B0503020204020204" pitchFamily="34" charset="-122"/>
            </a:endParaRPr>
          </a:p>
        </p:txBody>
      </p:sp>
      <p:pic>
        <p:nvPicPr>
          <p:cNvPr id="4" name="图片 3"/>
          <p:cNvPicPr>
            <a:picLocks noChangeAspect="1"/>
          </p:cNvPicPr>
          <p:nvPr/>
        </p:nvPicPr>
        <p:blipFill>
          <a:blip r:embed="rId3"/>
          <a:srcRect t="7851"/>
          <a:stretch>
            <a:fillRect/>
          </a:stretch>
        </p:blipFill>
        <p:spPr>
          <a:xfrm>
            <a:off x="2944309" y="727283"/>
            <a:ext cx="3805178" cy="2593709"/>
          </a:xfrm>
          <a:prstGeom prst="rect">
            <a:avLst/>
          </a:prstGeom>
          <a:ln w="19050">
            <a:solidFill>
              <a:schemeClr val="bg2">
                <a:lumMod val="25000"/>
              </a:schemeClr>
            </a:solidFill>
          </a:ln>
        </p:spPr>
      </p:pic>
      <p:sp>
        <p:nvSpPr>
          <p:cNvPr id="14" name="右箭头 13"/>
          <p:cNvSpPr/>
          <p:nvPr/>
        </p:nvSpPr>
        <p:spPr>
          <a:xfrm>
            <a:off x="2695855" y="3338404"/>
            <a:ext cx="425253"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pic>
        <p:nvPicPr>
          <p:cNvPr id="10" name="图片 9"/>
          <p:cNvPicPr>
            <a:picLocks noChangeAspect="1"/>
          </p:cNvPicPr>
          <p:nvPr/>
        </p:nvPicPr>
        <p:blipFill>
          <a:blip r:embed="rId4"/>
          <a:stretch>
            <a:fillRect/>
          </a:stretch>
        </p:blipFill>
        <p:spPr>
          <a:xfrm>
            <a:off x="5915053" y="727284"/>
            <a:ext cx="3727494" cy="2604424"/>
          </a:xfrm>
          <a:prstGeom prst="rect">
            <a:avLst/>
          </a:prstGeom>
          <a:ln w="19050">
            <a:solidFill>
              <a:schemeClr val="bg2">
                <a:lumMod val="25000"/>
              </a:schemeClr>
            </a:solidFill>
          </a:ln>
        </p:spPr>
      </p:pic>
      <p:sp>
        <p:nvSpPr>
          <p:cNvPr id="13" name="文本框 12"/>
          <p:cNvSpPr txBox="1"/>
          <p:nvPr/>
        </p:nvSpPr>
        <p:spPr>
          <a:xfrm>
            <a:off x="3858551" y="3322477"/>
            <a:ext cx="562975" cy="319446"/>
          </a:xfrm>
          <a:prstGeom prst="rect">
            <a:avLst/>
          </a:prstGeom>
          <a:noFill/>
        </p:spPr>
        <p:txBody>
          <a:bodyPr wrap="none" rtlCol="0">
            <a:spAutoFit/>
          </a:bodyPr>
          <a:lstStyle/>
          <a:p>
            <a:pPr defTabSz="964565" fontAlgn="auto">
              <a:spcBef>
                <a:spcPts val="0"/>
              </a:spcBef>
              <a:spcAft>
                <a:spcPts val="0"/>
              </a:spcAft>
            </a:pPr>
            <a:r>
              <a:rPr kumimoji="1" lang="zh-CN" altLang="en-US" sz="1475" dirty="0">
                <a:solidFill>
                  <a:prstClr val="black"/>
                </a:solidFill>
                <a:latin typeface="Century Gothic" panose="020B0502020202020204"/>
                <a:ea typeface="微软雅黑" panose="020B0503020204020204" pitchFamily="34" charset="-122"/>
              </a:rPr>
              <a:t>审查</a:t>
            </a:r>
            <a:endParaRPr kumimoji="1" lang="zh-CN" altLang="en-US" sz="1475" dirty="0">
              <a:solidFill>
                <a:prstClr val="black"/>
              </a:solidFill>
              <a:latin typeface="Century Gothic" panose="020B0502020202020204"/>
              <a:ea typeface="微软雅黑" panose="020B0503020204020204" pitchFamily="34" charset="-122"/>
            </a:endParaRPr>
          </a:p>
        </p:txBody>
      </p:sp>
      <p:sp>
        <p:nvSpPr>
          <p:cNvPr id="17" name="右箭头 16"/>
          <p:cNvSpPr/>
          <p:nvPr/>
        </p:nvSpPr>
        <p:spPr>
          <a:xfrm>
            <a:off x="5623069" y="3322331"/>
            <a:ext cx="425253"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sp>
        <p:nvSpPr>
          <p:cNvPr id="23" name="右箭头 22"/>
          <p:cNvSpPr/>
          <p:nvPr/>
        </p:nvSpPr>
        <p:spPr>
          <a:xfrm>
            <a:off x="8727081" y="3320992"/>
            <a:ext cx="425253"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sp>
        <p:nvSpPr>
          <p:cNvPr id="25" name="文本框 24"/>
          <p:cNvSpPr txBox="1"/>
          <p:nvPr/>
        </p:nvSpPr>
        <p:spPr>
          <a:xfrm>
            <a:off x="7245173" y="6728519"/>
            <a:ext cx="562975" cy="319446"/>
          </a:xfrm>
          <a:prstGeom prst="rect">
            <a:avLst/>
          </a:prstGeom>
          <a:noFill/>
        </p:spPr>
        <p:txBody>
          <a:bodyPr wrap="none" rtlCol="0">
            <a:spAutoFit/>
          </a:bodyPr>
          <a:lstStyle/>
          <a:p>
            <a:pPr defTabSz="964565" fontAlgn="auto">
              <a:spcBef>
                <a:spcPts val="0"/>
              </a:spcBef>
              <a:spcAft>
                <a:spcPts val="0"/>
              </a:spcAft>
            </a:pPr>
            <a:r>
              <a:rPr kumimoji="1" lang="zh-CN" altLang="en-US" sz="1475" dirty="0">
                <a:solidFill>
                  <a:prstClr val="black"/>
                </a:solidFill>
                <a:latin typeface="Century Gothic" panose="020B0502020202020204"/>
                <a:ea typeface="微软雅黑" panose="020B0503020204020204" pitchFamily="34" charset="-122"/>
              </a:rPr>
              <a:t>监管</a:t>
            </a:r>
            <a:endParaRPr kumimoji="1" lang="zh-CN" altLang="en-US" sz="1475" dirty="0">
              <a:solidFill>
                <a:prstClr val="black"/>
              </a:solidFill>
              <a:latin typeface="Century Gothic" panose="020B0502020202020204"/>
              <a:ea typeface="微软雅黑" panose="020B0503020204020204" pitchFamily="34" charset="-122"/>
            </a:endParaRPr>
          </a:p>
        </p:txBody>
      </p:sp>
      <p:pic>
        <p:nvPicPr>
          <p:cNvPr id="26" name="图片 25"/>
          <p:cNvPicPr>
            <a:picLocks noChangeAspect="1"/>
          </p:cNvPicPr>
          <p:nvPr/>
        </p:nvPicPr>
        <p:blipFill>
          <a:blip r:embed="rId5"/>
          <a:stretch>
            <a:fillRect/>
          </a:stretch>
        </p:blipFill>
        <p:spPr>
          <a:xfrm>
            <a:off x="8881779" y="727283"/>
            <a:ext cx="3234602" cy="2614469"/>
          </a:xfrm>
          <a:prstGeom prst="rect">
            <a:avLst/>
          </a:prstGeom>
          <a:ln w="19050">
            <a:solidFill>
              <a:schemeClr val="bg2">
                <a:lumMod val="25000"/>
              </a:schemeClr>
            </a:solidFill>
          </a:ln>
        </p:spPr>
      </p:pic>
      <p:sp>
        <p:nvSpPr>
          <p:cNvPr id="27" name="右箭头 26"/>
          <p:cNvSpPr/>
          <p:nvPr/>
        </p:nvSpPr>
        <p:spPr>
          <a:xfrm rot="5400000">
            <a:off x="10286119" y="3689321"/>
            <a:ext cx="425253"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sp>
        <p:nvSpPr>
          <p:cNvPr id="28" name="文本框 27"/>
          <p:cNvSpPr txBox="1"/>
          <p:nvPr/>
        </p:nvSpPr>
        <p:spPr>
          <a:xfrm>
            <a:off x="10330160" y="6728421"/>
            <a:ext cx="562975" cy="319446"/>
          </a:xfrm>
          <a:prstGeom prst="rect">
            <a:avLst/>
          </a:prstGeom>
          <a:noFill/>
        </p:spPr>
        <p:txBody>
          <a:bodyPr wrap="none" rtlCol="0">
            <a:spAutoFit/>
          </a:bodyPr>
          <a:lstStyle/>
          <a:p>
            <a:pPr defTabSz="964565" fontAlgn="auto">
              <a:spcBef>
                <a:spcPts val="0"/>
              </a:spcBef>
              <a:spcAft>
                <a:spcPts val="0"/>
              </a:spcAft>
            </a:pPr>
            <a:r>
              <a:rPr kumimoji="1" lang="zh-CN" altLang="en-US" sz="1475" dirty="0">
                <a:solidFill>
                  <a:prstClr val="black"/>
                </a:solidFill>
                <a:latin typeface="Century Gothic" panose="020B0502020202020204"/>
                <a:ea typeface="微软雅黑" panose="020B0503020204020204" pitchFamily="34" charset="-122"/>
              </a:rPr>
              <a:t>入场</a:t>
            </a:r>
            <a:endParaRPr kumimoji="1" lang="zh-CN" altLang="en-US" sz="1475" dirty="0">
              <a:solidFill>
                <a:prstClr val="black"/>
              </a:solidFill>
              <a:latin typeface="Century Gothic" panose="020B0502020202020204"/>
              <a:ea typeface="微软雅黑" panose="020B0503020204020204" pitchFamily="34" charset="-122"/>
            </a:endParaRPr>
          </a:p>
        </p:txBody>
      </p:sp>
      <p:sp>
        <p:nvSpPr>
          <p:cNvPr id="29" name="右箭头 28"/>
          <p:cNvSpPr/>
          <p:nvPr/>
        </p:nvSpPr>
        <p:spPr>
          <a:xfrm rot="10800000">
            <a:off x="8727081" y="6800030"/>
            <a:ext cx="425253"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sp>
        <p:nvSpPr>
          <p:cNvPr id="30" name="右箭头 29"/>
          <p:cNvSpPr/>
          <p:nvPr/>
        </p:nvSpPr>
        <p:spPr>
          <a:xfrm rot="10800000">
            <a:off x="5807234" y="6728373"/>
            <a:ext cx="425253"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pic>
        <p:nvPicPr>
          <p:cNvPr id="8" name="图片 7"/>
          <p:cNvPicPr>
            <a:picLocks noChangeAspect="1"/>
          </p:cNvPicPr>
          <p:nvPr/>
        </p:nvPicPr>
        <p:blipFill>
          <a:blip r:embed="rId6"/>
          <a:stretch>
            <a:fillRect/>
          </a:stretch>
        </p:blipFill>
        <p:spPr>
          <a:xfrm>
            <a:off x="2944309" y="4071714"/>
            <a:ext cx="4062338" cy="2594378"/>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pic>
        <p:nvPicPr>
          <p:cNvPr id="6" name="图片 5"/>
          <p:cNvPicPr>
            <a:picLocks noChangeAspect="1"/>
          </p:cNvPicPr>
          <p:nvPr/>
        </p:nvPicPr>
        <p:blipFill>
          <a:blip r:embed="rId7"/>
          <a:stretch>
            <a:fillRect/>
          </a:stretch>
        </p:blipFill>
        <p:spPr>
          <a:xfrm>
            <a:off x="5915053" y="4071045"/>
            <a:ext cx="3601592" cy="2595048"/>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8"/>
          <a:stretch>
            <a:fillRect/>
          </a:stretch>
        </p:blipFill>
        <p:spPr>
          <a:xfrm>
            <a:off x="8881780" y="4071044"/>
            <a:ext cx="3255362" cy="2613130"/>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sp>
        <p:nvSpPr>
          <p:cNvPr id="32" name="文本框 31"/>
          <p:cNvSpPr txBox="1"/>
          <p:nvPr/>
        </p:nvSpPr>
        <p:spPr>
          <a:xfrm>
            <a:off x="1309676" y="6723480"/>
            <a:ext cx="562975" cy="319446"/>
          </a:xfrm>
          <a:prstGeom prst="rect">
            <a:avLst/>
          </a:prstGeom>
          <a:noFill/>
        </p:spPr>
        <p:txBody>
          <a:bodyPr wrap="none" rtlCol="0">
            <a:spAutoFit/>
          </a:bodyPr>
          <a:lstStyle/>
          <a:p>
            <a:pPr defTabSz="964565" fontAlgn="auto">
              <a:spcBef>
                <a:spcPts val="0"/>
              </a:spcBef>
              <a:spcAft>
                <a:spcPts val="0"/>
              </a:spcAft>
            </a:pPr>
            <a:r>
              <a:rPr kumimoji="1" lang="zh-CN" altLang="en-US" sz="1475" dirty="0">
                <a:solidFill>
                  <a:prstClr val="black"/>
                </a:solidFill>
                <a:latin typeface="Century Gothic" panose="020B0502020202020204"/>
                <a:ea typeface="微软雅黑" panose="020B0503020204020204" pitchFamily="34" charset="-122"/>
              </a:rPr>
              <a:t>评价</a:t>
            </a:r>
            <a:endParaRPr kumimoji="1" lang="zh-CN" altLang="en-US" sz="1475" dirty="0">
              <a:solidFill>
                <a:prstClr val="black"/>
              </a:solidFill>
              <a:latin typeface="Century Gothic" panose="020B0502020202020204"/>
              <a:ea typeface="微软雅黑" panose="020B0503020204020204" pitchFamily="34" charset="-122"/>
            </a:endParaRPr>
          </a:p>
        </p:txBody>
      </p:sp>
      <p:sp>
        <p:nvSpPr>
          <p:cNvPr id="33" name="右箭头 32"/>
          <p:cNvSpPr/>
          <p:nvPr/>
        </p:nvSpPr>
        <p:spPr>
          <a:xfrm rot="10800000">
            <a:off x="2819078" y="6735070"/>
            <a:ext cx="425253"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cxnSp>
        <p:nvCxnSpPr>
          <p:cNvPr id="2" name="直接连接符 1"/>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9"/>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blinds(horizontal)">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linds(horizontal)">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blinds(horizontal)">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blinds(horizontal)">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linds(horizontal)">
                                      <p:cBhvr>
                                        <p:cTn id="37" dur="500"/>
                                        <p:tgtEl>
                                          <p:spTgt spid="8"/>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31"/>
                                        </p:tgtEl>
                                        <p:attrNameLst>
                                          <p:attrName>style.visibility</p:attrName>
                                        </p:attrNameLst>
                                      </p:cBhvr>
                                      <p:to>
                                        <p:strVal val="visible"/>
                                      </p:to>
                                    </p:set>
                                    <p:animEffect transition="in" filter="blinds(horizontal)">
                                      <p:cBhvr>
                                        <p:cTn id="42" dur="500"/>
                                        <p:tgtEl>
                                          <p:spTgt spid="31"/>
                                        </p:tgtEl>
                                      </p:cBhvr>
                                    </p:animEffect>
                                  </p:childTnLst>
                                </p:cTn>
                              </p:par>
                              <p:par>
                                <p:cTn id="43" presetID="2" presetClass="entr" presetSubtype="8" fill="hold" nodeType="withEffect">
                                  <p:stCondLst>
                                    <p:cond delay="0"/>
                                  </p:stCondLst>
                                  <p:childTnLst>
                                    <p:set>
                                      <p:cBhvr>
                                        <p:cTn id="44" dur="1" fill="hold">
                                          <p:stCondLst>
                                            <p:cond delay="0"/>
                                          </p:stCondLst>
                                        </p:cTn>
                                        <p:tgtEl>
                                          <p:spTgt spid="2"/>
                                        </p:tgtEl>
                                        <p:attrNameLst>
                                          <p:attrName>style.visibility</p:attrName>
                                        </p:attrNameLst>
                                      </p:cBhvr>
                                      <p:to>
                                        <p:strVal val="visible"/>
                                      </p:to>
                                    </p:set>
                                    <p:anim calcmode="lin" valueType="num">
                                      <p:cBhvr additive="base">
                                        <p:cTn id="45" dur="500" fill="hold"/>
                                        <p:tgtEl>
                                          <p:spTgt spid="2"/>
                                        </p:tgtEl>
                                        <p:attrNameLst>
                                          <p:attrName>ppt_x</p:attrName>
                                        </p:attrNameLst>
                                      </p:cBhvr>
                                      <p:tavLst>
                                        <p:tav tm="0">
                                          <p:val>
                                            <p:strVal val="0-#ppt_w/2"/>
                                          </p:val>
                                        </p:tav>
                                        <p:tav tm="100000">
                                          <p:val>
                                            <p:strVal val="#ppt_x"/>
                                          </p:val>
                                        </p:tav>
                                      </p:tavLst>
                                    </p:anim>
                                    <p:anim calcmode="lin" valueType="num">
                                      <p:cBhvr additive="base">
                                        <p:cTn id="46" dur="500" fill="hold"/>
                                        <p:tgtEl>
                                          <p:spTgt spid="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7" name="文本框 6"/>
          <p:cNvSpPr txBox="1"/>
          <p:nvPr/>
        </p:nvSpPr>
        <p:spPr>
          <a:xfrm>
            <a:off x="4368284" y="111340"/>
            <a:ext cx="7237623"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危险物品及危险作业</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pic>
        <p:nvPicPr>
          <p:cNvPr id="24" name="图片 23"/>
          <p:cNvPicPr>
            <a:picLocks noChangeAspect="1"/>
          </p:cNvPicPr>
          <p:nvPr/>
        </p:nvPicPr>
        <p:blipFill>
          <a:blip r:embed="rId1"/>
          <a:stretch>
            <a:fillRect/>
          </a:stretch>
        </p:blipFill>
        <p:spPr>
          <a:xfrm>
            <a:off x="1237271" y="5410424"/>
            <a:ext cx="3516541" cy="1763963"/>
          </a:xfrm>
          <a:prstGeom prst="rect">
            <a:avLst/>
          </a:prstGeom>
          <a:ln w="19050">
            <a:solidFill>
              <a:schemeClr val="bg2">
                <a:lumMod val="25000"/>
              </a:schemeClr>
            </a:solidFill>
          </a:ln>
        </p:spPr>
      </p:pic>
      <p:pic>
        <p:nvPicPr>
          <p:cNvPr id="25" name="图片 24"/>
          <p:cNvPicPr>
            <a:picLocks noChangeAspect="1"/>
          </p:cNvPicPr>
          <p:nvPr/>
        </p:nvPicPr>
        <p:blipFill>
          <a:blip r:embed="rId2"/>
          <a:stretch>
            <a:fillRect/>
          </a:stretch>
        </p:blipFill>
        <p:spPr>
          <a:xfrm>
            <a:off x="6798374" y="5392343"/>
            <a:ext cx="3471672" cy="1790081"/>
          </a:xfrm>
          <a:prstGeom prst="rect">
            <a:avLst/>
          </a:prstGeom>
          <a:ln w="19050">
            <a:solidFill>
              <a:schemeClr val="bg2">
                <a:lumMod val="25000"/>
              </a:schemeClr>
            </a:solidFill>
          </a:ln>
        </p:spPr>
      </p:pic>
      <p:sp>
        <p:nvSpPr>
          <p:cNvPr id="32" name="文本框 31"/>
          <p:cNvSpPr txBox="1"/>
          <p:nvPr/>
        </p:nvSpPr>
        <p:spPr>
          <a:xfrm>
            <a:off x="1083242" y="2853549"/>
            <a:ext cx="671979"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Century Gothic" panose="020B0502020202020204"/>
                <a:ea typeface="微软雅黑" panose="020B0503020204020204" pitchFamily="34" charset="-122"/>
              </a:rPr>
              <a:t>动火作业</a:t>
            </a:r>
            <a:endParaRPr lang="zh-CN" altLang="en-US" sz="950">
              <a:solidFill>
                <a:prstClr val="black"/>
              </a:solidFill>
              <a:latin typeface="Century Gothic" panose="020B0502020202020204"/>
              <a:ea typeface="微软雅黑" panose="020B0503020204020204" pitchFamily="34" charset="-122"/>
            </a:endParaRPr>
          </a:p>
        </p:txBody>
      </p:sp>
      <p:sp>
        <p:nvSpPr>
          <p:cNvPr id="33" name="文本框 32"/>
          <p:cNvSpPr txBox="1"/>
          <p:nvPr/>
        </p:nvSpPr>
        <p:spPr>
          <a:xfrm>
            <a:off x="3708426" y="2853549"/>
            <a:ext cx="671979"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Century Gothic" panose="020B0502020202020204"/>
                <a:ea typeface="微软雅黑" panose="020B0503020204020204" pitchFamily="34" charset="-122"/>
              </a:rPr>
              <a:t>高处作业</a:t>
            </a:r>
            <a:endParaRPr lang="zh-CN" altLang="en-US" sz="950">
              <a:solidFill>
                <a:prstClr val="black"/>
              </a:solidFill>
              <a:latin typeface="Century Gothic" panose="020B0502020202020204"/>
              <a:ea typeface="微软雅黑" panose="020B0503020204020204" pitchFamily="34" charset="-122"/>
            </a:endParaRPr>
          </a:p>
        </p:txBody>
      </p:sp>
      <p:sp>
        <p:nvSpPr>
          <p:cNvPr id="34" name="文本框 33"/>
          <p:cNvSpPr txBox="1"/>
          <p:nvPr/>
        </p:nvSpPr>
        <p:spPr>
          <a:xfrm>
            <a:off x="6798375" y="2858906"/>
            <a:ext cx="915635"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Century Gothic" panose="020B0502020202020204"/>
                <a:ea typeface="微软雅黑" panose="020B0503020204020204" pitchFamily="34" charset="-122"/>
              </a:rPr>
              <a:t>有限空间作业</a:t>
            </a:r>
            <a:endParaRPr lang="zh-CN" altLang="en-US" sz="950">
              <a:solidFill>
                <a:prstClr val="black"/>
              </a:solidFill>
              <a:latin typeface="Century Gothic" panose="020B0502020202020204"/>
              <a:ea typeface="微软雅黑" panose="020B0503020204020204" pitchFamily="34" charset="-122"/>
            </a:endParaRPr>
          </a:p>
        </p:txBody>
      </p:sp>
      <p:sp>
        <p:nvSpPr>
          <p:cNvPr id="35" name="文本框 34"/>
          <p:cNvSpPr txBox="1"/>
          <p:nvPr/>
        </p:nvSpPr>
        <p:spPr>
          <a:xfrm>
            <a:off x="10288798" y="2873639"/>
            <a:ext cx="915635"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Century Gothic" panose="020B0502020202020204"/>
                <a:ea typeface="微软雅黑" panose="020B0503020204020204" pitchFamily="34" charset="-122"/>
              </a:rPr>
              <a:t>临时用电作业</a:t>
            </a:r>
            <a:endParaRPr lang="zh-CN" altLang="en-US" sz="950">
              <a:solidFill>
                <a:prstClr val="black"/>
              </a:solidFill>
              <a:latin typeface="Century Gothic" panose="020B0502020202020204"/>
              <a:ea typeface="微软雅黑" panose="020B0503020204020204" pitchFamily="34" charset="-122"/>
            </a:endParaRPr>
          </a:p>
        </p:txBody>
      </p:sp>
      <p:sp>
        <p:nvSpPr>
          <p:cNvPr id="36" name="文本框 35"/>
          <p:cNvSpPr txBox="1"/>
          <p:nvPr/>
        </p:nvSpPr>
        <p:spPr>
          <a:xfrm>
            <a:off x="997521" y="5200142"/>
            <a:ext cx="915635"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Century Gothic" panose="020B0502020202020204"/>
                <a:ea typeface="微软雅黑" panose="020B0503020204020204" pitchFamily="34" charset="-122"/>
              </a:rPr>
              <a:t>熏蒸杀虫作业</a:t>
            </a:r>
            <a:endParaRPr lang="zh-CN" altLang="en-US" sz="950">
              <a:solidFill>
                <a:prstClr val="black"/>
              </a:solidFill>
              <a:latin typeface="Century Gothic" panose="020B0502020202020204"/>
              <a:ea typeface="微软雅黑" panose="020B0503020204020204" pitchFamily="34" charset="-122"/>
            </a:endParaRPr>
          </a:p>
        </p:txBody>
      </p:sp>
      <p:sp>
        <p:nvSpPr>
          <p:cNvPr id="37" name="文本框 36"/>
          <p:cNvSpPr txBox="1"/>
          <p:nvPr/>
        </p:nvSpPr>
        <p:spPr>
          <a:xfrm>
            <a:off x="3831649" y="5190766"/>
            <a:ext cx="671979"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Century Gothic" panose="020B0502020202020204"/>
                <a:ea typeface="微软雅黑" panose="020B0503020204020204" pitchFamily="34" charset="-122"/>
              </a:rPr>
              <a:t>动土作业</a:t>
            </a:r>
            <a:endParaRPr lang="zh-CN" altLang="en-US" sz="950">
              <a:solidFill>
                <a:prstClr val="black"/>
              </a:solidFill>
              <a:latin typeface="Century Gothic" panose="020B0502020202020204"/>
              <a:ea typeface="微软雅黑" panose="020B0503020204020204" pitchFamily="34" charset="-122"/>
            </a:endParaRPr>
          </a:p>
        </p:txBody>
      </p:sp>
      <p:sp>
        <p:nvSpPr>
          <p:cNvPr id="38" name="文本框 37"/>
          <p:cNvSpPr txBox="1"/>
          <p:nvPr/>
        </p:nvSpPr>
        <p:spPr>
          <a:xfrm>
            <a:off x="10288798" y="5200142"/>
            <a:ext cx="671979"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Century Gothic" panose="020B0502020202020204"/>
                <a:ea typeface="微软雅黑" panose="020B0503020204020204" pitchFamily="34" charset="-122"/>
              </a:rPr>
              <a:t>拆除作业</a:t>
            </a:r>
            <a:endParaRPr lang="zh-CN" altLang="en-US" sz="950">
              <a:solidFill>
                <a:prstClr val="black"/>
              </a:solidFill>
              <a:latin typeface="Century Gothic" panose="020B0502020202020204"/>
              <a:ea typeface="微软雅黑" panose="020B0503020204020204" pitchFamily="34" charset="-122"/>
            </a:endParaRPr>
          </a:p>
        </p:txBody>
      </p:sp>
      <p:sp>
        <p:nvSpPr>
          <p:cNvPr id="39" name="文本框 38"/>
          <p:cNvSpPr txBox="1"/>
          <p:nvPr/>
        </p:nvSpPr>
        <p:spPr>
          <a:xfrm>
            <a:off x="6918919" y="5179381"/>
            <a:ext cx="671979"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Century Gothic" panose="020B0502020202020204"/>
                <a:ea typeface="微软雅黑" panose="020B0503020204020204" pitchFamily="34" charset="-122"/>
              </a:rPr>
              <a:t>吊装作业</a:t>
            </a:r>
            <a:endParaRPr lang="zh-CN" altLang="en-US" sz="950">
              <a:solidFill>
                <a:prstClr val="black"/>
              </a:solidFill>
              <a:latin typeface="Century Gothic" panose="020B0502020202020204"/>
              <a:ea typeface="微软雅黑" panose="020B0503020204020204" pitchFamily="34" charset="-122"/>
            </a:endParaRPr>
          </a:p>
        </p:txBody>
      </p:sp>
      <p:sp>
        <p:nvSpPr>
          <p:cNvPr id="43" name="右箭头 42"/>
          <p:cNvSpPr/>
          <p:nvPr/>
        </p:nvSpPr>
        <p:spPr>
          <a:xfrm rot="16200000">
            <a:off x="5402741" y="5626734"/>
            <a:ext cx="746034"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cxnSp>
        <p:nvCxnSpPr>
          <p:cNvPr id="45" name="直接箭头连接符 44"/>
          <p:cNvCxnSpPr>
            <a:stCxn id="24" idx="3"/>
            <a:endCxn id="25" idx="1"/>
          </p:cNvCxnSpPr>
          <p:nvPr/>
        </p:nvCxnSpPr>
        <p:spPr>
          <a:xfrm flipV="1">
            <a:off x="4753812" y="6287718"/>
            <a:ext cx="2044563" cy="4688"/>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6" name="文本框 45"/>
          <p:cNvSpPr txBox="1"/>
          <p:nvPr/>
        </p:nvSpPr>
        <p:spPr>
          <a:xfrm>
            <a:off x="4836184" y="6292406"/>
            <a:ext cx="1887055" cy="319446"/>
          </a:xfrm>
          <a:prstGeom prst="rect">
            <a:avLst/>
          </a:prstGeom>
          <a:noFill/>
        </p:spPr>
        <p:txBody>
          <a:bodyPr wrap="none" rtlCol="0">
            <a:spAutoFit/>
          </a:bodyPr>
          <a:lstStyle/>
          <a:p>
            <a:pPr defTabSz="964565" fontAlgn="auto">
              <a:spcBef>
                <a:spcPts val="0"/>
              </a:spcBef>
              <a:spcAft>
                <a:spcPts val="0"/>
              </a:spcAft>
            </a:pPr>
            <a:r>
              <a:rPr lang="zh-CN" altLang="en-US" sz="1475" dirty="0">
                <a:solidFill>
                  <a:prstClr val="black"/>
                </a:solidFill>
                <a:latin typeface="Century Gothic" panose="020B0502020202020204"/>
                <a:ea typeface="微软雅黑" panose="020B0503020204020204" pitchFamily="34" charset="-122"/>
              </a:rPr>
              <a:t>危险作业检查、监管</a:t>
            </a:r>
            <a:endParaRPr lang="zh-CN" altLang="en-US" sz="1475" dirty="0">
              <a:solidFill>
                <a:prstClr val="black"/>
              </a:solidFill>
              <a:latin typeface="Century Gothic" panose="020B0502020202020204"/>
              <a:ea typeface="微软雅黑" panose="020B0503020204020204" pitchFamily="34" charset="-122"/>
            </a:endParaRPr>
          </a:p>
        </p:txBody>
      </p:sp>
      <p:pic>
        <p:nvPicPr>
          <p:cNvPr id="47" name="图片 46"/>
          <p:cNvPicPr>
            <a:picLocks noChangeAspect="1"/>
          </p:cNvPicPr>
          <p:nvPr/>
        </p:nvPicPr>
        <p:blipFill>
          <a:blip r:embed="rId3"/>
          <a:stretch>
            <a:fillRect/>
          </a:stretch>
        </p:blipFill>
        <p:spPr>
          <a:xfrm>
            <a:off x="181169" y="721926"/>
            <a:ext cx="3550026" cy="2151713"/>
          </a:xfrm>
          <a:prstGeom prst="rect">
            <a:avLst/>
          </a:prstGeom>
          <a:ln w="19050">
            <a:solidFill>
              <a:schemeClr val="bg2">
                <a:lumMod val="25000"/>
              </a:schemeClr>
            </a:solidFill>
          </a:ln>
        </p:spPr>
      </p:pic>
      <p:pic>
        <p:nvPicPr>
          <p:cNvPr id="48" name="图片 47"/>
          <p:cNvPicPr>
            <a:picLocks noChangeAspect="1"/>
          </p:cNvPicPr>
          <p:nvPr/>
        </p:nvPicPr>
        <p:blipFill>
          <a:blip r:embed="rId4"/>
          <a:stretch>
            <a:fillRect/>
          </a:stretch>
        </p:blipFill>
        <p:spPr>
          <a:xfrm>
            <a:off x="2768181" y="721256"/>
            <a:ext cx="3726824" cy="2152383"/>
          </a:xfrm>
          <a:prstGeom prst="rect">
            <a:avLst/>
          </a:prstGeom>
          <a:ln w="19050">
            <a:solidFill>
              <a:schemeClr val="bg2">
                <a:lumMod val="25000"/>
              </a:schemeClr>
            </a:solidFill>
          </a:ln>
        </p:spPr>
      </p:pic>
      <p:pic>
        <p:nvPicPr>
          <p:cNvPr id="49" name="图片 48"/>
          <p:cNvPicPr>
            <a:picLocks noChangeAspect="1"/>
          </p:cNvPicPr>
          <p:nvPr/>
        </p:nvPicPr>
        <p:blipFill>
          <a:blip r:embed="rId5"/>
          <a:stretch>
            <a:fillRect/>
          </a:stretch>
        </p:blipFill>
        <p:spPr>
          <a:xfrm>
            <a:off x="5769061" y="719247"/>
            <a:ext cx="3726154" cy="2161759"/>
          </a:xfrm>
          <a:prstGeom prst="rect">
            <a:avLst/>
          </a:prstGeom>
          <a:ln w="19050">
            <a:solidFill>
              <a:schemeClr val="bg2">
                <a:lumMod val="25000"/>
              </a:schemeClr>
            </a:solidFill>
          </a:ln>
        </p:spPr>
      </p:pic>
      <p:pic>
        <p:nvPicPr>
          <p:cNvPr id="50" name="图片 49"/>
          <p:cNvPicPr>
            <a:picLocks noChangeAspect="1"/>
          </p:cNvPicPr>
          <p:nvPr/>
        </p:nvPicPr>
        <p:blipFill>
          <a:blip r:embed="rId6"/>
          <a:stretch>
            <a:fillRect/>
          </a:stretch>
        </p:blipFill>
        <p:spPr>
          <a:xfrm>
            <a:off x="181169" y="3126113"/>
            <a:ext cx="3550026" cy="2051260"/>
          </a:xfrm>
          <a:prstGeom prst="rect">
            <a:avLst/>
          </a:prstGeom>
          <a:ln w="19050">
            <a:solidFill>
              <a:schemeClr val="bg2">
                <a:lumMod val="25000"/>
              </a:schemeClr>
            </a:solidFill>
          </a:ln>
        </p:spPr>
      </p:pic>
      <p:pic>
        <p:nvPicPr>
          <p:cNvPr id="51" name="图片 50"/>
          <p:cNvPicPr>
            <a:picLocks noChangeAspect="1"/>
          </p:cNvPicPr>
          <p:nvPr/>
        </p:nvPicPr>
        <p:blipFill>
          <a:blip r:embed="rId7"/>
          <a:stretch>
            <a:fillRect/>
          </a:stretch>
        </p:blipFill>
        <p:spPr>
          <a:xfrm>
            <a:off x="2767511" y="3126113"/>
            <a:ext cx="3727494" cy="2051260"/>
          </a:xfrm>
          <a:prstGeom prst="rect">
            <a:avLst/>
          </a:prstGeom>
          <a:ln w="19050">
            <a:solidFill>
              <a:schemeClr val="bg2">
                <a:lumMod val="25000"/>
              </a:schemeClr>
            </a:solidFill>
          </a:ln>
        </p:spPr>
      </p:pic>
      <p:pic>
        <p:nvPicPr>
          <p:cNvPr id="55" name="图片 54"/>
          <p:cNvPicPr>
            <a:picLocks noChangeAspect="1"/>
          </p:cNvPicPr>
          <p:nvPr/>
        </p:nvPicPr>
        <p:blipFill>
          <a:blip r:embed="rId8"/>
          <a:stretch>
            <a:fillRect/>
          </a:stretch>
        </p:blipFill>
        <p:spPr>
          <a:xfrm>
            <a:off x="8897852" y="722596"/>
            <a:ext cx="3256032" cy="2169125"/>
          </a:xfrm>
          <a:prstGeom prst="rect">
            <a:avLst/>
          </a:prstGeom>
          <a:ln w="19050">
            <a:solidFill>
              <a:schemeClr val="bg2">
                <a:lumMod val="25000"/>
              </a:schemeClr>
            </a:solidFill>
          </a:ln>
        </p:spPr>
      </p:pic>
      <p:pic>
        <p:nvPicPr>
          <p:cNvPr id="56" name="图片 55"/>
          <p:cNvPicPr>
            <a:picLocks noChangeAspect="1"/>
          </p:cNvPicPr>
          <p:nvPr/>
        </p:nvPicPr>
        <p:blipFill>
          <a:blip r:embed="rId9"/>
          <a:stretch>
            <a:fillRect/>
          </a:stretch>
        </p:blipFill>
        <p:spPr>
          <a:xfrm>
            <a:off x="5769062" y="3116736"/>
            <a:ext cx="4275969" cy="2062645"/>
          </a:xfrm>
          <a:prstGeom prst="rect">
            <a:avLst/>
          </a:prstGeom>
          <a:ln w="19050">
            <a:solidFill>
              <a:schemeClr val="bg2">
                <a:lumMod val="25000"/>
              </a:schemeClr>
            </a:solidFill>
          </a:ln>
        </p:spPr>
      </p:pic>
      <p:pic>
        <p:nvPicPr>
          <p:cNvPr id="57" name="图片 56"/>
          <p:cNvPicPr>
            <a:picLocks noChangeAspect="1"/>
          </p:cNvPicPr>
          <p:nvPr/>
        </p:nvPicPr>
        <p:blipFill>
          <a:blip r:embed="rId10"/>
          <a:stretch>
            <a:fillRect/>
          </a:stretch>
        </p:blipFill>
        <p:spPr>
          <a:xfrm>
            <a:off x="8897182" y="3126782"/>
            <a:ext cx="3256702" cy="2059966"/>
          </a:xfrm>
          <a:prstGeom prst="rect">
            <a:avLst/>
          </a:prstGeom>
          <a:ln w="19050">
            <a:solidFill>
              <a:schemeClr val="bg2">
                <a:lumMod val="25000"/>
              </a:schemeClr>
            </a:solidFill>
          </a:ln>
        </p:spPr>
      </p:pic>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1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5"/>
                                        </p:tgtEl>
                                        <p:attrNameLst>
                                          <p:attrName>style.visibility</p:attrName>
                                        </p:attrNameLst>
                                      </p:cBhvr>
                                      <p:to>
                                        <p:strVal val="visible"/>
                                      </p:to>
                                    </p:set>
                                    <p:animEffect transition="in" filter="blinds(horizontal)">
                                      <p:cBhvr>
                                        <p:cTn id="7" dur="500"/>
                                        <p:tgtEl>
                                          <p:spTgt spid="55"/>
                                        </p:tgtEl>
                                      </p:cBhvr>
                                    </p:animEffect>
                                  </p:childTnLst>
                                </p:cTn>
                              </p:par>
                              <p:par>
                                <p:cTn id="8" presetID="3" presetClass="entr" presetSubtype="10" fill="hold" nodeType="withEffect">
                                  <p:stCondLst>
                                    <p:cond delay="0"/>
                                  </p:stCondLst>
                                  <p:childTnLst>
                                    <p:set>
                                      <p:cBhvr>
                                        <p:cTn id="9" dur="1" fill="hold">
                                          <p:stCondLst>
                                            <p:cond delay="0"/>
                                          </p:stCondLst>
                                        </p:cTn>
                                        <p:tgtEl>
                                          <p:spTgt spid="57"/>
                                        </p:tgtEl>
                                        <p:attrNameLst>
                                          <p:attrName>style.visibility</p:attrName>
                                        </p:attrNameLst>
                                      </p:cBhvr>
                                      <p:to>
                                        <p:strVal val="visible"/>
                                      </p:to>
                                    </p:set>
                                    <p:animEffect transition="in" filter="blinds(horizontal)">
                                      <p:cBhvr>
                                        <p:cTn id="10" dur="500"/>
                                        <p:tgtEl>
                                          <p:spTgt spid="57"/>
                                        </p:tgtEl>
                                      </p:cBhvr>
                                    </p:animEffect>
                                  </p:childTnLst>
                                </p:cTn>
                              </p:par>
                              <p:par>
                                <p:cTn id="11" presetID="3" presetClass="entr" presetSubtype="10" fill="hold" nodeType="withEffect">
                                  <p:stCondLst>
                                    <p:cond delay="0"/>
                                  </p:stCondLst>
                                  <p:childTnLst>
                                    <p:set>
                                      <p:cBhvr>
                                        <p:cTn id="12" dur="1" fill="hold">
                                          <p:stCondLst>
                                            <p:cond delay="0"/>
                                          </p:stCondLst>
                                        </p:cTn>
                                        <p:tgtEl>
                                          <p:spTgt spid="56"/>
                                        </p:tgtEl>
                                        <p:attrNameLst>
                                          <p:attrName>style.visibility</p:attrName>
                                        </p:attrNameLst>
                                      </p:cBhvr>
                                      <p:to>
                                        <p:strVal val="visible"/>
                                      </p:to>
                                    </p:set>
                                    <p:animEffect transition="in" filter="blinds(horizontal)">
                                      <p:cBhvr>
                                        <p:cTn id="13" dur="500"/>
                                        <p:tgtEl>
                                          <p:spTgt spid="56"/>
                                        </p:tgtEl>
                                      </p:cBhvr>
                                    </p:animEffect>
                                  </p:childTnLst>
                                </p:cTn>
                              </p:par>
                              <p:par>
                                <p:cTn id="14" presetID="3" presetClass="entr" presetSubtype="10" fill="hold" nodeType="withEffect">
                                  <p:stCondLst>
                                    <p:cond delay="0"/>
                                  </p:stCondLst>
                                  <p:childTnLst>
                                    <p:set>
                                      <p:cBhvr>
                                        <p:cTn id="15" dur="1" fill="hold">
                                          <p:stCondLst>
                                            <p:cond delay="0"/>
                                          </p:stCondLst>
                                        </p:cTn>
                                        <p:tgtEl>
                                          <p:spTgt spid="49"/>
                                        </p:tgtEl>
                                        <p:attrNameLst>
                                          <p:attrName>style.visibility</p:attrName>
                                        </p:attrNameLst>
                                      </p:cBhvr>
                                      <p:to>
                                        <p:strVal val="visible"/>
                                      </p:to>
                                    </p:set>
                                    <p:animEffect transition="in" filter="blinds(horizontal)">
                                      <p:cBhvr>
                                        <p:cTn id="16" dur="500"/>
                                        <p:tgtEl>
                                          <p:spTgt spid="49"/>
                                        </p:tgtEl>
                                      </p:cBhvr>
                                    </p:animEffect>
                                  </p:childTnLst>
                                </p:cTn>
                              </p:par>
                              <p:par>
                                <p:cTn id="17" presetID="3" presetClass="entr" presetSubtype="10" fill="hold" nodeType="withEffect">
                                  <p:stCondLst>
                                    <p:cond delay="0"/>
                                  </p:stCondLst>
                                  <p:childTnLst>
                                    <p:set>
                                      <p:cBhvr>
                                        <p:cTn id="18" dur="1" fill="hold">
                                          <p:stCondLst>
                                            <p:cond delay="0"/>
                                          </p:stCondLst>
                                        </p:cTn>
                                        <p:tgtEl>
                                          <p:spTgt spid="51"/>
                                        </p:tgtEl>
                                        <p:attrNameLst>
                                          <p:attrName>style.visibility</p:attrName>
                                        </p:attrNameLst>
                                      </p:cBhvr>
                                      <p:to>
                                        <p:strVal val="visible"/>
                                      </p:to>
                                    </p:set>
                                    <p:animEffect transition="in" filter="blinds(horizontal)">
                                      <p:cBhvr>
                                        <p:cTn id="19" dur="500"/>
                                        <p:tgtEl>
                                          <p:spTgt spid="51"/>
                                        </p:tgtEl>
                                      </p:cBhvr>
                                    </p:animEffect>
                                  </p:childTnLst>
                                </p:cTn>
                              </p:par>
                              <p:par>
                                <p:cTn id="20" presetID="3" presetClass="entr" presetSubtype="10" fill="hold" nodeType="withEffect">
                                  <p:stCondLst>
                                    <p:cond delay="0"/>
                                  </p:stCondLst>
                                  <p:childTnLst>
                                    <p:set>
                                      <p:cBhvr>
                                        <p:cTn id="21" dur="1" fill="hold">
                                          <p:stCondLst>
                                            <p:cond delay="0"/>
                                          </p:stCondLst>
                                        </p:cTn>
                                        <p:tgtEl>
                                          <p:spTgt spid="48"/>
                                        </p:tgtEl>
                                        <p:attrNameLst>
                                          <p:attrName>style.visibility</p:attrName>
                                        </p:attrNameLst>
                                      </p:cBhvr>
                                      <p:to>
                                        <p:strVal val="visible"/>
                                      </p:to>
                                    </p:set>
                                    <p:animEffect transition="in" filter="blinds(horizontal)">
                                      <p:cBhvr>
                                        <p:cTn id="22" dur="500"/>
                                        <p:tgtEl>
                                          <p:spTgt spid="48"/>
                                        </p:tgtEl>
                                      </p:cBhvr>
                                    </p:animEffect>
                                  </p:childTnLst>
                                </p:cTn>
                              </p:par>
                              <p:par>
                                <p:cTn id="23" presetID="3" presetClass="entr" presetSubtype="10" fill="hold" nodeType="withEffect">
                                  <p:stCondLst>
                                    <p:cond delay="0"/>
                                  </p:stCondLst>
                                  <p:childTnLst>
                                    <p:set>
                                      <p:cBhvr>
                                        <p:cTn id="24" dur="1" fill="hold">
                                          <p:stCondLst>
                                            <p:cond delay="0"/>
                                          </p:stCondLst>
                                        </p:cTn>
                                        <p:tgtEl>
                                          <p:spTgt spid="47"/>
                                        </p:tgtEl>
                                        <p:attrNameLst>
                                          <p:attrName>style.visibility</p:attrName>
                                        </p:attrNameLst>
                                      </p:cBhvr>
                                      <p:to>
                                        <p:strVal val="visible"/>
                                      </p:to>
                                    </p:set>
                                    <p:animEffect transition="in" filter="blinds(horizontal)">
                                      <p:cBhvr>
                                        <p:cTn id="25" dur="500"/>
                                        <p:tgtEl>
                                          <p:spTgt spid="47"/>
                                        </p:tgtEl>
                                      </p:cBhvr>
                                    </p:animEffect>
                                  </p:childTnLst>
                                </p:cTn>
                              </p:par>
                              <p:par>
                                <p:cTn id="26" presetID="3" presetClass="entr" presetSubtype="10" fill="hold" nodeType="withEffect">
                                  <p:stCondLst>
                                    <p:cond delay="0"/>
                                  </p:stCondLst>
                                  <p:childTnLst>
                                    <p:set>
                                      <p:cBhvr>
                                        <p:cTn id="27" dur="1" fill="hold">
                                          <p:stCondLst>
                                            <p:cond delay="0"/>
                                          </p:stCondLst>
                                        </p:cTn>
                                        <p:tgtEl>
                                          <p:spTgt spid="50"/>
                                        </p:tgtEl>
                                        <p:attrNameLst>
                                          <p:attrName>style.visibility</p:attrName>
                                        </p:attrNameLst>
                                      </p:cBhvr>
                                      <p:to>
                                        <p:strVal val="visible"/>
                                      </p:to>
                                    </p:set>
                                    <p:animEffect transition="in" filter="blinds(horizontal)">
                                      <p:cBhvr>
                                        <p:cTn id="28" dur="500"/>
                                        <p:tgtEl>
                                          <p:spTgt spid="5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blinds(horizontal)">
                                      <p:cBhvr>
                                        <p:cTn id="33" dur="500"/>
                                        <p:tgtEl>
                                          <p:spTgt spid="25"/>
                                        </p:tgtEl>
                                      </p:cBhvr>
                                    </p:animEffect>
                                  </p:childTnLst>
                                </p:cTn>
                              </p:par>
                              <p:par>
                                <p:cTn id="34" presetID="3" presetClass="entr" presetSubtype="10" fill="hold" nodeType="withEffect">
                                  <p:stCondLst>
                                    <p:cond delay="0"/>
                                  </p:stCondLst>
                                  <p:childTnLst>
                                    <p:set>
                                      <p:cBhvr>
                                        <p:cTn id="35" dur="1" fill="hold">
                                          <p:stCondLst>
                                            <p:cond delay="0"/>
                                          </p:stCondLst>
                                        </p:cTn>
                                        <p:tgtEl>
                                          <p:spTgt spid="24"/>
                                        </p:tgtEl>
                                        <p:attrNameLst>
                                          <p:attrName>style.visibility</p:attrName>
                                        </p:attrNameLst>
                                      </p:cBhvr>
                                      <p:to>
                                        <p:strVal val="visible"/>
                                      </p:to>
                                    </p:set>
                                    <p:animEffect transition="in" filter="blinds(horizontal)">
                                      <p:cBhvr>
                                        <p:cTn id="36" dur="500"/>
                                        <p:tgtEl>
                                          <p:spTgt spid="24"/>
                                        </p:tgtEl>
                                      </p:cBhvr>
                                    </p:animEffect>
                                  </p:childTnLst>
                                </p:cTn>
                              </p:par>
                              <p:par>
                                <p:cTn id="37" presetID="2" presetClass="entr" presetSubtype="8" fill="hold" nodeType="with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additive="base">
                                        <p:cTn id="39" dur="500" fill="hold"/>
                                        <p:tgtEl>
                                          <p:spTgt spid="17"/>
                                        </p:tgtEl>
                                        <p:attrNameLst>
                                          <p:attrName>ppt_x</p:attrName>
                                        </p:attrNameLst>
                                      </p:cBhvr>
                                      <p:tavLst>
                                        <p:tav tm="0">
                                          <p:val>
                                            <p:strVal val="0-#ppt_w/2"/>
                                          </p:val>
                                        </p:tav>
                                        <p:tav tm="100000">
                                          <p:val>
                                            <p:strVal val="#ppt_x"/>
                                          </p:val>
                                        </p:tav>
                                      </p:tavLst>
                                    </p:anim>
                                    <p:anim calcmode="lin" valueType="num">
                                      <p:cBhvr additive="base">
                                        <p:cTn id="4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71"/>
          <p:cNvSpPr/>
          <p:nvPr>
            <p:custDataLst>
              <p:tags r:id="rId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3733165" y="240030"/>
            <a:ext cx="8462010" cy="4800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危险作业动态监管，涵盖分类全面（包括动土、吊装）</a:t>
            </a:r>
            <a:endPar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pic>
        <p:nvPicPr>
          <p:cNvPr id="2" name="图片 1" descr="动火作业"/>
          <p:cNvPicPr>
            <a:picLocks noChangeAspect="1"/>
          </p:cNvPicPr>
          <p:nvPr/>
        </p:nvPicPr>
        <p:blipFill>
          <a:blip r:embed="rId2"/>
          <a:stretch>
            <a:fillRect/>
          </a:stretch>
        </p:blipFill>
        <p:spPr>
          <a:xfrm>
            <a:off x="193040" y="969010"/>
            <a:ext cx="8967470" cy="6926580"/>
          </a:xfrm>
          <a:prstGeom prst="rect">
            <a:avLst/>
          </a:prstGeom>
        </p:spPr>
      </p:pic>
      <p:pic>
        <p:nvPicPr>
          <p:cNvPr id="5" name="图片 4" descr="移动端4"/>
          <p:cNvPicPr>
            <a:picLocks noChangeAspect="1"/>
          </p:cNvPicPr>
          <p:nvPr/>
        </p:nvPicPr>
        <p:blipFill>
          <a:blip r:embed="rId3"/>
          <a:stretch>
            <a:fillRect/>
          </a:stretch>
        </p:blipFill>
        <p:spPr>
          <a:xfrm>
            <a:off x="3976370" y="1412240"/>
            <a:ext cx="3646170" cy="6483350"/>
          </a:xfrm>
          <a:prstGeom prst="rect">
            <a:avLst/>
          </a:prstGeom>
        </p:spPr>
      </p:pic>
      <p:pic>
        <p:nvPicPr>
          <p:cNvPr id="10" name="图片 9" descr="移动端5"/>
          <p:cNvPicPr>
            <a:picLocks noChangeAspect="1"/>
          </p:cNvPicPr>
          <p:nvPr/>
        </p:nvPicPr>
        <p:blipFill>
          <a:blip r:embed="rId4"/>
          <a:stretch>
            <a:fillRect/>
          </a:stretch>
        </p:blipFill>
        <p:spPr>
          <a:xfrm>
            <a:off x="7983220" y="1425575"/>
            <a:ext cx="3651250" cy="6968490"/>
          </a:xfrm>
          <a:prstGeom prst="rect">
            <a:avLst/>
          </a:prstGeom>
        </p:spPr>
      </p:pic>
      <p:pic>
        <p:nvPicPr>
          <p:cNvPr id="3" name="图片 2"/>
          <p:cNvPicPr>
            <a:picLocks noChangeAspect="1"/>
          </p:cNvPicPr>
          <p:nvPr/>
        </p:nvPicPr>
        <p:blipFill>
          <a:blip r:embed="rId5"/>
          <a:stretch>
            <a:fillRect/>
          </a:stretch>
        </p:blipFill>
        <p:spPr>
          <a:xfrm>
            <a:off x="4734560" y="4264025"/>
            <a:ext cx="2698750" cy="250571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
                                        </p:tgtEl>
                                        <p:attrNameLst>
                                          <p:attrName>style.visibility</p:attrName>
                                        </p:attrNameLst>
                                      </p:cBhvr>
                                      <p:to>
                                        <p:strVal val="visible"/>
                                      </p:to>
                                    </p:set>
                                    <p:anim calcmode="lin" valueType="num">
                                      <p:cBhvr additive="base">
                                        <p:cTn id="24" dur="500" fill="hold"/>
                                        <p:tgtEl>
                                          <p:spTgt spid="10"/>
                                        </p:tgtEl>
                                        <p:attrNameLst>
                                          <p:attrName>ppt_x</p:attrName>
                                        </p:attrNameLst>
                                      </p:cBhvr>
                                      <p:tavLst>
                                        <p:tav tm="0">
                                          <p:val>
                                            <p:strVal val="#ppt_x"/>
                                          </p:val>
                                        </p:tav>
                                        <p:tav tm="100000">
                                          <p:val>
                                            <p:strVal val="#ppt_x"/>
                                          </p:val>
                                        </p:tav>
                                      </p:tavLst>
                                    </p:anim>
                                    <p:anim calcmode="lin" valueType="num">
                                      <p:cBhvr additive="base">
                                        <p:cTn id="25"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gtEl>
                                        <p:attrNameLst>
                                          <p:attrName>style.visibility</p:attrName>
                                        </p:attrNameLst>
                                      </p:cBhvr>
                                      <p:to>
                                        <p:strVal val="visible"/>
                                      </p:to>
                                    </p:set>
                                    <p:anim calcmode="lin" valueType="num">
                                      <p:cBhvr additive="base">
                                        <p:cTn id="30" dur="500" fill="hold"/>
                                        <p:tgtEl>
                                          <p:spTgt spid="3"/>
                                        </p:tgtEl>
                                        <p:attrNameLst>
                                          <p:attrName>ppt_x</p:attrName>
                                        </p:attrNameLst>
                                      </p:cBhvr>
                                      <p:tavLst>
                                        <p:tav tm="0">
                                          <p:val>
                                            <p:strVal val="#ppt_x"/>
                                          </p:val>
                                        </p:tav>
                                        <p:tav tm="100000">
                                          <p:val>
                                            <p:strVal val="#ppt_x"/>
                                          </p:val>
                                        </p:tav>
                                      </p:tavLst>
                                    </p:anim>
                                    <p:anim calcmode="lin" valueType="num">
                                      <p:cBhvr additive="base">
                                        <p:cTn id="31"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9" name="文本框 8"/>
          <p:cNvSpPr txBox="1"/>
          <p:nvPr/>
        </p:nvSpPr>
        <p:spPr>
          <a:xfrm>
            <a:off x="5349255" y="57358"/>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安全检查管理</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16" name="文本框 15"/>
          <p:cNvSpPr txBox="1"/>
          <p:nvPr/>
        </p:nvSpPr>
        <p:spPr>
          <a:xfrm>
            <a:off x="351362" y="562974"/>
            <a:ext cx="5789981" cy="2634183"/>
          </a:xfrm>
          <a:prstGeom prst="rect">
            <a:avLst/>
          </a:prstGeom>
          <a:noFill/>
        </p:spPr>
        <p:txBody>
          <a:bodyPr wrap="square">
            <a:spAutoFit/>
          </a:bodyPr>
          <a:lstStyle/>
          <a:p>
            <a:pPr defTabSz="964565" fontAlgn="auto">
              <a:lnSpc>
                <a:spcPct val="150000"/>
              </a:lnSpc>
              <a:spcBef>
                <a:spcPts val="0"/>
              </a:spcBef>
              <a:spcAft>
                <a:spcPts val="0"/>
              </a:spcAft>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建立完整的安全检查和隐患整改体系，实现各类安全检查规范化管理，可以涵盖厂级、部门级、班组级等各级的综合检查、专项检查和日常检查。并对安全检查过程中发现的安全隐患问题进行记录、跟踪和监督（检查隐患自动关联到隐患整改模块中），即：下发整改通知、实现整改落实及情况报告、整改验证等各项业务流程控制和分级闭环管理，以达到及时发现隐患、消除隐患，预防事故发生的目的。</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descr="图形用户界面, 应用程序, 表格, Excel&#10;&#10;描述已自动生成"/>
          <p:cNvPicPr>
            <a:picLocks noChangeAspect="1"/>
          </p:cNvPicPr>
          <p:nvPr/>
        </p:nvPicPr>
        <p:blipFill>
          <a:blip r:embed="rId1"/>
          <a:stretch>
            <a:fillRect/>
          </a:stretch>
        </p:blipFill>
        <p:spPr>
          <a:xfrm>
            <a:off x="6573391" y="777766"/>
            <a:ext cx="6258787" cy="3537575"/>
          </a:xfrm>
          <a:prstGeom prst="rect">
            <a:avLst/>
          </a:prstGeom>
          <a:noFill/>
          <a:ln>
            <a:noFill/>
          </a:ln>
        </p:spPr>
      </p:pic>
      <p:pic>
        <p:nvPicPr>
          <p:cNvPr id="1027" name="图片 31" descr="图形用户界面&#10;&#10;中度可信度描述已自动生成"/>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8152" y="3256286"/>
            <a:ext cx="2539527" cy="3829304"/>
          </a:xfrm>
          <a:prstGeom prst="rect">
            <a:avLst/>
          </a:prstGeom>
          <a:noFill/>
          <a:extLst>
            <a:ext uri="{909E8E84-426E-40DD-AFC4-6F175D3DCCD1}">
              <a14:hiddenFill xmlns:a14="http://schemas.microsoft.com/office/drawing/2010/main">
                <a:solidFill>
                  <a:srgbClr val="FFFFFF"/>
                </a:solidFill>
              </a14:hiddenFill>
            </a:ext>
          </a:extLst>
        </p:spPr>
      </p:pic>
      <p:pic>
        <p:nvPicPr>
          <p:cNvPr id="1026" name="图片 30" descr="文本&#10;&#10;中度可信度描述已自动生成"/>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1034" y="3256286"/>
            <a:ext cx="2223247" cy="3888432"/>
          </a:xfrm>
          <a:prstGeom prst="rect">
            <a:avLst/>
          </a:prstGeom>
          <a:noFill/>
          <a:extLst>
            <a:ext uri="{909E8E84-426E-40DD-AFC4-6F175D3DCCD1}">
              <a14:hiddenFill xmlns:a14="http://schemas.microsoft.com/office/drawing/2010/main">
                <a:solidFill>
                  <a:srgbClr val="FFFFFF"/>
                </a:solidFill>
              </a14:hiddenFill>
            </a:ext>
          </a:extLst>
        </p:spPr>
      </p:pic>
      <p:pic>
        <p:nvPicPr>
          <p:cNvPr id="1025" name="图片 43" descr="文本&#10;&#10;中度可信度描述已自动生成"/>
          <p:cNvPicPr>
            <a:picLocks noChangeAspect="1" noChangeArrowheads="1"/>
          </p:cNvPicPr>
          <p:nvPr/>
        </p:nvPicPr>
        <p:blipFill>
          <a:blip r:embed="rId4">
            <a:extLst>
              <a:ext uri="{28A0092B-C50C-407E-A947-70E740481C1C}">
                <a14:useLocalDpi xmlns:a14="http://schemas.microsoft.com/office/drawing/2010/main" val="0"/>
              </a:ext>
            </a:extLst>
          </a:blip>
          <a:srcRect t="4678"/>
          <a:stretch>
            <a:fillRect/>
          </a:stretch>
        </p:blipFill>
        <p:spPr bwMode="auto">
          <a:xfrm>
            <a:off x="5070126" y="3256286"/>
            <a:ext cx="2362436" cy="3890843"/>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4"/>
          <p:cNvSpPr>
            <a:spLocks noChangeArrowheads="1"/>
          </p:cNvSpPr>
          <p:nvPr/>
        </p:nvSpPr>
        <p:spPr bwMode="auto">
          <a:xfrm>
            <a:off x="8805639" y="1399659"/>
            <a:ext cx="128587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3" name="Rectangle 5"/>
          <p:cNvSpPr>
            <a:spLocks noChangeArrowheads="1"/>
          </p:cNvSpPr>
          <p:nvPr/>
        </p:nvSpPr>
        <p:spPr bwMode="auto">
          <a:xfrm>
            <a:off x="8805639" y="10026134"/>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sp>
        <p:nvSpPr>
          <p:cNvPr id="17" name="文本框 16"/>
          <p:cNvSpPr txBox="1"/>
          <p:nvPr/>
        </p:nvSpPr>
        <p:spPr>
          <a:xfrm>
            <a:off x="8157567" y="4824572"/>
            <a:ext cx="4345894" cy="1198880"/>
          </a:xfrm>
          <a:prstGeom prst="rect">
            <a:avLst/>
          </a:prstGeom>
          <a:noFill/>
        </p:spPr>
        <p:txBody>
          <a:bodyPr wrap="square">
            <a:spAutoFit/>
          </a:bodyPr>
          <a:lstStyle/>
          <a:p>
            <a:pPr>
              <a:lnSpc>
                <a:spcPct val="150000"/>
              </a:lnSpc>
            </a:pPr>
            <a:r>
              <a:rPr lang="zh-CN" altLang="zh-CN" sz="1600" kern="100" dirty="0">
                <a:latin typeface="微软雅黑" panose="020B0503020204020204" pitchFamily="34" charset="-122"/>
                <a:ea typeface="微软雅黑" panose="020B0503020204020204" pitchFamily="34" charset="-122"/>
                <a:cs typeface="Times New Roman" panose="02020603050405020304" pitchFamily="18" charset="0"/>
              </a:rPr>
              <a:t>利用移动终端实现安全检查和隐患问题提报、检查情况记录，并自动与隐患整改管理，实现安全检查的移动化、效率化、自动化。</a:t>
            </a:r>
            <a:endParaRPr lang="zh-CN" altLang="en-US" sz="16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右箭头 28"/>
          <p:cNvSpPr/>
          <p:nvPr/>
        </p:nvSpPr>
        <p:spPr>
          <a:xfrm rot="10800000">
            <a:off x="7582438" y="5418903"/>
            <a:ext cx="425253"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sp>
        <p:nvSpPr>
          <p:cNvPr id="19" name="右箭头 16"/>
          <p:cNvSpPr/>
          <p:nvPr/>
        </p:nvSpPr>
        <p:spPr>
          <a:xfrm>
            <a:off x="6004122" y="1856859"/>
            <a:ext cx="425253" cy="337524"/>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cxnSp>
        <p:nvCxnSpPr>
          <p:cNvPr id="4" name="直接连接符 3"/>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5"/>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0-#ppt_w/2"/>
                                          </p:val>
                                        </p:tav>
                                        <p:tav tm="100000">
                                          <p:val>
                                            <p:strVal val="#ppt_x"/>
                                          </p:val>
                                        </p:tav>
                                      </p:tavLst>
                                    </p:anim>
                                    <p:anim calcmode="lin" valueType="num">
                                      <p:cBhvr additive="base">
                                        <p:cTn id="8"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0" y="-56515"/>
            <a:ext cx="12990195" cy="7306945"/>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71"/>
          <p:cNvSpPr/>
          <p:nvPr>
            <p:custDataLst>
              <p:tags r:id="rId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6" name="文本框 15"/>
          <p:cNvSpPr txBox="1"/>
          <p:nvPr/>
        </p:nvSpPr>
        <p:spPr>
          <a:xfrm>
            <a:off x="-48127" y="3485807"/>
            <a:ext cx="2145411"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8965"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食品</a:t>
            </a:r>
            <a:endParaRPr kumimoji="1"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608965"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机械、化</a:t>
            </a:r>
            <a:endParaRPr kumimoji="1"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sp>
        <p:nvSpPr>
          <p:cNvPr id="3" name="文本框 2"/>
          <p:cNvSpPr txBox="1"/>
          <p:nvPr/>
        </p:nvSpPr>
        <p:spPr>
          <a:xfrm>
            <a:off x="10336530" y="1048385"/>
            <a:ext cx="1551305" cy="3646170"/>
          </a:xfrm>
          <a:prstGeom prst="rect">
            <a:avLst/>
          </a:prstGeom>
          <a:noFill/>
        </p:spPr>
        <p:txBody>
          <a:bodyPr wrap="square" rtlCol="0">
            <a:spAutoFit/>
          </a:bodyPr>
          <a:lstStyle/>
          <a:p>
            <a:pPr marL="0" marR="0" lvl="0" indent="0" algn="l" defTabSz="914400" rtl="0" eaLnBrk="1" fontAlgn="base" latinLnBrk="0" hangingPunct="1">
              <a:lnSpc>
                <a:spcPct val="150000"/>
              </a:lnSpc>
              <a:spcBef>
                <a:spcPct val="0"/>
              </a:spcBef>
              <a:spcAft>
                <a:spcPct val="0"/>
              </a:spcAft>
              <a:buClrTx/>
              <a:buSzTx/>
              <a:buFont typeface="Wingdings" panose="05000000000000000000" pitchFamily="2" charset="2"/>
              <a:buNone/>
              <a:defRPr/>
            </a:pPr>
            <a:r>
              <a:rPr kumimoji="0" lang="zh-CN" altLang="en-US"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实现安全检查计划</a:t>
            </a:r>
            <a:r>
              <a:rPr lang="zh-CN" altLang="en-US" sz="1400" noProof="0" dirty="0">
                <a:ln>
                  <a:noFill/>
                </a:ln>
                <a:solidFill>
                  <a:srgbClr val="FF0000"/>
                </a:solidFill>
                <a:effectLst/>
                <a:uLnTx/>
                <a:uFillTx/>
                <a:sym typeface="+mn-ea"/>
              </a:rPr>
              <a:t>上报</a:t>
            </a:r>
            <a:r>
              <a:rPr kumimoji="0" lang="zh-CN" altLang="en-US"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、检查计划的</a:t>
            </a:r>
            <a:r>
              <a:rPr lang="zh-CN" altLang="en-US" sz="1400" noProof="0" dirty="0">
                <a:ln>
                  <a:noFill/>
                </a:ln>
                <a:solidFill>
                  <a:srgbClr val="FF0000"/>
                </a:solidFill>
                <a:effectLst/>
                <a:uLnTx/>
                <a:uFillTx/>
                <a:sym typeface="+mn-ea"/>
              </a:rPr>
              <a:t>指令下达</a:t>
            </a:r>
            <a:r>
              <a:rPr kumimoji="0" lang="zh-CN" altLang="en-US"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，检查发现的问题关联</a:t>
            </a:r>
            <a:r>
              <a:rPr kumimoji="0" lang="zh-CN" altLang="en-US" sz="1400" b="0" i="0" u="none" strike="noStrike" kern="1200" cap="none" spc="0" normalizeH="0" baseline="0" noProof="0" dirty="0">
                <a:ln>
                  <a:noFill/>
                </a:ln>
                <a:solidFill>
                  <a:srgbClr val="FF0000"/>
                </a:solidFill>
                <a:effectLst/>
                <a:uLnTx/>
                <a:uFillTx/>
                <a:latin typeface="Calibri" panose="020F0502020204030204" pitchFamily="34" charset="0"/>
                <a:ea typeface="宋体" panose="02010600030101010101" pitchFamily="2" charset="-122"/>
                <a:cs typeface="+mn-cs"/>
              </a:rPr>
              <a:t>隐患整改</a:t>
            </a:r>
            <a:r>
              <a:rPr kumimoji="0" lang="zh-CN" altLang="en-US"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rPr>
              <a:t>，做到隐患排查治理业务紧密衔接，解决隐患问题反复整理、录入，进入隐患流程更便于跟踪。</a:t>
            </a:r>
            <a:endParaRPr kumimoji="0" lang="zh-CN" altLang="en-US" sz="14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 name="文本框 8"/>
          <p:cNvSpPr txBox="1"/>
          <p:nvPr/>
        </p:nvSpPr>
        <p:spPr>
          <a:xfrm>
            <a:off x="3359785" y="192405"/>
            <a:ext cx="6375400" cy="480060"/>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安全检查与隐患排查治理业务线无缝衔接</a:t>
            </a:r>
            <a:endParaRPr kumimoji="0" lang="zh-CN" altLang="en-US" sz="1800" b="0" i="0" u="none" strike="noStrike" kern="12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mn-cs"/>
            </a:endParaRPr>
          </a:p>
        </p:txBody>
      </p:sp>
      <p:pic>
        <p:nvPicPr>
          <p:cNvPr id="5" name="图片 4"/>
          <p:cNvPicPr>
            <a:picLocks noChangeAspect="1"/>
          </p:cNvPicPr>
          <p:nvPr/>
        </p:nvPicPr>
        <p:blipFill>
          <a:blip r:embed="rId2"/>
          <a:stretch>
            <a:fillRect/>
          </a:stretch>
        </p:blipFill>
        <p:spPr>
          <a:xfrm>
            <a:off x="109220" y="828040"/>
            <a:ext cx="8121015" cy="3614420"/>
          </a:xfrm>
          <a:prstGeom prst="rect">
            <a:avLst/>
          </a:prstGeom>
        </p:spPr>
      </p:pic>
      <p:pic>
        <p:nvPicPr>
          <p:cNvPr id="6" name="图片 5"/>
          <p:cNvPicPr>
            <a:picLocks noChangeAspect="1"/>
          </p:cNvPicPr>
          <p:nvPr/>
        </p:nvPicPr>
        <p:blipFill>
          <a:blip r:embed="rId3"/>
          <a:stretch>
            <a:fillRect/>
          </a:stretch>
        </p:blipFill>
        <p:spPr>
          <a:xfrm>
            <a:off x="377825" y="1268730"/>
            <a:ext cx="9375140" cy="4319905"/>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6081" y="1815926"/>
            <a:ext cx="9547228" cy="4776123"/>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grpSp>
        <p:nvGrpSpPr>
          <p:cNvPr id="10" name="组合 9"/>
          <p:cNvGrpSpPr/>
          <p:nvPr/>
        </p:nvGrpSpPr>
        <p:grpSpPr>
          <a:xfrm>
            <a:off x="6973797" y="3219588"/>
            <a:ext cx="2107764" cy="4190666"/>
            <a:chOff x="3022529" y="1895504"/>
            <a:chExt cx="2435664" cy="4842599"/>
          </a:xfrm>
        </p:grpSpPr>
        <p:pic>
          <p:nvPicPr>
            <p:cNvPr id="11"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22529" y="1895504"/>
              <a:ext cx="2435664" cy="48425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图片 11"/>
            <p:cNvPicPr>
              <a:picLocks noChangeAspect="1"/>
            </p:cNvPicPr>
            <p:nvPr/>
          </p:nvPicPr>
          <p:blipFill>
            <a:blip r:embed="rId6"/>
            <a:stretch>
              <a:fillRect/>
            </a:stretch>
          </p:blipFill>
          <p:spPr>
            <a:xfrm>
              <a:off x="3097729" y="2547437"/>
              <a:ext cx="2287071" cy="3439662"/>
            </a:xfrm>
            <a:prstGeom prst="rect">
              <a:avLst/>
            </a:prstGeom>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box(in)">
                                      <p:cBhvr>
                                        <p:cTn id="12" dur="1000"/>
                                        <p:tgtEl>
                                          <p:spTgt spid="6"/>
                                        </p:tgtEl>
                                      </p:cBhvr>
                                    </p:animEffect>
                                  </p:childTnLst>
                                </p:cTn>
                              </p:par>
                              <p:par>
                                <p:cTn id="13" presetID="2" presetClass="entr" presetSubtype="8"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0-#ppt_w/2"/>
                                          </p:val>
                                        </p:tav>
                                        <p:tav tm="100000">
                                          <p:val>
                                            <p:strVal val="#ppt_x"/>
                                          </p:val>
                                        </p:tav>
                                      </p:tavLst>
                                    </p:anim>
                                    <p:anim calcmode="lin" valueType="num">
                                      <p:cBhvr additive="base">
                                        <p:cTn id="16" dur="500" fill="hold"/>
                                        <p:tgtEl>
                                          <p:spTgt spid="17"/>
                                        </p:tgtEl>
                                        <p:attrNameLst>
                                          <p:attrName>ppt_y</p:attrName>
                                        </p:attrNameLst>
                                      </p:cBhvr>
                                      <p:tavLst>
                                        <p:tav tm="0">
                                          <p:val>
                                            <p:strVal val="#ppt_y"/>
                                          </p:val>
                                        </p:tav>
                                        <p:tav tm="100000">
                                          <p:val>
                                            <p:strVal val="#ppt_y"/>
                                          </p:val>
                                        </p:tav>
                                      </p:tavLst>
                                    </p:anim>
                                  </p:childTnLst>
                                </p:cTn>
                              </p:par>
                            </p:childTnLst>
                          </p:cTn>
                        </p:par>
                        <p:par>
                          <p:cTn id="17" fill="hold">
                            <p:stCondLst>
                              <p:cond delay="1000"/>
                            </p:stCondLst>
                            <p:childTnLst>
                              <p:par>
                                <p:cTn id="18" presetID="16" presetClass="entr" presetSubtype="21" fill="hold" nodeType="after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arn(inVertic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7" presetClass="entr" presetSubtype="0"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Effect transition="in" filter="fade">
                                      <p:cBhvr>
                                        <p:cTn id="25" dur="500"/>
                                        <p:tgtEl>
                                          <p:spTgt spid="10"/>
                                        </p:tgtEl>
                                      </p:cBhvr>
                                    </p:animEffect>
                                    <p:anim calcmode="lin" valueType="num">
                                      <p:cBhvr>
                                        <p:cTn id="26" dur="500" fill="hold"/>
                                        <p:tgtEl>
                                          <p:spTgt spid="10"/>
                                        </p:tgtEl>
                                        <p:attrNameLst>
                                          <p:attrName>ppt_x</p:attrName>
                                        </p:attrNameLst>
                                      </p:cBhvr>
                                      <p:tavLst>
                                        <p:tav tm="0">
                                          <p:val>
                                            <p:strVal val="#ppt_x"/>
                                          </p:val>
                                        </p:tav>
                                        <p:tav tm="100000">
                                          <p:val>
                                            <p:strVal val="#ppt_x"/>
                                          </p:val>
                                        </p:tav>
                                      </p:tavLst>
                                    </p:anim>
                                    <p:anim calcmode="lin" valueType="num">
                                      <p:cBhvr>
                                        <p:cTn id="27" dur="450" decel="100000" fill="hold"/>
                                        <p:tgtEl>
                                          <p:spTgt spid="10"/>
                                        </p:tgtEl>
                                        <p:attrNameLst>
                                          <p:attrName>ppt_y</p:attrName>
                                        </p:attrNameLst>
                                      </p:cBhvr>
                                      <p:tavLst>
                                        <p:tav tm="0">
                                          <p:val>
                                            <p:strVal val="#ppt_y+1"/>
                                          </p:val>
                                        </p:tav>
                                        <p:tav tm="100000">
                                          <p:val>
                                            <p:strVal val="#ppt_y-.03"/>
                                          </p:val>
                                        </p:tav>
                                      </p:tavLst>
                                    </p:anim>
                                    <p:anim calcmode="lin" valueType="num">
                                      <p:cBhvr>
                                        <p:cTn id="28" dur="50" accel="100000" fill="hold">
                                          <p:stCondLst>
                                            <p:cond delay="450"/>
                                          </p:stCondLst>
                                        </p:cTn>
                                        <p:tgtEl>
                                          <p:spTgt spid="10"/>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文本框 114"/>
          <p:cNvSpPr txBox="1"/>
          <p:nvPr/>
        </p:nvSpPr>
        <p:spPr>
          <a:xfrm>
            <a:off x="3405039" y="165145"/>
            <a:ext cx="9367073" cy="481670"/>
          </a:xfrm>
          <a:prstGeom prst="rect">
            <a:avLst/>
          </a:prstGeom>
          <a:noFill/>
        </p:spPr>
        <p:txBody>
          <a:bodyPr wrap="square">
            <a:spAutoFit/>
          </a:bodyPr>
          <a:lstStyle/>
          <a:p>
            <a:pPr defTabSz="964565" fontAlgn="auto">
              <a:spcBef>
                <a:spcPts val="0"/>
              </a:spcBef>
              <a:spcAft>
                <a:spcPts val="0"/>
              </a:spcAft>
            </a:pPr>
            <a:r>
              <a:rPr lang="zh-CN" altLang="zh-CN" sz="2530" b="1" spc="150" dirty="0">
                <a:solidFill>
                  <a:srgbClr val="002B92"/>
                </a:solidFill>
                <a:latin typeface="微软雅黑" panose="020B0503020204020204" pitchFamily="34" charset="-122"/>
                <a:ea typeface="微软雅黑" panose="020B0503020204020204" pitchFamily="34" charset="-122"/>
              </a:rPr>
              <a:t>风险分级管控和隐患排查治理体系</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5" name="文本框 4"/>
          <p:cNvSpPr txBox="1"/>
          <p:nvPr/>
        </p:nvSpPr>
        <p:spPr>
          <a:xfrm>
            <a:off x="1602921" y="3711422"/>
            <a:ext cx="723275" cy="254685"/>
          </a:xfrm>
          <a:prstGeom prst="rect">
            <a:avLst/>
          </a:prstGeom>
          <a:noFill/>
        </p:spPr>
        <p:txBody>
          <a:bodyPr wrap="none" rtlCol="0">
            <a:spAutoFit/>
          </a:bodyPr>
          <a:lstStyle/>
          <a:p>
            <a:pPr defTabSz="964565" fontAlgn="auto">
              <a:spcBef>
                <a:spcPts val="0"/>
              </a:spcBef>
              <a:spcAft>
                <a:spcPts val="0"/>
              </a:spcAft>
            </a:pPr>
            <a:r>
              <a:rPr lang="zh-CN" altLang="en-US" sz="1055">
                <a:solidFill>
                  <a:prstClr val="black"/>
                </a:solidFill>
                <a:latin typeface="Arial" panose="020B0604020202020204"/>
                <a:ea typeface="微软雅黑" panose="020B0503020204020204" pitchFamily="34" charset="-122"/>
              </a:rPr>
              <a:t>安全检查</a:t>
            </a:r>
            <a:endParaRPr lang="zh-CN" altLang="en-US" sz="1900">
              <a:solidFill>
                <a:prstClr val="black"/>
              </a:solidFill>
              <a:latin typeface="Arial" panose="020B0604020202020204"/>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663345" y="3689991"/>
            <a:ext cx="3971261" cy="1383579"/>
          </a:xfrm>
          <a:prstGeom prst="rect">
            <a:avLst/>
          </a:prstGeom>
          <a:ln w="19050">
            <a:solidFill>
              <a:schemeClr val="accent1">
                <a:lumMod val="75000"/>
              </a:schemeClr>
            </a:solidFill>
          </a:ln>
        </p:spPr>
      </p:pic>
      <p:pic>
        <p:nvPicPr>
          <p:cNvPr id="7" name="图片 6"/>
          <p:cNvPicPr>
            <a:picLocks noChangeAspect="1"/>
          </p:cNvPicPr>
          <p:nvPr/>
        </p:nvPicPr>
        <p:blipFill>
          <a:blip r:embed="rId2"/>
          <a:srcRect b="14160"/>
          <a:stretch>
            <a:fillRect/>
          </a:stretch>
        </p:blipFill>
        <p:spPr>
          <a:xfrm>
            <a:off x="675400" y="1311923"/>
            <a:ext cx="3972600" cy="852515"/>
          </a:xfrm>
          <a:prstGeom prst="rect">
            <a:avLst/>
          </a:prstGeom>
          <a:ln w="19050">
            <a:solidFill>
              <a:schemeClr val="accent1">
                <a:lumMod val="75000"/>
              </a:schemeClr>
            </a:solidFill>
          </a:ln>
        </p:spPr>
      </p:pic>
      <p:pic>
        <p:nvPicPr>
          <p:cNvPr id="8" name="图片 7"/>
          <p:cNvPicPr>
            <a:picLocks noChangeAspect="1"/>
          </p:cNvPicPr>
          <p:nvPr/>
        </p:nvPicPr>
        <p:blipFill>
          <a:blip r:embed="rId3"/>
          <a:srcRect b="7348"/>
          <a:stretch>
            <a:fillRect/>
          </a:stretch>
        </p:blipFill>
        <p:spPr>
          <a:xfrm>
            <a:off x="676070" y="2420929"/>
            <a:ext cx="3971930" cy="1013241"/>
          </a:xfrm>
          <a:prstGeom prst="rect">
            <a:avLst/>
          </a:prstGeom>
          <a:ln w="19050">
            <a:solidFill>
              <a:schemeClr val="accent1">
                <a:lumMod val="75000"/>
              </a:schemeClr>
            </a:solidFill>
          </a:ln>
        </p:spPr>
      </p:pic>
      <p:sp>
        <p:nvSpPr>
          <p:cNvPr id="43" name="右箭头 42"/>
          <p:cNvSpPr/>
          <p:nvPr/>
        </p:nvSpPr>
        <p:spPr>
          <a:xfrm rot="5400000">
            <a:off x="4499329" y="1704361"/>
            <a:ext cx="746034" cy="197558"/>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Arial" panose="020B0604020202020204"/>
              <a:ea typeface="微软雅黑" panose="020B0503020204020204" pitchFamily="34" charset="-122"/>
            </a:endParaRPr>
          </a:p>
        </p:txBody>
      </p:sp>
      <p:pic>
        <p:nvPicPr>
          <p:cNvPr id="19" name="图片 18"/>
          <p:cNvPicPr>
            <a:picLocks noChangeAspect="1"/>
          </p:cNvPicPr>
          <p:nvPr/>
        </p:nvPicPr>
        <p:blipFill>
          <a:blip r:embed="rId4"/>
          <a:srcRect b="17586"/>
          <a:stretch>
            <a:fillRect/>
          </a:stretch>
        </p:blipFill>
        <p:spPr>
          <a:xfrm>
            <a:off x="5763033" y="1309244"/>
            <a:ext cx="3124773" cy="1271071"/>
          </a:xfrm>
          <a:prstGeom prst="rect">
            <a:avLst/>
          </a:prstGeom>
          <a:ln w="19050">
            <a:solidFill>
              <a:schemeClr val="accent1">
                <a:lumMod val="75000"/>
              </a:schemeClr>
            </a:solidFill>
          </a:ln>
        </p:spPr>
      </p:pic>
      <p:pic>
        <p:nvPicPr>
          <p:cNvPr id="20" name="图片 19"/>
          <p:cNvPicPr>
            <a:picLocks noChangeAspect="1"/>
          </p:cNvPicPr>
          <p:nvPr/>
        </p:nvPicPr>
        <p:blipFill>
          <a:blip r:embed="rId5"/>
          <a:srcRect b="17465"/>
          <a:stretch>
            <a:fillRect/>
          </a:stretch>
        </p:blipFill>
        <p:spPr>
          <a:xfrm>
            <a:off x="5775758" y="3377246"/>
            <a:ext cx="3122094" cy="1234238"/>
          </a:xfrm>
          <a:prstGeom prst="rect">
            <a:avLst/>
          </a:prstGeom>
          <a:ln w="19050">
            <a:solidFill>
              <a:schemeClr val="accent1">
                <a:lumMod val="75000"/>
              </a:schemeClr>
            </a:solidFill>
          </a:ln>
        </p:spPr>
      </p:pic>
      <p:pic>
        <p:nvPicPr>
          <p:cNvPr id="23" name="图片 22"/>
          <p:cNvPicPr>
            <a:picLocks noChangeAspect="1"/>
          </p:cNvPicPr>
          <p:nvPr/>
        </p:nvPicPr>
        <p:blipFill>
          <a:blip r:embed="rId6"/>
          <a:stretch>
            <a:fillRect/>
          </a:stretch>
        </p:blipFill>
        <p:spPr>
          <a:xfrm>
            <a:off x="9074650" y="5345465"/>
            <a:ext cx="3070528" cy="1301207"/>
          </a:xfrm>
          <a:prstGeom prst="rect">
            <a:avLst/>
          </a:prstGeom>
          <a:ln w="19050">
            <a:solidFill>
              <a:schemeClr val="accent1">
                <a:lumMod val="75000"/>
              </a:schemeClr>
            </a:solidFill>
          </a:ln>
        </p:spPr>
      </p:pic>
      <p:pic>
        <p:nvPicPr>
          <p:cNvPr id="24" name="图片 23"/>
          <p:cNvPicPr>
            <a:picLocks noChangeAspect="1"/>
          </p:cNvPicPr>
          <p:nvPr/>
        </p:nvPicPr>
        <p:blipFill>
          <a:blip r:embed="rId7"/>
          <a:stretch>
            <a:fillRect/>
          </a:stretch>
        </p:blipFill>
        <p:spPr>
          <a:xfrm>
            <a:off x="9074650" y="3379925"/>
            <a:ext cx="3070528" cy="1246962"/>
          </a:xfrm>
          <a:prstGeom prst="rect">
            <a:avLst/>
          </a:prstGeom>
          <a:ln w="19050">
            <a:solidFill>
              <a:schemeClr val="accent1">
                <a:lumMod val="75000"/>
              </a:schemeClr>
            </a:solidFill>
          </a:ln>
        </p:spPr>
      </p:pic>
      <p:pic>
        <p:nvPicPr>
          <p:cNvPr id="25" name="图片 24"/>
          <p:cNvPicPr>
            <a:picLocks noChangeAspect="1"/>
          </p:cNvPicPr>
          <p:nvPr/>
        </p:nvPicPr>
        <p:blipFill>
          <a:blip r:embed="rId8"/>
          <a:stretch>
            <a:fillRect/>
          </a:stretch>
        </p:blipFill>
        <p:spPr>
          <a:xfrm>
            <a:off x="676739" y="5376270"/>
            <a:ext cx="3971261" cy="1585825"/>
          </a:xfrm>
          <a:prstGeom prst="rect">
            <a:avLst/>
          </a:prstGeom>
          <a:ln w="19050">
            <a:solidFill>
              <a:schemeClr val="accent1">
                <a:lumMod val="75000"/>
              </a:schemeClr>
            </a:solidFill>
          </a:ln>
        </p:spPr>
      </p:pic>
      <p:sp>
        <p:nvSpPr>
          <p:cNvPr id="27" name="右箭头 26"/>
          <p:cNvSpPr/>
          <p:nvPr/>
        </p:nvSpPr>
        <p:spPr>
          <a:xfrm rot="5400000">
            <a:off x="4499329" y="2959360"/>
            <a:ext cx="746034" cy="197558"/>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Arial" panose="020B0604020202020204"/>
              <a:ea typeface="微软雅黑" panose="020B0503020204020204" pitchFamily="34" charset="-122"/>
            </a:endParaRPr>
          </a:p>
        </p:txBody>
      </p:sp>
      <p:sp>
        <p:nvSpPr>
          <p:cNvPr id="28" name="右箭头 27"/>
          <p:cNvSpPr/>
          <p:nvPr/>
        </p:nvSpPr>
        <p:spPr>
          <a:xfrm rot="5400000">
            <a:off x="4499329" y="5774736"/>
            <a:ext cx="746034" cy="197558"/>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Arial" panose="020B0604020202020204"/>
              <a:ea typeface="微软雅黑" panose="020B0503020204020204" pitchFamily="34" charset="-122"/>
            </a:endParaRPr>
          </a:p>
        </p:txBody>
      </p:sp>
      <p:sp>
        <p:nvSpPr>
          <p:cNvPr id="29" name="右箭头 28"/>
          <p:cNvSpPr/>
          <p:nvPr/>
        </p:nvSpPr>
        <p:spPr>
          <a:xfrm rot="5400000">
            <a:off x="4499329" y="4266595"/>
            <a:ext cx="746034" cy="197558"/>
          </a:xfrm>
          <a:prstGeom prst="rightArrow">
            <a:avLst/>
          </a:prstGeom>
          <a:ln w="15875" cap="sq">
            <a:noFill/>
            <a:prstDash val="solid"/>
            <a:miter lim="800000"/>
          </a:ln>
          <a:effectLst>
            <a:outerShdw blurRad="50800" dist="38100" dir="2700000" algn="tl" rotWithShape="0">
              <a:srgbClr val="000000">
                <a:alpha val="43000"/>
              </a:srgb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Arial" panose="020B0604020202020204"/>
              <a:ea typeface="微软雅黑" panose="020B0503020204020204" pitchFamily="34" charset="-122"/>
            </a:endParaRPr>
          </a:p>
        </p:txBody>
      </p:sp>
      <p:sp>
        <p:nvSpPr>
          <p:cNvPr id="30" name="文本框 29"/>
          <p:cNvSpPr txBox="1"/>
          <p:nvPr/>
        </p:nvSpPr>
        <p:spPr>
          <a:xfrm>
            <a:off x="2083758" y="2176492"/>
            <a:ext cx="1470274"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rPr>
              <a:t>图</a:t>
            </a:r>
            <a:r>
              <a:rPr lang="en-US" altLang="zh-CN" sz="950">
                <a:solidFill>
                  <a:prstClr val="black"/>
                </a:solidFill>
                <a:latin typeface="Arial" panose="020B0604020202020204"/>
                <a:ea typeface="微软雅黑" panose="020B0503020204020204" pitchFamily="34" charset="-122"/>
              </a:rPr>
              <a:t>1</a:t>
            </a:r>
            <a:r>
              <a:rPr lang="zh-CN" altLang="en-US" sz="950">
                <a:solidFill>
                  <a:prstClr val="black"/>
                </a:solidFill>
                <a:latin typeface="Arial" panose="020B0604020202020204"/>
                <a:ea typeface="微软雅黑" panose="020B0503020204020204" pitchFamily="34" charset="-122"/>
              </a:rPr>
              <a:t>：行业风险管控清单</a:t>
            </a:r>
            <a:endParaRPr lang="zh-CN" altLang="en-US" sz="950">
              <a:solidFill>
                <a:prstClr val="black"/>
              </a:solidFill>
              <a:latin typeface="Arial" panose="020B0604020202020204"/>
              <a:ea typeface="微软雅黑" panose="020B0503020204020204" pitchFamily="34" charset="-122"/>
            </a:endParaRPr>
          </a:p>
        </p:txBody>
      </p:sp>
      <p:sp>
        <p:nvSpPr>
          <p:cNvPr id="32" name="文本框 31"/>
          <p:cNvSpPr txBox="1"/>
          <p:nvPr/>
        </p:nvSpPr>
        <p:spPr>
          <a:xfrm>
            <a:off x="1842670" y="3451582"/>
            <a:ext cx="1957587"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rPr>
              <a:t>图</a:t>
            </a:r>
            <a:r>
              <a:rPr lang="en-US" altLang="zh-CN" sz="950">
                <a:solidFill>
                  <a:prstClr val="black"/>
                </a:solidFill>
                <a:latin typeface="Arial" panose="020B0604020202020204"/>
                <a:ea typeface="微软雅黑" panose="020B0503020204020204" pitchFamily="34" charset="-122"/>
              </a:rPr>
              <a:t>2</a:t>
            </a:r>
            <a:r>
              <a:rPr lang="zh-CN" altLang="en-US" sz="950">
                <a:solidFill>
                  <a:prstClr val="black"/>
                </a:solidFill>
                <a:latin typeface="Arial" panose="020B0604020202020204"/>
                <a:ea typeface="微软雅黑" panose="020B0503020204020204" pitchFamily="34" charset="-122"/>
              </a:rPr>
              <a:t>：公司危险源和风险整合清单</a:t>
            </a:r>
            <a:endParaRPr lang="zh-CN" altLang="en-US" sz="950" b="1">
              <a:solidFill>
                <a:prstClr val="black"/>
              </a:solidFill>
              <a:latin typeface="Arial" panose="020B0604020202020204"/>
              <a:ea typeface="微软雅黑" panose="020B0503020204020204" pitchFamily="34" charset="-122"/>
            </a:endParaRPr>
          </a:p>
        </p:txBody>
      </p:sp>
      <p:sp>
        <p:nvSpPr>
          <p:cNvPr id="33" name="文本框 32"/>
          <p:cNvSpPr txBox="1"/>
          <p:nvPr/>
        </p:nvSpPr>
        <p:spPr>
          <a:xfrm>
            <a:off x="1481037" y="6965444"/>
            <a:ext cx="2688557"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sym typeface="+mn-ea"/>
              </a:rPr>
              <a:t>图</a:t>
            </a:r>
            <a:r>
              <a:rPr lang="en-US" altLang="zh-CN" sz="950">
                <a:solidFill>
                  <a:prstClr val="black"/>
                </a:solidFill>
                <a:latin typeface="Arial" panose="020B0604020202020204"/>
                <a:ea typeface="微软雅黑" panose="020B0503020204020204" pitchFamily="34" charset="-122"/>
                <a:sym typeface="+mn-ea"/>
              </a:rPr>
              <a:t>4</a:t>
            </a:r>
            <a:r>
              <a:rPr lang="zh-CN" altLang="en-US" sz="950">
                <a:solidFill>
                  <a:prstClr val="black"/>
                </a:solidFill>
                <a:latin typeface="Arial" panose="020B0604020202020204"/>
                <a:ea typeface="微软雅黑" panose="020B0503020204020204" pitchFamily="34" charset="-122"/>
                <a:sym typeface="+mn-ea"/>
              </a:rPr>
              <a:t>：危险源和风险辨识、评价、管控措施</a:t>
            </a:r>
            <a:r>
              <a:rPr lang="zh-CN" altLang="en-US" sz="950">
                <a:solidFill>
                  <a:prstClr val="black"/>
                </a:solidFill>
                <a:latin typeface="Arial" panose="020B0604020202020204"/>
                <a:ea typeface="微软雅黑" panose="020B0503020204020204" pitchFamily="34" charset="-122"/>
              </a:rPr>
              <a:t>清单</a:t>
            </a:r>
            <a:endParaRPr lang="zh-CN" altLang="en-US" sz="950">
              <a:solidFill>
                <a:prstClr val="black"/>
              </a:solidFill>
              <a:latin typeface="Arial" panose="020B0604020202020204"/>
              <a:ea typeface="微软雅黑" panose="020B0503020204020204" pitchFamily="34" charset="-122"/>
            </a:endParaRPr>
          </a:p>
        </p:txBody>
      </p:sp>
      <p:sp>
        <p:nvSpPr>
          <p:cNvPr id="34" name="文本框 33"/>
          <p:cNvSpPr txBox="1"/>
          <p:nvPr/>
        </p:nvSpPr>
        <p:spPr>
          <a:xfrm>
            <a:off x="1541309" y="5103706"/>
            <a:ext cx="2566728"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rPr>
              <a:t>图</a:t>
            </a:r>
            <a:r>
              <a:rPr lang="en-US" altLang="zh-CN" sz="950">
                <a:solidFill>
                  <a:prstClr val="black"/>
                </a:solidFill>
                <a:latin typeface="Arial" panose="020B0604020202020204"/>
                <a:ea typeface="微软雅黑" panose="020B0503020204020204" pitchFamily="34" charset="-122"/>
              </a:rPr>
              <a:t>3</a:t>
            </a:r>
            <a:r>
              <a:rPr lang="zh-CN" altLang="en-US" sz="950">
                <a:solidFill>
                  <a:prstClr val="black"/>
                </a:solidFill>
                <a:latin typeface="Arial" panose="020B0604020202020204"/>
                <a:ea typeface="微软雅黑" panose="020B0503020204020204" pitchFamily="34" charset="-122"/>
              </a:rPr>
              <a:t>：危险源和风险辨识、评价、管控措施表</a:t>
            </a:r>
            <a:endParaRPr lang="zh-CN" altLang="en-US" sz="950">
              <a:solidFill>
                <a:prstClr val="black"/>
              </a:solidFill>
              <a:latin typeface="Arial" panose="020B0604020202020204"/>
              <a:ea typeface="微软雅黑" panose="020B0503020204020204" pitchFamily="34" charset="-122"/>
            </a:endParaRPr>
          </a:p>
        </p:txBody>
      </p:sp>
      <p:sp>
        <p:nvSpPr>
          <p:cNvPr id="38" name="文本框 37"/>
          <p:cNvSpPr txBox="1"/>
          <p:nvPr/>
        </p:nvSpPr>
        <p:spPr>
          <a:xfrm>
            <a:off x="6745468" y="2685457"/>
            <a:ext cx="1470274"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rPr>
              <a:t>图</a:t>
            </a:r>
            <a:r>
              <a:rPr lang="en-US" altLang="zh-CN" sz="950">
                <a:solidFill>
                  <a:prstClr val="black"/>
                </a:solidFill>
                <a:latin typeface="Arial" panose="020B0604020202020204"/>
                <a:ea typeface="微软雅黑" panose="020B0503020204020204" pitchFamily="34" charset="-122"/>
              </a:rPr>
              <a:t>1</a:t>
            </a:r>
            <a:r>
              <a:rPr lang="zh-CN" altLang="en-US" sz="950">
                <a:solidFill>
                  <a:prstClr val="black"/>
                </a:solidFill>
                <a:latin typeface="Arial" panose="020B0604020202020204"/>
                <a:ea typeface="微软雅黑" panose="020B0503020204020204" pitchFamily="34" charset="-122"/>
              </a:rPr>
              <a:t>：事故隐患排查清单</a:t>
            </a:r>
            <a:endParaRPr lang="zh-CN" altLang="en-US" sz="950">
              <a:solidFill>
                <a:prstClr val="black"/>
              </a:solidFill>
              <a:latin typeface="Arial" panose="020B0604020202020204"/>
              <a:ea typeface="微软雅黑" panose="020B0503020204020204" pitchFamily="34" charset="-122"/>
            </a:endParaRPr>
          </a:p>
        </p:txBody>
      </p:sp>
      <p:sp>
        <p:nvSpPr>
          <p:cNvPr id="39" name="文本框 38"/>
          <p:cNvSpPr txBox="1"/>
          <p:nvPr/>
        </p:nvSpPr>
        <p:spPr>
          <a:xfrm>
            <a:off x="9609732" y="2686126"/>
            <a:ext cx="2201244"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rPr>
              <a:t>图</a:t>
            </a:r>
            <a:r>
              <a:rPr lang="en-US" altLang="zh-CN" sz="950">
                <a:solidFill>
                  <a:prstClr val="black"/>
                </a:solidFill>
                <a:latin typeface="Arial" panose="020B0604020202020204"/>
                <a:ea typeface="微软雅黑" panose="020B0503020204020204" pitchFamily="34" charset="-122"/>
              </a:rPr>
              <a:t>2</a:t>
            </a:r>
            <a:r>
              <a:rPr lang="zh-CN" altLang="en-US" sz="950">
                <a:solidFill>
                  <a:prstClr val="black"/>
                </a:solidFill>
                <a:latin typeface="Arial" panose="020B0604020202020204"/>
                <a:ea typeface="微软雅黑" panose="020B0503020204020204" pitchFamily="34" charset="-122"/>
              </a:rPr>
              <a:t>：安全检查与隐患排查实施记录表</a:t>
            </a:r>
            <a:endParaRPr lang="zh-CN" altLang="en-US" sz="950">
              <a:solidFill>
                <a:prstClr val="black"/>
              </a:solidFill>
              <a:latin typeface="Arial" panose="020B0604020202020204"/>
              <a:ea typeface="微软雅黑" panose="020B0503020204020204" pitchFamily="34" charset="-122"/>
            </a:endParaRPr>
          </a:p>
        </p:txBody>
      </p:sp>
      <p:sp>
        <p:nvSpPr>
          <p:cNvPr id="40" name="文本框 39"/>
          <p:cNvSpPr txBox="1"/>
          <p:nvPr/>
        </p:nvSpPr>
        <p:spPr>
          <a:xfrm>
            <a:off x="10152181" y="4711938"/>
            <a:ext cx="1104790"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rPr>
              <a:t>图</a:t>
            </a:r>
            <a:r>
              <a:rPr lang="en-US" altLang="zh-CN" sz="950">
                <a:solidFill>
                  <a:prstClr val="black"/>
                </a:solidFill>
                <a:latin typeface="Arial" panose="020B0604020202020204"/>
                <a:ea typeface="微软雅黑" panose="020B0503020204020204" pitchFamily="34" charset="-122"/>
              </a:rPr>
              <a:t>4</a:t>
            </a:r>
            <a:r>
              <a:rPr lang="zh-CN" altLang="en-US" sz="950">
                <a:solidFill>
                  <a:prstClr val="black"/>
                </a:solidFill>
                <a:latin typeface="Arial" panose="020B0604020202020204"/>
                <a:ea typeface="微软雅黑" panose="020B0503020204020204" pitchFamily="34" charset="-122"/>
              </a:rPr>
              <a:t>：隐患告知单</a:t>
            </a:r>
            <a:endParaRPr lang="zh-CN" altLang="en-US" sz="950">
              <a:solidFill>
                <a:prstClr val="black"/>
              </a:solidFill>
              <a:latin typeface="Arial" panose="020B0604020202020204"/>
              <a:ea typeface="微软雅黑" panose="020B0503020204020204" pitchFamily="34" charset="-122"/>
            </a:endParaRPr>
          </a:p>
        </p:txBody>
      </p:sp>
      <p:sp>
        <p:nvSpPr>
          <p:cNvPr id="42" name="文本框 41"/>
          <p:cNvSpPr txBox="1"/>
          <p:nvPr/>
        </p:nvSpPr>
        <p:spPr>
          <a:xfrm>
            <a:off x="6624925" y="4702562"/>
            <a:ext cx="1713931"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rPr>
              <a:t>图</a:t>
            </a:r>
            <a:r>
              <a:rPr lang="en-US" altLang="zh-CN" sz="950">
                <a:solidFill>
                  <a:prstClr val="black"/>
                </a:solidFill>
                <a:latin typeface="Arial" panose="020B0604020202020204"/>
                <a:ea typeface="微软雅黑" panose="020B0503020204020204" pitchFamily="34" charset="-122"/>
              </a:rPr>
              <a:t>3</a:t>
            </a:r>
            <a:r>
              <a:rPr lang="zh-CN" altLang="en-US" sz="950">
                <a:solidFill>
                  <a:prstClr val="black"/>
                </a:solidFill>
                <a:latin typeface="Arial" panose="020B0604020202020204"/>
                <a:ea typeface="微软雅黑" panose="020B0503020204020204" pitchFamily="34" charset="-122"/>
              </a:rPr>
              <a:t>：安全检查与隐患治理表</a:t>
            </a:r>
            <a:endParaRPr lang="zh-CN" altLang="en-US" sz="950">
              <a:solidFill>
                <a:prstClr val="black"/>
              </a:solidFill>
              <a:latin typeface="Arial" panose="020B0604020202020204"/>
              <a:ea typeface="微软雅黑" panose="020B0503020204020204" pitchFamily="34" charset="-122"/>
            </a:endParaRPr>
          </a:p>
        </p:txBody>
      </p:sp>
      <p:pic>
        <p:nvPicPr>
          <p:cNvPr id="44" name="图片 43"/>
          <p:cNvPicPr>
            <a:picLocks noChangeAspect="1"/>
          </p:cNvPicPr>
          <p:nvPr/>
        </p:nvPicPr>
        <p:blipFill>
          <a:blip r:embed="rId9"/>
          <a:stretch>
            <a:fillRect/>
          </a:stretch>
        </p:blipFill>
        <p:spPr>
          <a:xfrm>
            <a:off x="5763034" y="5376270"/>
            <a:ext cx="3122094" cy="1270402"/>
          </a:xfrm>
          <a:prstGeom prst="rect">
            <a:avLst/>
          </a:prstGeom>
          <a:ln w="19050">
            <a:solidFill>
              <a:schemeClr val="accent1">
                <a:lumMod val="75000"/>
              </a:schemeClr>
            </a:solidFill>
          </a:ln>
        </p:spPr>
      </p:pic>
      <p:sp>
        <p:nvSpPr>
          <p:cNvPr id="45" name="文本框 44"/>
          <p:cNvSpPr txBox="1"/>
          <p:nvPr/>
        </p:nvSpPr>
        <p:spPr>
          <a:xfrm>
            <a:off x="6939009" y="6719668"/>
            <a:ext cx="1104790"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rPr>
              <a:t>图</a:t>
            </a:r>
            <a:r>
              <a:rPr lang="en-US" altLang="zh-CN" sz="950">
                <a:solidFill>
                  <a:prstClr val="black"/>
                </a:solidFill>
                <a:latin typeface="Arial" panose="020B0604020202020204"/>
                <a:ea typeface="微软雅黑" panose="020B0503020204020204" pitchFamily="34" charset="-122"/>
              </a:rPr>
              <a:t>5</a:t>
            </a:r>
            <a:r>
              <a:rPr lang="zh-CN" altLang="en-US" sz="950">
                <a:solidFill>
                  <a:prstClr val="black"/>
                </a:solidFill>
                <a:latin typeface="Arial" panose="020B0604020202020204"/>
                <a:ea typeface="微软雅黑" panose="020B0503020204020204" pitchFamily="34" charset="-122"/>
              </a:rPr>
              <a:t>：隐患回复单</a:t>
            </a:r>
            <a:endParaRPr lang="zh-CN" altLang="en-US" sz="950">
              <a:solidFill>
                <a:prstClr val="black"/>
              </a:solidFill>
              <a:latin typeface="Arial" panose="020B0604020202020204"/>
              <a:ea typeface="微软雅黑" panose="020B0503020204020204" pitchFamily="34" charset="-122"/>
            </a:endParaRPr>
          </a:p>
        </p:txBody>
      </p:sp>
      <p:sp>
        <p:nvSpPr>
          <p:cNvPr id="46" name="文本框 45"/>
          <p:cNvSpPr txBox="1"/>
          <p:nvPr/>
        </p:nvSpPr>
        <p:spPr>
          <a:xfrm>
            <a:off x="9730276" y="6737750"/>
            <a:ext cx="2079415" cy="238399"/>
          </a:xfrm>
          <a:prstGeom prst="rect">
            <a:avLst/>
          </a:prstGeom>
          <a:noFill/>
        </p:spPr>
        <p:txBody>
          <a:bodyPr wrap="none" rtlCol="0">
            <a:spAutoFit/>
          </a:bodyPr>
          <a:lstStyle/>
          <a:p>
            <a:pPr defTabSz="964565" fontAlgn="auto">
              <a:spcBef>
                <a:spcPts val="0"/>
              </a:spcBef>
              <a:spcAft>
                <a:spcPts val="0"/>
              </a:spcAft>
            </a:pPr>
            <a:r>
              <a:rPr lang="zh-CN" altLang="en-US" sz="950">
                <a:solidFill>
                  <a:prstClr val="black"/>
                </a:solidFill>
                <a:latin typeface="Arial" panose="020B0604020202020204"/>
                <a:ea typeface="微软雅黑" panose="020B0503020204020204" pitchFamily="34" charset="-122"/>
              </a:rPr>
              <a:t>图</a:t>
            </a:r>
            <a:r>
              <a:rPr lang="en-US" altLang="zh-CN" sz="950">
                <a:solidFill>
                  <a:prstClr val="black"/>
                </a:solidFill>
                <a:latin typeface="Arial" panose="020B0604020202020204"/>
                <a:ea typeface="微软雅黑" panose="020B0503020204020204" pitchFamily="34" charset="-122"/>
              </a:rPr>
              <a:t>6</a:t>
            </a:r>
            <a:r>
              <a:rPr lang="zh-CN" altLang="en-US" sz="950">
                <a:solidFill>
                  <a:prstClr val="black"/>
                </a:solidFill>
                <a:latin typeface="Arial" panose="020B0604020202020204"/>
                <a:ea typeface="微软雅黑" panose="020B0503020204020204" pitchFamily="34" charset="-122"/>
              </a:rPr>
              <a:t>：安全检查与隐患排查治理清单</a:t>
            </a:r>
            <a:endParaRPr lang="zh-CN" altLang="en-US" sz="950">
              <a:solidFill>
                <a:prstClr val="black"/>
              </a:solidFill>
              <a:latin typeface="Arial" panose="020B0604020202020204"/>
              <a:ea typeface="微软雅黑" panose="020B0503020204020204" pitchFamily="34" charset="-122"/>
            </a:endParaRPr>
          </a:p>
        </p:txBody>
      </p:sp>
      <p:pic>
        <p:nvPicPr>
          <p:cNvPr id="2" name="图片 1"/>
          <p:cNvPicPr>
            <a:picLocks noChangeAspect="1"/>
          </p:cNvPicPr>
          <p:nvPr/>
        </p:nvPicPr>
        <p:blipFill>
          <a:blip r:embed="rId10"/>
          <a:stretch>
            <a:fillRect/>
          </a:stretch>
        </p:blipFill>
        <p:spPr>
          <a:xfrm>
            <a:off x="9093835" y="1300480"/>
            <a:ext cx="3051175" cy="1279525"/>
          </a:xfrm>
          <a:prstGeom prst="rect">
            <a:avLst/>
          </a:prstGeom>
          <a:ln w="19050">
            <a:solidFill>
              <a:srgbClr val="1D6295"/>
            </a:solidFill>
          </a:ln>
        </p:spPr>
      </p:pic>
      <p:sp>
        <p:nvSpPr>
          <p:cNvPr id="72" name="任意多边形 71"/>
          <p:cNvSpPr/>
          <p:nvPr>
            <p:custDataLst>
              <p:tags r:id="rId1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7" name="直接连接符 16"/>
          <p:cNvCxnSpPr/>
          <p:nvPr/>
        </p:nvCxnSpPr>
        <p:spPr>
          <a:xfrm>
            <a:off x="-129373" y="664515"/>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15"/>
          <p:cNvSpPr txBox="1"/>
          <p:nvPr/>
        </p:nvSpPr>
        <p:spPr>
          <a:xfrm>
            <a:off x="-50403" y="3676235"/>
            <a:ext cx="2262614" cy="8712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1985" fontAlgn="auto">
              <a:spcBef>
                <a:spcPts val="0"/>
              </a:spcBef>
              <a:spcAft>
                <a:spcPts val="0"/>
              </a:spcAft>
              <a:defRPr/>
            </a:pPr>
            <a:r>
              <a:rPr kumimoji="1" lang="zh-CN" altLang="en-US" sz="2530" b="1" dirty="0">
                <a:solidFill>
                  <a:srgbClr val="FFFFFF"/>
                </a:solidFill>
                <a:latin typeface="微软雅黑" panose="020B0503020204020204" pitchFamily="34" charset="-122"/>
                <a:ea typeface="微软雅黑" panose="020B0503020204020204" pitchFamily="34" charset="-122"/>
              </a:rPr>
              <a:t>食品</a:t>
            </a:r>
            <a:endParaRPr kumimoji="1" lang="en-US" altLang="zh-CN" sz="2530" b="1" dirty="0">
              <a:solidFill>
                <a:srgbClr val="FFFFFF"/>
              </a:solidFill>
              <a:latin typeface="微软雅黑" panose="020B0503020204020204" pitchFamily="34" charset="-122"/>
              <a:ea typeface="微软雅黑" panose="020B0503020204020204" pitchFamily="34" charset="-122"/>
            </a:endParaRPr>
          </a:p>
          <a:p>
            <a:pPr algn="ctr" defTabSz="641985" fontAlgn="auto">
              <a:spcBef>
                <a:spcPts val="0"/>
              </a:spcBef>
              <a:spcAft>
                <a:spcPts val="0"/>
              </a:spcAft>
              <a:defRPr/>
            </a:pPr>
            <a:r>
              <a:rPr kumimoji="1" lang="zh-CN" altLang="en-US" sz="2530" b="1" dirty="0">
                <a:solidFill>
                  <a:srgbClr val="FFFFFF"/>
                </a:solidFill>
                <a:latin typeface="微软雅黑" panose="020B0503020204020204" pitchFamily="34" charset="-122"/>
                <a:ea typeface="微软雅黑" panose="020B0503020204020204" pitchFamily="34" charset="-122"/>
              </a:rPr>
              <a:t>机械、化</a:t>
            </a:r>
            <a:endParaRPr kumimoji="1" lang="zh-CN" altLang="en-US" sz="2530" b="1" dirty="0">
              <a:solidFill>
                <a:srgbClr val="FFFFFF"/>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973187" y="88482"/>
            <a:ext cx="6144025" cy="480060"/>
          </a:xfrm>
          <a:prstGeom prst="rect">
            <a:avLst/>
          </a:prstGeom>
          <a:noFill/>
        </p:spPr>
        <p:txBody>
          <a:bodyPr wrap="square" rtlCol="0">
            <a:spAutoFit/>
          </a:bodyPr>
          <a:lstStyle/>
          <a:p>
            <a:pPr defTabSz="963930" fontAlgn="auto">
              <a:spcBef>
                <a:spcPts val="0"/>
              </a:spcBef>
              <a:spcAft>
                <a:spcPts val="0"/>
              </a:spcAft>
              <a:defRPr/>
            </a:pPr>
            <a:r>
              <a:rPr lang="zh-CN" altLang="zh-CN" sz="2530" b="1" spc="150" dirty="0">
                <a:solidFill>
                  <a:srgbClr val="002B92"/>
                </a:solidFill>
                <a:latin typeface="微软雅黑" panose="020B0503020204020204" pitchFamily="34" charset="-122"/>
                <a:ea typeface="微软雅黑" panose="020B0503020204020204" pitchFamily="34" charset="-122"/>
              </a:rPr>
              <a:t>针对隐患排查治理实现</a:t>
            </a:r>
            <a:r>
              <a:rPr lang="zh-CN" altLang="zh-CN" sz="2530" b="1" spc="150" dirty="0">
                <a:solidFill>
                  <a:srgbClr val="002B92"/>
                </a:solidFill>
                <a:latin typeface="微软雅黑" panose="020B0503020204020204" pitchFamily="34" charset="-122"/>
                <a:ea typeface="微软雅黑" panose="020B0503020204020204" pitchFamily="34" charset="-122"/>
                <a:sym typeface="+mn-ea"/>
              </a:rPr>
              <a:t>流程化、</a:t>
            </a:r>
            <a:r>
              <a:rPr lang="zh-CN" altLang="zh-CN" sz="2530" b="1" spc="150" dirty="0">
                <a:solidFill>
                  <a:srgbClr val="002B92"/>
                </a:solidFill>
                <a:latin typeface="微软雅黑" panose="020B0503020204020204" pitchFamily="34" charset="-122"/>
                <a:ea typeface="微软雅黑" panose="020B0503020204020204" pitchFamily="34" charset="-122"/>
              </a:rPr>
              <a:t>痕迹化</a:t>
            </a:r>
            <a:endParaRPr lang="zh-CN" altLang="zh-CN" sz="2530" b="1" spc="150" dirty="0">
              <a:solidFill>
                <a:srgbClr val="002B92"/>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1"/>
          <a:stretch>
            <a:fillRect/>
          </a:stretch>
        </p:blipFill>
        <p:spPr>
          <a:xfrm>
            <a:off x="353" y="697817"/>
            <a:ext cx="6774582" cy="2482540"/>
          </a:xfrm>
          <a:prstGeom prst="rect">
            <a:avLst/>
          </a:prstGeom>
        </p:spPr>
      </p:pic>
      <p:pic>
        <p:nvPicPr>
          <p:cNvPr id="2" name="图片 1"/>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941310" y="776605"/>
            <a:ext cx="4331335" cy="1753235"/>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pic>
        <p:nvPicPr>
          <p:cNvPr id="4" name="图片 3"/>
          <p:cNvPicPr>
            <a:picLocks noChangeAspect="1"/>
          </p:cNvPicPr>
          <p:nvPr/>
        </p:nvPicPr>
        <p:blipFill>
          <a:blip r:embed="rId3"/>
          <a:stretch>
            <a:fillRect/>
          </a:stretch>
        </p:blipFill>
        <p:spPr>
          <a:xfrm>
            <a:off x="7960360" y="2809240"/>
            <a:ext cx="4331335" cy="1842770"/>
          </a:xfrm>
          <a:prstGeom prst="rect">
            <a:avLst/>
          </a:prstGeom>
          <a:ln w="19050">
            <a:solidFill>
              <a:schemeClr val="bg2">
                <a:lumMod val="25000"/>
              </a:schemeClr>
            </a:solidFill>
          </a:ln>
        </p:spPr>
      </p:pic>
      <p:grpSp>
        <p:nvGrpSpPr>
          <p:cNvPr id="11" name="组合 10"/>
          <p:cNvGrpSpPr/>
          <p:nvPr/>
        </p:nvGrpSpPr>
        <p:grpSpPr>
          <a:xfrm>
            <a:off x="353" y="3328233"/>
            <a:ext cx="6774582" cy="2546161"/>
            <a:chOff x="1" y="5158"/>
            <a:chExt cx="11112" cy="3980"/>
          </a:xfrm>
        </p:grpSpPr>
        <p:pic>
          <p:nvPicPr>
            <p:cNvPr id="5" name="图片 4"/>
            <p:cNvPicPr>
              <a:picLocks noChangeAspect="1"/>
            </p:cNvPicPr>
            <p:nvPr/>
          </p:nvPicPr>
          <p:blipFill>
            <a:blip r:embed="rId4"/>
            <a:stretch>
              <a:fillRect/>
            </a:stretch>
          </p:blipFill>
          <p:spPr>
            <a:xfrm>
              <a:off x="1" y="5159"/>
              <a:ext cx="11112" cy="3979"/>
            </a:xfrm>
            <a:prstGeom prst="rect">
              <a:avLst/>
            </a:prstGeom>
          </p:spPr>
        </p:pic>
        <p:sp>
          <p:nvSpPr>
            <p:cNvPr id="7" name="文本框 6"/>
            <p:cNvSpPr txBox="1"/>
            <p:nvPr/>
          </p:nvSpPr>
          <p:spPr>
            <a:xfrm>
              <a:off x="313" y="5158"/>
              <a:ext cx="3881" cy="297"/>
            </a:xfrm>
            <a:prstGeom prst="rect">
              <a:avLst/>
            </a:prstGeom>
            <a:noFill/>
          </p:spPr>
          <p:txBody>
            <a:bodyPr wrap="square" rtlCol="0">
              <a:spAutoFit/>
            </a:bodyPr>
            <a:lstStyle/>
            <a:p>
              <a:pPr defTabSz="964565" fontAlgn="auto">
                <a:spcBef>
                  <a:spcPts val="0"/>
                </a:spcBef>
                <a:spcAft>
                  <a:spcPts val="0"/>
                </a:spcAft>
              </a:pPr>
              <a:r>
                <a:rPr lang="zh-CN" altLang="en-US" sz="635" dirty="0">
                  <a:solidFill>
                    <a:srgbClr val="FD9090"/>
                  </a:solidFill>
                  <a:latin typeface="Century Gothic" panose="020B0502020202020204"/>
                  <a:ea typeface="微软雅黑" panose="020B0503020204020204" pitchFamily="34" charset="-122"/>
                </a:rPr>
                <a:t>隐患通知书流程图</a:t>
              </a:r>
              <a:r>
                <a:rPr lang="en-US" altLang="zh-CN" sz="635" dirty="0">
                  <a:solidFill>
                    <a:srgbClr val="FD9090"/>
                  </a:solidFill>
                  <a:latin typeface="Century Gothic" panose="020B0502020202020204"/>
                  <a:ea typeface="微软雅黑" panose="020B0503020204020204" pitchFamily="34" charset="-122"/>
                </a:rPr>
                <a:t>:</a:t>
              </a:r>
              <a:endParaRPr lang="en-US" altLang="zh-CN" sz="635" dirty="0">
                <a:solidFill>
                  <a:srgbClr val="FD9090"/>
                </a:solidFill>
                <a:latin typeface="Century Gothic" panose="020B0502020202020204"/>
                <a:ea typeface="微软雅黑" panose="020B0503020204020204" pitchFamily="34" charset="-122"/>
              </a:endParaRPr>
            </a:p>
          </p:txBody>
        </p:sp>
      </p:grpSp>
      <p:sp>
        <p:nvSpPr>
          <p:cNvPr id="3" name="文本框 2"/>
          <p:cNvSpPr txBox="1"/>
          <p:nvPr/>
        </p:nvSpPr>
        <p:spPr>
          <a:xfrm>
            <a:off x="282962" y="5946846"/>
            <a:ext cx="4454777" cy="1037335"/>
          </a:xfrm>
          <a:prstGeom prst="rect">
            <a:avLst/>
          </a:prstGeom>
          <a:noFill/>
        </p:spPr>
        <p:txBody>
          <a:bodyPr wrap="square" rtlCol="0">
            <a:spAutoFit/>
          </a:bodyPr>
          <a:lstStyle/>
          <a:p>
            <a:pPr marL="301625" indent="-301625" defTabSz="963930" fontAlgn="auto">
              <a:lnSpc>
                <a:spcPct val="150000"/>
              </a:lnSpc>
              <a:spcBef>
                <a:spcPts val="0"/>
              </a:spcBef>
              <a:spcAft>
                <a:spcPts val="0"/>
              </a:spcAft>
              <a:buFont typeface="Wingdings" panose="05000000000000000000" pitchFamily="2" charset="2"/>
              <a:buChar char="u"/>
              <a:defRPr/>
            </a:pPr>
            <a:r>
              <a:rPr lang="zh-CN" altLang="zh-CN" sz="1055" dirty="0">
                <a:solidFill>
                  <a:prstClr val="black"/>
                </a:solidFill>
                <a:latin typeface="Century Gothic" panose="020B0502020202020204"/>
                <a:ea typeface="微软雅黑" panose="020B0503020204020204" pitchFamily="34" charset="-122"/>
              </a:rPr>
              <a:t>隐患的确定、</a:t>
            </a:r>
            <a:r>
              <a:rPr lang="zh-CN" altLang="en-US" sz="1055" dirty="0">
                <a:solidFill>
                  <a:prstClr val="black"/>
                </a:solidFill>
                <a:latin typeface="Century Gothic" panose="020B0502020202020204"/>
                <a:ea typeface="微软雅黑" panose="020B0503020204020204" pitchFamily="34" charset="-122"/>
              </a:rPr>
              <a:t>告知、</a:t>
            </a:r>
            <a:r>
              <a:rPr lang="zh-CN" altLang="zh-CN" sz="1055" dirty="0">
                <a:solidFill>
                  <a:prstClr val="black"/>
                </a:solidFill>
                <a:latin typeface="Century Gothic" panose="020B0502020202020204"/>
                <a:ea typeface="微软雅黑" panose="020B0503020204020204" pitchFamily="34" charset="-122"/>
              </a:rPr>
              <a:t>整改</a:t>
            </a:r>
            <a:r>
              <a:rPr lang="zh-CN" altLang="en-US" sz="1055" dirty="0">
                <a:solidFill>
                  <a:prstClr val="black"/>
                </a:solidFill>
                <a:latin typeface="Century Gothic" panose="020B0502020202020204"/>
                <a:ea typeface="微软雅黑" panose="020B0503020204020204" pitchFamily="34" charset="-122"/>
              </a:rPr>
              <a:t>、</a:t>
            </a:r>
            <a:r>
              <a:rPr lang="zh-CN" altLang="zh-CN" sz="1055" dirty="0">
                <a:solidFill>
                  <a:prstClr val="black"/>
                </a:solidFill>
                <a:latin typeface="Century Gothic" panose="020B0502020202020204"/>
                <a:ea typeface="微软雅黑" panose="020B0503020204020204" pitchFamily="34" charset="-122"/>
              </a:rPr>
              <a:t>效果验证</a:t>
            </a:r>
            <a:r>
              <a:rPr lang="zh-CN" altLang="en-US" sz="1055" dirty="0">
                <a:solidFill>
                  <a:prstClr val="black"/>
                </a:solidFill>
                <a:latin typeface="Century Gothic" panose="020B0502020202020204"/>
                <a:ea typeface="微软雅黑" panose="020B0503020204020204" pitchFamily="34" charset="-122"/>
              </a:rPr>
              <a:t>；</a:t>
            </a:r>
            <a:endParaRPr lang="en-US" altLang="zh-CN" sz="1055" dirty="0">
              <a:solidFill>
                <a:prstClr val="black"/>
              </a:solidFill>
              <a:latin typeface="Century Gothic" panose="020B0502020202020204"/>
              <a:ea typeface="微软雅黑" panose="020B0503020204020204" pitchFamily="34" charset="-122"/>
            </a:endParaRPr>
          </a:p>
          <a:p>
            <a:pPr marL="301625" indent="-301625" defTabSz="963930" fontAlgn="auto">
              <a:lnSpc>
                <a:spcPct val="150000"/>
              </a:lnSpc>
              <a:spcBef>
                <a:spcPts val="0"/>
              </a:spcBef>
              <a:spcAft>
                <a:spcPts val="0"/>
              </a:spcAft>
              <a:buFont typeface="Wingdings" panose="05000000000000000000" pitchFamily="2" charset="2"/>
              <a:buChar char="u"/>
              <a:defRPr/>
            </a:pPr>
            <a:r>
              <a:rPr lang="zh-CN" altLang="en-US" sz="1055" dirty="0">
                <a:solidFill>
                  <a:prstClr val="black"/>
                </a:solidFill>
                <a:latin typeface="Century Gothic" panose="020B0502020202020204"/>
                <a:ea typeface="微软雅黑" panose="020B0503020204020204" pitchFamily="34" charset="-122"/>
              </a:rPr>
              <a:t>通过流程化管控固化，以</a:t>
            </a:r>
            <a:r>
              <a:rPr lang="zh-CN" altLang="zh-CN" sz="1055" dirty="0">
                <a:solidFill>
                  <a:prstClr val="black"/>
                </a:solidFill>
                <a:latin typeface="Century Gothic" panose="020B0502020202020204"/>
                <a:ea typeface="微软雅黑" panose="020B0503020204020204" pitchFamily="34" charset="-122"/>
              </a:rPr>
              <a:t>安全管理人员、安全工程师、技术人员、专业人员、相关责任人为主导的隐患整改制度</a:t>
            </a:r>
            <a:r>
              <a:rPr lang="zh-CN" altLang="en-US" sz="1055" dirty="0">
                <a:solidFill>
                  <a:prstClr val="black"/>
                </a:solidFill>
                <a:latin typeface="Century Gothic" panose="020B0502020202020204"/>
                <a:ea typeface="微软雅黑" panose="020B0503020204020204" pitchFamily="34" charset="-122"/>
              </a:rPr>
              <a:t>；</a:t>
            </a:r>
            <a:endParaRPr lang="en-US" altLang="zh-CN" sz="1055" dirty="0">
              <a:solidFill>
                <a:prstClr val="black"/>
              </a:solidFill>
              <a:latin typeface="Century Gothic" panose="020B0502020202020204"/>
              <a:ea typeface="微软雅黑" panose="020B0503020204020204" pitchFamily="34" charset="-122"/>
            </a:endParaRPr>
          </a:p>
          <a:p>
            <a:pPr marL="301625" indent="-301625" defTabSz="963930" fontAlgn="auto">
              <a:lnSpc>
                <a:spcPct val="150000"/>
              </a:lnSpc>
              <a:spcBef>
                <a:spcPts val="0"/>
              </a:spcBef>
              <a:spcAft>
                <a:spcPts val="0"/>
              </a:spcAft>
              <a:buFont typeface="Wingdings" panose="05000000000000000000" pitchFamily="2" charset="2"/>
              <a:buChar char="u"/>
              <a:defRPr/>
            </a:pPr>
            <a:r>
              <a:rPr lang="zh-CN" altLang="zh-CN" sz="1055" dirty="0">
                <a:solidFill>
                  <a:prstClr val="black"/>
                </a:solidFill>
                <a:latin typeface="Century Gothic" panose="020B0502020202020204"/>
                <a:ea typeface="微软雅黑" panose="020B0503020204020204" pitchFamily="34" charset="-122"/>
              </a:rPr>
              <a:t>整改措施、责任、资金、时限和预案“五到位”</a:t>
            </a:r>
            <a:endParaRPr lang="zh-CN" altLang="en-US" sz="1055" dirty="0">
              <a:solidFill>
                <a:prstClr val="black"/>
              </a:solidFill>
              <a:latin typeface="Century Gothic" panose="020B0502020202020204"/>
              <a:ea typeface="微软雅黑" panose="020B0503020204020204" pitchFamily="34" charset="-122"/>
            </a:endParaRPr>
          </a:p>
        </p:txBody>
      </p:sp>
      <p:pic>
        <p:nvPicPr>
          <p:cNvPr id="10" name="图片 9"/>
          <p:cNvPicPr>
            <a:picLocks noChangeAspect="1"/>
          </p:cNvPicPr>
          <p:nvPr/>
        </p:nvPicPr>
        <p:blipFill>
          <a:blip r:embed="rId5"/>
          <a:stretch>
            <a:fillRect/>
          </a:stretch>
        </p:blipFill>
        <p:spPr>
          <a:xfrm>
            <a:off x="7960360" y="4931410"/>
            <a:ext cx="4331335" cy="1880870"/>
          </a:xfrm>
          <a:prstGeom prst="rect">
            <a:avLst/>
          </a:prstGeom>
          <a:ln w="19050">
            <a:solidFill>
              <a:schemeClr val="bg2">
                <a:lumMod val="25000"/>
              </a:schemeClr>
            </a:solidFill>
          </a:ln>
        </p:spPr>
      </p:pic>
      <p:sp>
        <p:nvSpPr>
          <p:cNvPr id="72" name="任意多边形 71"/>
          <p:cNvSpPr/>
          <p:nvPr>
            <p:custDataLst>
              <p:tags r:id="rId6"/>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7" name="直接连接符 16"/>
          <p:cNvCxnSpPr/>
          <p:nvPr/>
        </p:nvCxnSpPr>
        <p:spPr>
          <a:xfrm>
            <a:off x="-129373" y="664515"/>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linds(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box(in)">
                                      <p:cBhvr>
                                        <p:cTn id="17" dur="20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blinds(horizontal)">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4"/>
                                        </p:tgtEl>
                                        <p:attrNameLst>
                                          <p:attrName>style.visibility</p:attrName>
                                        </p:attrNameLst>
                                      </p:cBhvr>
                                      <p:to>
                                        <p:strVal val="visible"/>
                                      </p:to>
                                    </p:set>
                                    <p:animEffect transition="in" filter="blinds(horizontal)">
                                      <p:cBhvr>
                                        <p:cTn id="27" dur="500"/>
                                        <p:tgtEl>
                                          <p:spTgt spid="4"/>
                                        </p:tgtEl>
                                      </p:cBhvr>
                                    </p:animEffect>
                                  </p:childTnLst>
                                </p:cTn>
                              </p:par>
                              <p:par>
                                <p:cTn id="28" presetID="2" presetClass="entr" presetSubtype="8" fill="hold" nodeType="withEffect">
                                  <p:stCondLst>
                                    <p:cond delay="0"/>
                                  </p:stCondLst>
                                  <p:childTnLst>
                                    <p:set>
                                      <p:cBhvr>
                                        <p:cTn id="29" dur="1" fill="hold">
                                          <p:stCondLst>
                                            <p:cond delay="0"/>
                                          </p:stCondLst>
                                        </p:cTn>
                                        <p:tgtEl>
                                          <p:spTgt spid="17"/>
                                        </p:tgtEl>
                                        <p:attrNameLst>
                                          <p:attrName>style.visibility</p:attrName>
                                        </p:attrNameLst>
                                      </p:cBhvr>
                                      <p:to>
                                        <p:strVal val="visible"/>
                                      </p:to>
                                    </p:set>
                                    <p:anim calcmode="lin" valueType="num">
                                      <p:cBhvr additive="base">
                                        <p:cTn id="30" dur="500" fill="hold"/>
                                        <p:tgtEl>
                                          <p:spTgt spid="17"/>
                                        </p:tgtEl>
                                        <p:attrNameLst>
                                          <p:attrName>ppt_x</p:attrName>
                                        </p:attrNameLst>
                                      </p:cBhvr>
                                      <p:tavLst>
                                        <p:tav tm="0">
                                          <p:val>
                                            <p:strVal val="0-#ppt_w/2"/>
                                          </p:val>
                                        </p:tav>
                                        <p:tav tm="100000">
                                          <p:val>
                                            <p:strVal val="#ppt_x"/>
                                          </p:val>
                                        </p:tav>
                                      </p:tavLst>
                                    </p:anim>
                                    <p:anim calcmode="lin" valueType="num">
                                      <p:cBhvr additive="base">
                                        <p:cTn id="3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文本框 114"/>
          <p:cNvSpPr txBox="1"/>
          <p:nvPr/>
        </p:nvSpPr>
        <p:spPr>
          <a:xfrm>
            <a:off x="526364" y="1303981"/>
            <a:ext cx="4196165" cy="2190750"/>
          </a:xfrm>
          <a:prstGeom prst="rect">
            <a:avLst/>
          </a:prstGeom>
          <a:noFill/>
        </p:spPr>
        <p:txBody>
          <a:bodyPr wrap="square">
            <a:spAutoFit/>
          </a:bodyPr>
          <a:lstStyle/>
          <a:p>
            <a:pPr defTabSz="964565" fontAlgn="auto">
              <a:lnSpc>
                <a:spcPct val="150000"/>
              </a:lnSpc>
              <a:spcBef>
                <a:spcPts val="0"/>
              </a:spcBef>
              <a:spcAft>
                <a:spcPts val="0"/>
              </a:spcAft>
            </a:pPr>
            <a:r>
              <a:rPr lang="en-US" altLang="zh-CN" sz="1475" kern="100" dirty="0">
                <a:solidFill>
                  <a:prstClr val="black"/>
                </a:solidFill>
                <a:latin typeface="Arial" panose="020B0604020202020204"/>
                <a:ea typeface="仿宋" panose="02010609060101010101" charset="-122"/>
                <a:cs typeface="Times New Roman" panose="02020603050405020304" pitchFamily="18" charset="0"/>
              </a:rPr>
              <a:t>       </a:t>
            </a:r>
            <a:r>
              <a:rPr lang="zh-CN" altLang="en-US" sz="1265"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围绕风险指标，系统自动侦测异常，对数据标红分析，并推出关联的数据构成清单、单一数据清单、偏差值提示、超标报警的图表和短信提示。同时，在各个模块表单指标分值上增加了数据透视，用户只要点击表格分值数字就可以向下钻取关联到业务模块数据源，从而可以从业务模块数据源中溯源问题，</a:t>
            </a:r>
            <a:r>
              <a:rPr lang="zh-CN" altLang="en-US" sz="1265"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查看过程痕迹，得分影响因素，注意什么、整改什么、追踪什么。 </a:t>
            </a:r>
            <a:endParaRPr lang="zh-CN" altLang="en-US" sz="1265"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Freeform 5"/>
          <p:cNvSpPr/>
          <p:nvPr/>
        </p:nvSpPr>
        <p:spPr bwMode="auto">
          <a:xfrm>
            <a:off x="7398064" y="4114841"/>
            <a:ext cx="723265" cy="361633"/>
          </a:xfrm>
          <a:custGeom>
            <a:avLst/>
            <a:gdLst>
              <a:gd name="T0" fmla="*/ 48 w 432"/>
              <a:gd name="T1" fmla="*/ 213 h 213"/>
              <a:gd name="T2" fmla="*/ 408 w 432"/>
              <a:gd name="T3" fmla="*/ 213 h 213"/>
              <a:gd name="T4" fmla="*/ 288 w 432"/>
              <a:gd name="T5" fmla="*/ 45 h 213"/>
              <a:gd name="T6" fmla="*/ 432 w 432"/>
              <a:gd name="T7" fmla="*/ 45 h 213"/>
              <a:gd name="T8" fmla="*/ 215 w 432"/>
              <a:gd name="T9" fmla="*/ 0 h 213"/>
              <a:gd name="T10" fmla="*/ 0 w 432"/>
              <a:gd name="T11" fmla="*/ 45 h 213"/>
              <a:gd name="T12" fmla="*/ 144 w 432"/>
              <a:gd name="T13" fmla="*/ 45 h 213"/>
              <a:gd name="T14" fmla="*/ 48 w 432"/>
              <a:gd name="T15" fmla="*/ 213 h 21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32" h="213">
                <a:moveTo>
                  <a:pt x="48" y="213"/>
                </a:moveTo>
                <a:lnTo>
                  <a:pt x="408" y="213"/>
                </a:lnTo>
                <a:lnTo>
                  <a:pt x="288" y="45"/>
                </a:lnTo>
                <a:lnTo>
                  <a:pt x="432" y="45"/>
                </a:lnTo>
                <a:lnTo>
                  <a:pt x="215" y="0"/>
                </a:lnTo>
                <a:lnTo>
                  <a:pt x="0" y="45"/>
                </a:lnTo>
                <a:lnTo>
                  <a:pt x="144" y="45"/>
                </a:lnTo>
                <a:lnTo>
                  <a:pt x="48" y="213"/>
                </a:lnTo>
                <a:close/>
              </a:path>
            </a:pathLst>
          </a:custGeom>
          <a:solidFill>
            <a:schemeClr val="accent2"/>
          </a:solidFill>
          <a:ln>
            <a:noFill/>
          </a:ln>
          <a:extLst>
            <a:ext uri="{91240B29-F687-4F45-9708-019B960494DF}">
              <a14:hiddenLine xmlns:a14="http://schemas.microsoft.com/office/drawing/2010/main" w="6350">
                <a:solidFill>
                  <a:srgbClr val="000000"/>
                </a:solidFill>
                <a:prstDash val="solid"/>
                <a:round/>
              </a14:hiddenLine>
            </a:ext>
          </a:extLst>
        </p:spPr>
        <p:txBody>
          <a:bodyP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30" name="Freeform 17"/>
          <p:cNvSpPr/>
          <p:nvPr/>
        </p:nvSpPr>
        <p:spPr bwMode="auto">
          <a:xfrm>
            <a:off x="8484971" y="4036822"/>
            <a:ext cx="1063133" cy="348239"/>
          </a:xfrm>
          <a:custGeom>
            <a:avLst/>
            <a:gdLst>
              <a:gd name="T0" fmla="*/ 369 w 635"/>
              <a:gd name="T1" fmla="*/ 208 h 208"/>
              <a:gd name="T2" fmla="*/ 635 w 635"/>
              <a:gd name="T3" fmla="*/ 172 h 208"/>
              <a:gd name="T4" fmla="*/ 272 w 635"/>
              <a:gd name="T5" fmla="*/ 28 h 208"/>
              <a:gd name="T6" fmla="*/ 372 w 635"/>
              <a:gd name="T7" fmla="*/ 10 h 208"/>
              <a:gd name="T8" fmla="*/ 108 w 635"/>
              <a:gd name="T9" fmla="*/ 0 h 208"/>
              <a:gd name="T10" fmla="*/ 0 w 635"/>
              <a:gd name="T11" fmla="*/ 58 h 208"/>
              <a:gd name="T12" fmla="*/ 118 w 635"/>
              <a:gd name="T13" fmla="*/ 44 h 208"/>
              <a:gd name="T14" fmla="*/ 369 w 635"/>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5" h="208">
                <a:moveTo>
                  <a:pt x="369" y="208"/>
                </a:moveTo>
                <a:lnTo>
                  <a:pt x="635" y="172"/>
                </a:lnTo>
                <a:lnTo>
                  <a:pt x="272" y="28"/>
                </a:lnTo>
                <a:lnTo>
                  <a:pt x="372" y="10"/>
                </a:lnTo>
                <a:lnTo>
                  <a:pt x="108" y="0"/>
                </a:lnTo>
                <a:lnTo>
                  <a:pt x="0" y="58"/>
                </a:lnTo>
                <a:lnTo>
                  <a:pt x="118" y="44"/>
                </a:lnTo>
                <a:lnTo>
                  <a:pt x="369" y="208"/>
                </a:lnTo>
                <a:close/>
              </a:path>
            </a:pathLst>
          </a:custGeom>
          <a:solidFill>
            <a:schemeClr val="accent2"/>
          </a:solidFill>
          <a:ln>
            <a:noFill/>
          </a:ln>
          <a:extLst>
            <a:ext uri="{91240B29-F687-4F45-9708-019B960494DF}">
              <a14:hiddenLine xmlns:a14="http://schemas.microsoft.com/office/drawing/2010/main" w="6350">
                <a:solidFill>
                  <a:srgbClr val="000000"/>
                </a:solidFill>
                <a:prstDash val="solid"/>
                <a:round/>
              </a14:hiddenLine>
            </a:ext>
          </a:extLst>
        </p:spPr>
        <p:txBody>
          <a:bodyP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31" name="Freeform 18"/>
          <p:cNvSpPr/>
          <p:nvPr/>
        </p:nvSpPr>
        <p:spPr bwMode="auto">
          <a:xfrm flipH="1">
            <a:off x="5970286" y="4036822"/>
            <a:ext cx="1063133" cy="348239"/>
          </a:xfrm>
          <a:custGeom>
            <a:avLst/>
            <a:gdLst>
              <a:gd name="T0" fmla="*/ 369 w 635"/>
              <a:gd name="T1" fmla="*/ 208 h 208"/>
              <a:gd name="T2" fmla="*/ 635 w 635"/>
              <a:gd name="T3" fmla="*/ 172 h 208"/>
              <a:gd name="T4" fmla="*/ 272 w 635"/>
              <a:gd name="T5" fmla="*/ 28 h 208"/>
              <a:gd name="T6" fmla="*/ 372 w 635"/>
              <a:gd name="T7" fmla="*/ 10 h 208"/>
              <a:gd name="T8" fmla="*/ 108 w 635"/>
              <a:gd name="T9" fmla="*/ 0 h 208"/>
              <a:gd name="T10" fmla="*/ 0 w 635"/>
              <a:gd name="T11" fmla="*/ 58 h 208"/>
              <a:gd name="T12" fmla="*/ 118 w 635"/>
              <a:gd name="T13" fmla="*/ 44 h 208"/>
              <a:gd name="T14" fmla="*/ 369 w 635"/>
              <a:gd name="T15" fmla="*/ 208 h 20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35" h="208">
                <a:moveTo>
                  <a:pt x="369" y="208"/>
                </a:moveTo>
                <a:lnTo>
                  <a:pt x="635" y="172"/>
                </a:lnTo>
                <a:lnTo>
                  <a:pt x="272" y="28"/>
                </a:lnTo>
                <a:lnTo>
                  <a:pt x="372" y="10"/>
                </a:lnTo>
                <a:lnTo>
                  <a:pt x="108" y="0"/>
                </a:lnTo>
                <a:lnTo>
                  <a:pt x="0" y="58"/>
                </a:lnTo>
                <a:lnTo>
                  <a:pt x="118" y="44"/>
                </a:lnTo>
                <a:lnTo>
                  <a:pt x="369" y="208"/>
                </a:lnTo>
                <a:close/>
              </a:path>
            </a:pathLst>
          </a:custGeom>
          <a:solidFill>
            <a:schemeClr val="accent2"/>
          </a:solidFill>
          <a:ln>
            <a:noFill/>
          </a:ln>
          <a:extLst>
            <a:ext uri="{91240B29-F687-4F45-9708-019B960494DF}">
              <a14:hiddenLine xmlns:a14="http://schemas.microsoft.com/office/drawing/2010/main" w="6350">
                <a:solidFill>
                  <a:srgbClr val="000000"/>
                </a:solidFill>
                <a:prstDash val="solid"/>
                <a:round/>
              </a14:hiddenLine>
            </a:ext>
          </a:extLst>
        </p:spPr>
        <p:txBody>
          <a:bodyP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grpSp>
        <p:nvGrpSpPr>
          <p:cNvPr id="29" name="组合 28"/>
          <p:cNvGrpSpPr/>
          <p:nvPr/>
        </p:nvGrpSpPr>
        <p:grpSpPr>
          <a:xfrm>
            <a:off x="338546" y="4036890"/>
            <a:ext cx="694806" cy="1879150"/>
            <a:chOff x="1285" y="5680"/>
            <a:chExt cx="2051" cy="4744"/>
          </a:xfrm>
        </p:grpSpPr>
        <p:pic>
          <p:nvPicPr>
            <p:cNvPr id="5" name="图片 4"/>
            <p:cNvPicPr>
              <a:picLocks noChangeAspect="1"/>
            </p:cNvPicPr>
            <p:nvPr/>
          </p:nvPicPr>
          <p:blipFill>
            <a:blip r:embed="rId1"/>
            <a:stretch>
              <a:fillRect/>
            </a:stretch>
          </p:blipFill>
          <p:spPr>
            <a:xfrm>
              <a:off x="1285" y="5680"/>
              <a:ext cx="2051" cy="4744"/>
            </a:xfrm>
            <a:prstGeom prst="rect">
              <a:avLst/>
            </a:prstGeom>
            <a:ln w="19050">
              <a:solidFill>
                <a:schemeClr val="accent1">
                  <a:lumMod val="75000"/>
                </a:schemeClr>
              </a:solidFill>
            </a:ln>
          </p:spPr>
        </p:pic>
        <p:sp>
          <p:nvSpPr>
            <p:cNvPr id="8" name="椭圆 7"/>
            <p:cNvSpPr/>
            <p:nvPr/>
          </p:nvSpPr>
          <p:spPr>
            <a:xfrm>
              <a:off x="1991" y="7916"/>
              <a:ext cx="554" cy="682"/>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sp>
        <p:nvSpPr>
          <p:cNvPr id="34" name="文本框 33"/>
          <p:cNvSpPr txBox="1"/>
          <p:nvPr/>
        </p:nvSpPr>
        <p:spPr>
          <a:xfrm>
            <a:off x="4657376" y="5826301"/>
            <a:ext cx="1156086" cy="287130"/>
          </a:xfrm>
          <a:prstGeom prst="rect">
            <a:avLst/>
          </a:prstGeom>
          <a:noFill/>
        </p:spPr>
        <p:txBody>
          <a:bodyPr wrap="none" rtlCol="0">
            <a:spAutoFit/>
          </a:bodyPr>
          <a:lstStyle/>
          <a:p>
            <a:pPr defTabSz="964565" fontAlgn="auto">
              <a:spcBef>
                <a:spcPts val="0"/>
              </a:spcBef>
              <a:spcAft>
                <a:spcPts val="0"/>
              </a:spcAft>
            </a:pPr>
            <a:r>
              <a:rPr lang="zh-CN" altLang="en-US" sz="1265">
                <a:solidFill>
                  <a:prstClr val="black"/>
                </a:solidFill>
                <a:latin typeface="Arial" panose="020B0604020202020204"/>
                <a:ea typeface="微软雅黑" panose="020B0503020204020204" pitchFamily="34" charset="-122"/>
              </a:rPr>
              <a:t>隐患等级指标</a:t>
            </a:r>
            <a:endParaRPr lang="zh-CN" altLang="en-US" sz="1265">
              <a:solidFill>
                <a:prstClr val="black"/>
              </a:solidFill>
              <a:latin typeface="Arial" panose="020B0604020202020204"/>
              <a:ea typeface="微软雅黑" panose="020B0503020204020204" pitchFamily="34" charset="-122"/>
            </a:endParaRPr>
          </a:p>
        </p:txBody>
      </p:sp>
      <p:pic>
        <p:nvPicPr>
          <p:cNvPr id="35" name="图片 34"/>
          <p:cNvPicPr>
            <a:picLocks noChangeAspect="1"/>
          </p:cNvPicPr>
          <p:nvPr/>
        </p:nvPicPr>
        <p:blipFill>
          <a:blip r:embed="rId2"/>
          <a:stretch>
            <a:fillRect/>
          </a:stretch>
        </p:blipFill>
        <p:spPr>
          <a:xfrm>
            <a:off x="5106068" y="766796"/>
            <a:ext cx="5786790" cy="2797294"/>
          </a:xfrm>
          <a:prstGeom prst="rect">
            <a:avLst/>
          </a:prstGeom>
          <a:ln w="19050">
            <a:solidFill>
              <a:schemeClr val="accent1">
                <a:lumMod val="75000"/>
              </a:schemeClr>
            </a:solidFill>
          </a:ln>
        </p:spPr>
      </p:pic>
      <p:sp>
        <p:nvSpPr>
          <p:cNvPr id="36" name="椭圆 35"/>
          <p:cNvSpPr/>
          <p:nvPr/>
        </p:nvSpPr>
        <p:spPr>
          <a:xfrm>
            <a:off x="7097056" y="1925358"/>
            <a:ext cx="145992" cy="105811"/>
          </a:xfrm>
          <a:prstGeom prst="ellipse">
            <a:avLst/>
          </a:prstGeom>
          <a:noFill/>
          <a:ln w="1270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cxnSp>
        <p:nvCxnSpPr>
          <p:cNvPr id="37" name="直接箭头连接符 36"/>
          <p:cNvCxnSpPr>
            <a:stCxn id="76" idx="0"/>
            <a:endCxn id="36" idx="2"/>
          </p:cNvCxnSpPr>
          <p:nvPr/>
        </p:nvCxnSpPr>
        <p:spPr>
          <a:xfrm flipV="1">
            <a:off x="2537138" y="1978264"/>
            <a:ext cx="4559918" cy="2051930"/>
          </a:xfrm>
          <a:prstGeom prst="straightConnector1">
            <a:avLst/>
          </a:prstGeom>
          <a:ln>
            <a:headEnd type="arrow" w="med" len="med"/>
            <a:tailEnd type="arrow" w="med" len="med"/>
          </a:ln>
        </p:spPr>
        <p:style>
          <a:lnRef idx="3">
            <a:schemeClr val="accent4"/>
          </a:lnRef>
          <a:fillRef idx="0">
            <a:schemeClr val="accent4"/>
          </a:fillRef>
          <a:effectRef idx="2">
            <a:schemeClr val="accent4"/>
          </a:effectRef>
          <a:fontRef idx="minor">
            <a:schemeClr val="tx1"/>
          </a:fontRef>
        </p:style>
      </p:cxnSp>
      <p:grpSp>
        <p:nvGrpSpPr>
          <p:cNvPr id="43" name="组合 42"/>
          <p:cNvGrpSpPr/>
          <p:nvPr/>
        </p:nvGrpSpPr>
        <p:grpSpPr>
          <a:xfrm>
            <a:off x="6670958" y="4504450"/>
            <a:ext cx="1813506" cy="1094038"/>
            <a:chOff x="9871" y="6653"/>
            <a:chExt cx="4091" cy="1951"/>
          </a:xfrm>
        </p:grpSpPr>
        <p:pic>
          <p:nvPicPr>
            <p:cNvPr id="39" name="图片 38"/>
            <p:cNvPicPr>
              <a:picLocks noChangeAspect="1"/>
            </p:cNvPicPr>
            <p:nvPr/>
          </p:nvPicPr>
          <p:blipFill>
            <a:blip r:embed="rId3"/>
            <a:stretch>
              <a:fillRect/>
            </a:stretch>
          </p:blipFill>
          <p:spPr>
            <a:xfrm>
              <a:off x="9871" y="6653"/>
              <a:ext cx="4091" cy="1951"/>
            </a:xfrm>
            <a:prstGeom prst="rect">
              <a:avLst/>
            </a:prstGeom>
            <a:ln w="19050">
              <a:solidFill>
                <a:schemeClr val="accent1">
                  <a:lumMod val="75000"/>
                </a:schemeClr>
              </a:solidFill>
            </a:ln>
          </p:spPr>
        </p:pic>
        <p:sp>
          <p:nvSpPr>
            <p:cNvPr id="42" name="椭圆 41"/>
            <p:cNvSpPr/>
            <p:nvPr/>
          </p:nvSpPr>
          <p:spPr>
            <a:xfrm>
              <a:off x="13628" y="6846"/>
              <a:ext cx="334" cy="189"/>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grpSp>
        <p:nvGrpSpPr>
          <p:cNvPr id="74" name="组合 73"/>
          <p:cNvGrpSpPr/>
          <p:nvPr/>
        </p:nvGrpSpPr>
        <p:grpSpPr>
          <a:xfrm>
            <a:off x="4357355" y="4504451"/>
            <a:ext cx="1890535" cy="1078753"/>
            <a:chOff x="5594" y="7482"/>
            <a:chExt cx="5003" cy="2273"/>
          </a:xfrm>
        </p:grpSpPr>
        <p:pic>
          <p:nvPicPr>
            <p:cNvPr id="72" name="图片 71"/>
            <p:cNvPicPr>
              <a:picLocks noChangeAspect="1"/>
            </p:cNvPicPr>
            <p:nvPr/>
          </p:nvPicPr>
          <p:blipFill>
            <a:blip r:embed="rId4"/>
            <a:stretch>
              <a:fillRect/>
            </a:stretch>
          </p:blipFill>
          <p:spPr>
            <a:xfrm>
              <a:off x="5594" y="7482"/>
              <a:ext cx="5003" cy="2273"/>
            </a:xfrm>
            <a:prstGeom prst="rect">
              <a:avLst/>
            </a:prstGeom>
            <a:ln w="19050">
              <a:solidFill>
                <a:schemeClr val="accent1">
                  <a:lumMod val="75000"/>
                </a:schemeClr>
              </a:solidFill>
            </a:ln>
          </p:spPr>
        </p:pic>
        <p:sp>
          <p:nvSpPr>
            <p:cNvPr id="73" name="椭圆 72"/>
            <p:cNvSpPr/>
            <p:nvPr/>
          </p:nvSpPr>
          <p:spPr>
            <a:xfrm>
              <a:off x="9029" y="8677"/>
              <a:ext cx="389" cy="244"/>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grpSp>
        <p:nvGrpSpPr>
          <p:cNvPr id="75" name="组合 74"/>
          <p:cNvGrpSpPr/>
          <p:nvPr/>
        </p:nvGrpSpPr>
        <p:grpSpPr>
          <a:xfrm>
            <a:off x="1063821" y="4030194"/>
            <a:ext cx="2945965" cy="1892543"/>
            <a:chOff x="9094" y="5724"/>
            <a:chExt cx="8698" cy="4429"/>
          </a:xfrm>
        </p:grpSpPr>
        <p:pic>
          <p:nvPicPr>
            <p:cNvPr id="76" name="图片 75"/>
            <p:cNvPicPr>
              <a:picLocks noChangeAspect="1"/>
            </p:cNvPicPr>
            <p:nvPr/>
          </p:nvPicPr>
          <p:blipFill>
            <a:blip r:embed="rId5"/>
            <a:stretch>
              <a:fillRect/>
            </a:stretch>
          </p:blipFill>
          <p:spPr>
            <a:xfrm>
              <a:off x="9094" y="5724"/>
              <a:ext cx="8698" cy="4429"/>
            </a:xfrm>
            <a:prstGeom prst="rect">
              <a:avLst/>
            </a:prstGeom>
            <a:ln>
              <a:solidFill>
                <a:schemeClr val="accent1">
                  <a:lumMod val="75000"/>
                </a:schemeClr>
              </a:solidFill>
            </a:ln>
          </p:spPr>
        </p:pic>
        <p:sp>
          <p:nvSpPr>
            <p:cNvPr id="77" name="椭圆 76"/>
            <p:cNvSpPr/>
            <p:nvPr/>
          </p:nvSpPr>
          <p:spPr>
            <a:xfrm>
              <a:off x="16471" y="7171"/>
              <a:ext cx="712" cy="1916"/>
            </a:xfrm>
            <a:prstGeom prst="ellipse">
              <a:avLst/>
            </a:prstGeom>
            <a:noFill/>
            <a:ln w="28575">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sp>
        <p:nvSpPr>
          <p:cNvPr id="89" name="文本框 88"/>
          <p:cNvSpPr txBox="1"/>
          <p:nvPr/>
        </p:nvSpPr>
        <p:spPr>
          <a:xfrm>
            <a:off x="1107350" y="6086141"/>
            <a:ext cx="3908442" cy="287130"/>
          </a:xfrm>
          <a:prstGeom prst="rect">
            <a:avLst/>
          </a:prstGeom>
          <a:noFill/>
        </p:spPr>
        <p:txBody>
          <a:bodyPr wrap="none" rtlCol="0">
            <a:spAutoFit/>
          </a:bodyPr>
          <a:lstStyle/>
          <a:p>
            <a:pPr defTabSz="964565" fontAlgn="auto">
              <a:spcBef>
                <a:spcPts val="0"/>
              </a:spcBef>
              <a:spcAft>
                <a:spcPts val="0"/>
              </a:spcAft>
            </a:pPr>
            <a:r>
              <a:rPr lang="zh-CN" altLang="en-US" sz="1265" dirty="0">
                <a:solidFill>
                  <a:srgbClr val="FF0000"/>
                </a:solidFill>
                <a:latin typeface="Arial" panose="020B0604020202020204"/>
                <a:ea typeface="微软雅黑" panose="020B0503020204020204" pitchFamily="34" charset="-122"/>
              </a:rPr>
              <a:t>预警等级分色显示（需重新截图，表盘显示有问题）</a:t>
            </a:r>
            <a:endParaRPr lang="zh-CN" altLang="en-US" sz="1265" dirty="0">
              <a:solidFill>
                <a:srgbClr val="FF0000"/>
              </a:solidFill>
              <a:latin typeface="Arial" panose="020B0604020202020204"/>
              <a:ea typeface="微软雅黑" panose="020B0503020204020204" pitchFamily="34" charset="-122"/>
            </a:endParaRPr>
          </a:p>
        </p:txBody>
      </p:sp>
      <p:sp>
        <p:nvSpPr>
          <p:cNvPr id="90" name="文本框 89"/>
          <p:cNvSpPr txBox="1"/>
          <p:nvPr/>
        </p:nvSpPr>
        <p:spPr>
          <a:xfrm>
            <a:off x="10545289" y="6381474"/>
            <a:ext cx="1803699" cy="287130"/>
          </a:xfrm>
          <a:prstGeom prst="rect">
            <a:avLst/>
          </a:prstGeom>
          <a:noFill/>
        </p:spPr>
        <p:txBody>
          <a:bodyPr wrap="none" rtlCol="0">
            <a:spAutoFit/>
          </a:bodyPr>
          <a:lstStyle/>
          <a:p>
            <a:pPr defTabSz="964565" fontAlgn="auto">
              <a:spcBef>
                <a:spcPts val="0"/>
              </a:spcBef>
              <a:spcAft>
                <a:spcPts val="0"/>
              </a:spcAft>
            </a:pPr>
            <a:r>
              <a:rPr lang="zh-CN" altLang="en-US" sz="1265">
                <a:solidFill>
                  <a:prstClr val="black"/>
                </a:solidFill>
                <a:latin typeface="Arial" panose="020B0604020202020204"/>
                <a:ea typeface="微软雅黑" panose="020B0503020204020204" pitchFamily="34" charset="-122"/>
              </a:rPr>
              <a:t>手机短信预警信息通知</a:t>
            </a:r>
            <a:endParaRPr lang="zh-CN" altLang="en-US" sz="1265">
              <a:solidFill>
                <a:prstClr val="black"/>
              </a:solidFill>
              <a:latin typeface="Arial" panose="020B0604020202020204"/>
              <a:ea typeface="微软雅黑" panose="020B0503020204020204" pitchFamily="34" charset="-122"/>
            </a:endParaRPr>
          </a:p>
        </p:txBody>
      </p:sp>
      <p:sp>
        <p:nvSpPr>
          <p:cNvPr id="91" name="文本框 90"/>
          <p:cNvSpPr txBox="1"/>
          <p:nvPr/>
        </p:nvSpPr>
        <p:spPr>
          <a:xfrm>
            <a:off x="6766899" y="5827641"/>
            <a:ext cx="1479892" cy="287130"/>
          </a:xfrm>
          <a:prstGeom prst="rect">
            <a:avLst/>
          </a:prstGeom>
          <a:noFill/>
        </p:spPr>
        <p:txBody>
          <a:bodyPr wrap="none" rtlCol="0">
            <a:spAutoFit/>
          </a:bodyPr>
          <a:lstStyle/>
          <a:p>
            <a:pPr defTabSz="964565" fontAlgn="auto">
              <a:spcBef>
                <a:spcPts val="0"/>
              </a:spcBef>
              <a:spcAft>
                <a:spcPts val="0"/>
              </a:spcAft>
            </a:pPr>
            <a:r>
              <a:rPr lang="zh-CN" altLang="en-US" sz="1265">
                <a:solidFill>
                  <a:prstClr val="black"/>
                </a:solidFill>
                <a:latin typeface="Arial" panose="020B0604020202020204"/>
                <a:ea typeface="微软雅黑" panose="020B0503020204020204" pitchFamily="34" charset="-122"/>
              </a:rPr>
              <a:t>隐患数据钻取清单</a:t>
            </a:r>
            <a:endParaRPr lang="zh-CN" altLang="en-US" sz="1265">
              <a:solidFill>
                <a:prstClr val="black"/>
              </a:solidFill>
              <a:latin typeface="Arial" panose="020B0604020202020204"/>
              <a:ea typeface="微软雅黑" panose="020B0503020204020204" pitchFamily="34" charset="-122"/>
            </a:endParaRPr>
          </a:p>
        </p:txBody>
      </p:sp>
      <p:sp>
        <p:nvSpPr>
          <p:cNvPr id="92" name="文本框 91"/>
          <p:cNvSpPr txBox="1"/>
          <p:nvPr/>
        </p:nvSpPr>
        <p:spPr>
          <a:xfrm>
            <a:off x="9181800" y="5827641"/>
            <a:ext cx="1479892" cy="287130"/>
          </a:xfrm>
          <a:prstGeom prst="rect">
            <a:avLst/>
          </a:prstGeom>
          <a:noFill/>
        </p:spPr>
        <p:txBody>
          <a:bodyPr wrap="none" rtlCol="0">
            <a:spAutoFit/>
          </a:bodyPr>
          <a:lstStyle/>
          <a:p>
            <a:pPr defTabSz="964565" fontAlgn="auto">
              <a:spcBef>
                <a:spcPts val="0"/>
              </a:spcBef>
              <a:spcAft>
                <a:spcPts val="0"/>
              </a:spcAft>
            </a:pPr>
            <a:r>
              <a:rPr lang="zh-CN" altLang="en-US" sz="1265">
                <a:solidFill>
                  <a:prstClr val="black"/>
                </a:solidFill>
                <a:latin typeface="Arial" panose="020B0604020202020204"/>
                <a:ea typeface="微软雅黑" panose="020B0503020204020204" pitchFamily="34" charset="-122"/>
              </a:rPr>
              <a:t>桌面预警信息通知</a:t>
            </a:r>
            <a:endParaRPr lang="zh-CN" altLang="en-US" sz="1265">
              <a:solidFill>
                <a:prstClr val="black"/>
              </a:solidFill>
              <a:latin typeface="Arial" panose="020B0604020202020204"/>
              <a:ea typeface="微软雅黑" panose="020B0503020204020204" pitchFamily="34" charset="-122"/>
            </a:endParaRPr>
          </a:p>
        </p:txBody>
      </p:sp>
      <p:cxnSp>
        <p:nvCxnSpPr>
          <p:cNvPr id="32" name="直接箭头连接符 31"/>
          <p:cNvCxnSpPr>
            <a:stCxn id="8" idx="6"/>
            <a:endCxn id="77" idx="2"/>
          </p:cNvCxnSpPr>
          <p:nvPr/>
        </p:nvCxnSpPr>
        <p:spPr>
          <a:xfrm>
            <a:off x="765139" y="5058167"/>
            <a:ext cx="2797294" cy="0"/>
          </a:xfrm>
          <a:prstGeom prst="straightConnector1">
            <a:avLst/>
          </a:prstGeom>
          <a:ln>
            <a:headEnd type="arrow" w="med" len="med"/>
            <a:tailEnd type="arrow" w="med" len="med"/>
          </a:ln>
        </p:spPr>
        <p:style>
          <a:lnRef idx="3">
            <a:schemeClr val="accent4"/>
          </a:lnRef>
          <a:fillRef idx="0">
            <a:schemeClr val="accent4"/>
          </a:fillRef>
          <a:effectRef idx="2">
            <a:schemeClr val="accent4"/>
          </a:effectRef>
          <a:fontRef idx="minor">
            <a:schemeClr val="tx1"/>
          </a:fontRef>
        </p:style>
      </p:cxnSp>
      <p:sp>
        <p:nvSpPr>
          <p:cNvPr id="94" name="文本框 93"/>
          <p:cNvSpPr txBox="1"/>
          <p:nvPr/>
        </p:nvSpPr>
        <p:spPr>
          <a:xfrm>
            <a:off x="6951064" y="3655167"/>
            <a:ext cx="1965603" cy="287130"/>
          </a:xfrm>
          <a:prstGeom prst="rect">
            <a:avLst/>
          </a:prstGeom>
          <a:noFill/>
        </p:spPr>
        <p:txBody>
          <a:bodyPr wrap="none" rtlCol="0">
            <a:spAutoFit/>
          </a:bodyPr>
          <a:lstStyle/>
          <a:p>
            <a:pPr defTabSz="964565" fontAlgn="auto">
              <a:spcBef>
                <a:spcPts val="0"/>
              </a:spcBef>
              <a:spcAft>
                <a:spcPts val="0"/>
              </a:spcAft>
            </a:pPr>
            <a:r>
              <a:rPr lang="zh-CN" altLang="en-US" sz="1265" dirty="0">
                <a:solidFill>
                  <a:prstClr val="black"/>
                </a:solidFill>
                <a:latin typeface="Arial" panose="020B0604020202020204"/>
                <a:ea typeface="微软雅黑" panose="020B0503020204020204" pitchFamily="34" charset="-122"/>
              </a:rPr>
              <a:t>企业安全生产预测预警值</a:t>
            </a:r>
            <a:endParaRPr lang="zh-CN" altLang="en-US" sz="1265" dirty="0">
              <a:solidFill>
                <a:prstClr val="black"/>
              </a:solidFill>
              <a:latin typeface="Arial" panose="020B0604020202020204"/>
              <a:ea typeface="微软雅黑" panose="020B0503020204020204" pitchFamily="34" charset="-122"/>
            </a:endParaRPr>
          </a:p>
        </p:txBody>
      </p:sp>
      <p:pic>
        <p:nvPicPr>
          <p:cNvPr id="116" name="图片 115"/>
          <p:cNvPicPr>
            <a:picLocks noChangeAspect="1"/>
          </p:cNvPicPr>
          <p:nvPr/>
        </p:nvPicPr>
        <p:blipFill>
          <a:blip r:embed="rId6"/>
          <a:stretch>
            <a:fillRect/>
          </a:stretch>
        </p:blipFill>
        <p:spPr>
          <a:xfrm>
            <a:off x="10894197" y="4496297"/>
            <a:ext cx="1013241" cy="1880489"/>
          </a:xfrm>
          <a:prstGeom prst="rect">
            <a:avLst/>
          </a:prstGeom>
        </p:spPr>
      </p:pic>
      <p:grpSp>
        <p:nvGrpSpPr>
          <p:cNvPr id="125" name="组合 124"/>
          <p:cNvGrpSpPr/>
          <p:nvPr/>
        </p:nvGrpSpPr>
        <p:grpSpPr>
          <a:xfrm>
            <a:off x="8763914" y="4496297"/>
            <a:ext cx="2116220" cy="1138473"/>
            <a:chOff x="13086" y="6714"/>
            <a:chExt cx="3160" cy="1700"/>
          </a:xfrm>
        </p:grpSpPr>
        <p:grpSp>
          <p:nvGrpSpPr>
            <p:cNvPr id="123" name="组合 122"/>
            <p:cNvGrpSpPr/>
            <p:nvPr/>
          </p:nvGrpSpPr>
          <p:grpSpPr>
            <a:xfrm>
              <a:off x="13086" y="6714"/>
              <a:ext cx="3160" cy="1701"/>
              <a:chOff x="7883" y="3098"/>
              <a:chExt cx="5646" cy="2530"/>
            </a:xfrm>
          </p:grpSpPr>
          <p:pic>
            <p:nvPicPr>
              <p:cNvPr id="121" name="图片 120"/>
              <p:cNvPicPr>
                <a:picLocks noChangeAspect="1"/>
              </p:cNvPicPr>
              <p:nvPr/>
            </p:nvPicPr>
            <p:blipFill>
              <a:blip r:embed="rId7"/>
              <a:stretch>
                <a:fillRect/>
              </a:stretch>
            </p:blipFill>
            <p:spPr>
              <a:xfrm>
                <a:off x="7883" y="3098"/>
                <a:ext cx="5647" cy="2530"/>
              </a:xfrm>
              <a:prstGeom prst="rect">
                <a:avLst/>
              </a:prstGeom>
              <a:ln w="19050">
                <a:solidFill>
                  <a:schemeClr val="accent1">
                    <a:lumMod val="75000"/>
                  </a:schemeClr>
                </a:solidFill>
              </a:ln>
            </p:spPr>
          </p:pic>
          <p:sp>
            <p:nvSpPr>
              <p:cNvPr id="122" name="椭圆 121"/>
              <p:cNvSpPr/>
              <p:nvPr/>
            </p:nvSpPr>
            <p:spPr>
              <a:xfrm>
                <a:off x="9748" y="3229"/>
                <a:ext cx="1362" cy="158"/>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sp>
          <p:nvSpPr>
            <p:cNvPr id="124" name="椭圆 123"/>
            <p:cNvSpPr/>
            <p:nvPr/>
          </p:nvSpPr>
          <p:spPr>
            <a:xfrm>
              <a:off x="14385" y="7619"/>
              <a:ext cx="120" cy="690"/>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pic>
        <p:nvPicPr>
          <p:cNvPr id="126" name="图片 125"/>
          <p:cNvPicPr>
            <a:picLocks noChangeAspect="1"/>
          </p:cNvPicPr>
          <p:nvPr/>
        </p:nvPicPr>
        <p:blipFill>
          <a:blip r:embed="rId6"/>
          <a:stretch>
            <a:fillRect/>
          </a:stretch>
        </p:blipFill>
        <p:spPr>
          <a:xfrm>
            <a:off x="10892858" y="4496297"/>
            <a:ext cx="1013241" cy="1880489"/>
          </a:xfrm>
          <a:prstGeom prst="rect">
            <a:avLst/>
          </a:prstGeom>
        </p:spPr>
      </p:pic>
      <p:grpSp>
        <p:nvGrpSpPr>
          <p:cNvPr id="127" name="组合 126"/>
          <p:cNvGrpSpPr/>
          <p:nvPr/>
        </p:nvGrpSpPr>
        <p:grpSpPr>
          <a:xfrm>
            <a:off x="8762574" y="4496297"/>
            <a:ext cx="2116220" cy="1138473"/>
            <a:chOff x="13086" y="6714"/>
            <a:chExt cx="3160" cy="1700"/>
          </a:xfrm>
        </p:grpSpPr>
        <p:grpSp>
          <p:nvGrpSpPr>
            <p:cNvPr id="128" name="组合 127"/>
            <p:cNvGrpSpPr/>
            <p:nvPr/>
          </p:nvGrpSpPr>
          <p:grpSpPr>
            <a:xfrm>
              <a:off x="13086" y="6714"/>
              <a:ext cx="3160" cy="1701"/>
              <a:chOff x="7883" y="3098"/>
              <a:chExt cx="5646" cy="2530"/>
            </a:xfrm>
          </p:grpSpPr>
          <p:pic>
            <p:nvPicPr>
              <p:cNvPr id="129" name="图片 128"/>
              <p:cNvPicPr>
                <a:picLocks noChangeAspect="1"/>
              </p:cNvPicPr>
              <p:nvPr/>
            </p:nvPicPr>
            <p:blipFill>
              <a:blip r:embed="rId7"/>
              <a:stretch>
                <a:fillRect/>
              </a:stretch>
            </p:blipFill>
            <p:spPr>
              <a:xfrm>
                <a:off x="7883" y="3098"/>
                <a:ext cx="5647" cy="2530"/>
              </a:xfrm>
              <a:prstGeom prst="rect">
                <a:avLst/>
              </a:prstGeom>
              <a:ln w="19050">
                <a:solidFill>
                  <a:schemeClr val="accent1">
                    <a:lumMod val="75000"/>
                  </a:schemeClr>
                </a:solidFill>
              </a:ln>
            </p:spPr>
          </p:pic>
          <p:sp>
            <p:nvSpPr>
              <p:cNvPr id="130" name="椭圆 129"/>
              <p:cNvSpPr/>
              <p:nvPr/>
            </p:nvSpPr>
            <p:spPr>
              <a:xfrm>
                <a:off x="9748" y="3229"/>
                <a:ext cx="1362" cy="158"/>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sp>
          <p:nvSpPr>
            <p:cNvPr id="131" name="椭圆 130"/>
            <p:cNvSpPr/>
            <p:nvPr/>
          </p:nvSpPr>
          <p:spPr>
            <a:xfrm>
              <a:off x="14385" y="7619"/>
              <a:ext cx="120" cy="690"/>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cxnSp>
        <p:nvCxnSpPr>
          <p:cNvPr id="49" name="直接箭头连接符 48"/>
          <p:cNvCxnSpPr>
            <a:stCxn id="73" idx="6"/>
          </p:cNvCxnSpPr>
          <p:nvPr/>
        </p:nvCxnSpPr>
        <p:spPr>
          <a:xfrm flipV="1">
            <a:off x="5802369" y="4702560"/>
            <a:ext cx="2494275" cy="426933"/>
          </a:xfrm>
          <a:prstGeom prst="straightConnector1">
            <a:avLst/>
          </a:prstGeom>
          <a:ln>
            <a:headEnd type="arrow" w="med" len="med"/>
            <a:tailEnd type="arrow" w="med" len="med"/>
          </a:ln>
        </p:spPr>
        <p:style>
          <a:lnRef idx="3">
            <a:schemeClr val="accent4"/>
          </a:lnRef>
          <a:fillRef idx="0">
            <a:schemeClr val="accent4"/>
          </a:fillRef>
          <a:effectRef idx="2">
            <a:schemeClr val="accent4"/>
          </a:effectRef>
          <a:fontRef idx="minor">
            <a:schemeClr val="tx1"/>
          </a:fontRef>
        </p:style>
      </p:cxnSp>
      <p:sp>
        <p:nvSpPr>
          <p:cNvPr id="50" name="文本框 49"/>
          <p:cNvSpPr txBox="1"/>
          <p:nvPr/>
        </p:nvSpPr>
        <p:spPr>
          <a:xfrm>
            <a:off x="1460823" y="153032"/>
            <a:ext cx="9367073" cy="481670"/>
          </a:xfrm>
          <a:prstGeom prst="rect">
            <a:avLst/>
          </a:prstGeom>
          <a:noFill/>
        </p:spPr>
        <p:txBody>
          <a:bodyPr wrap="square">
            <a:spAutoFit/>
          </a:bodyPr>
          <a:lstStyle/>
          <a:p>
            <a:pPr algn="ctr" defTabSz="964565" fontAlgn="auto">
              <a:spcBef>
                <a:spcPts val="0"/>
              </a:spcBef>
              <a:spcAft>
                <a:spcPts val="0"/>
              </a:spcAft>
            </a:pPr>
            <a:r>
              <a:rPr lang="zh-CN" altLang="en-US" sz="2530" b="1" spc="150" dirty="0">
                <a:solidFill>
                  <a:srgbClr val="002B92"/>
                </a:solidFill>
                <a:latin typeface="微软雅黑" panose="020B0503020204020204" pitchFamily="34" charset="-122"/>
                <a:ea typeface="微软雅黑" panose="020B0503020204020204" pitchFamily="34" charset="-122"/>
              </a:rPr>
              <a:t>风险预测预警</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2" name="任意多边形 1"/>
          <p:cNvSpPr/>
          <p:nvPr>
            <p:custDataLst>
              <p:tags r:id="rId8"/>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cxnSp>
        <p:nvCxnSpPr>
          <p:cNvPr id="17" name="直接连接符 16"/>
          <p:cNvCxnSpPr/>
          <p:nvPr/>
        </p:nvCxnSpPr>
        <p:spPr>
          <a:xfrm>
            <a:off x="-129373" y="664515"/>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blinds(horizontal)">
                                      <p:cBhvr>
                                        <p:cTn id="7" dur="500"/>
                                        <p:tgtEl>
                                          <p:spTgt spid="3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75"/>
                                        </p:tgtEl>
                                        <p:attrNameLst>
                                          <p:attrName>style.visibility</p:attrName>
                                        </p:attrNameLst>
                                      </p:cBhvr>
                                      <p:to>
                                        <p:strVal val="visible"/>
                                      </p:to>
                                    </p:set>
                                    <p:animEffect transition="in" filter="blinds(horizontal)">
                                      <p:cBhvr>
                                        <p:cTn id="12" dur="500"/>
                                        <p:tgtEl>
                                          <p:spTgt spid="75"/>
                                        </p:tgtEl>
                                      </p:cBhvr>
                                    </p:animEffect>
                                  </p:childTnLst>
                                </p:cTn>
                              </p:par>
                              <p:par>
                                <p:cTn id="13" presetID="3" presetClass="entr" presetSubtype="10" fill="hold" nodeType="with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blinds(horizontal)">
                                      <p:cBhvr>
                                        <p:cTn id="15" dur="500"/>
                                        <p:tgtEl>
                                          <p:spTgt spid="2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74"/>
                                        </p:tgtEl>
                                        <p:attrNameLst>
                                          <p:attrName>style.visibility</p:attrName>
                                        </p:attrNameLst>
                                      </p:cBhvr>
                                      <p:to>
                                        <p:strVal val="visible"/>
                                      </p:to>
                                    </p:set>
                                    <p:animEffect transition="in" filter="blinds(horizontal)">
                                      <p:cBhvr>
                                        <p:cTn id="20" dur="500"/>
                                        <p:tgtEl>
                                          <p:spTgt spid="74"/>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43"/>
                                        </p:tgtEl>
                                        <p:attrNameLst>
                                          <p:attrName>style.visibility</p:attrName>
                                        </p:attrNameLst>
                                      </p:cBhvr>
                                      <p:to>
                                        <p:strVal val="visible"/>
                                      </p:to>
                                    </p:set>
                                    <p:animEffect transition="in" filter="blinds(horizontal)">
                                      <p:cBhvr>
                                        <p:cTn id="25" dur="500"/>
                                        <p:tgtEl>
                                          <p:spTgt spid="43"/>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125"/>
                                        </p:tgtEl>
                                        <p:attrNameLst>
                                          <p:attrName>style.visibility</p:attrName>
                                        </p:attrNameLst>
                                      </p:cBhvr>
                                      <p:to>
                                        <p:strVal val="visible"/>
                                      </p:to>
                                    </p:set>
                                    <p:animEffect transition="in" filter="blinds(horizontal)">
                                      <p:cBhvr>
                                        <p:cTn id="30" dur="500"/>
                                        <p:tgtEl>
                                          <p:spTgt spid="125"/>
                                        </p:tgtEl>
                                      </p:cBhvr>
                                    </p:animEffect>
                                  </p:childTnLst>
                                </p:cTn>
                              </p:par>
                              <p:par>
                                <p:cTn id="31" presetID="3" presetClass="entr" presetSubtype="10" fill="hold" nodeType="withEffect">
                                  <p:stCondLst>
                                    <p:cond delay="0"/>
                                  </p:stCondLst>
                                  <p:childTnLst>
                                    <p:set>
                                      <p:cBhvr>
                                        <p:cTn id="32" dur="1" fill="hold">
                                          <p:stCondLst>
                                            <p:cond delay="0"/>
                                          </p:stCondLst>
                                        </p:cTn>
                                        <p:tgtEl>
                                          <p:spTgt spid="116"/>
                                        </p:tgtEl>
                                        <p:attrNameLst>
                                          <p:attrName>style.visibility</p:attrName>
                                        </p:attrNameLst>
                                      </p:cBhvr>
                                      <p:to>
                                        <p:strVal val="visible"/>
                                      </p:to>
                                    </p:set>
                                    <p:animEffect transition="in" filter="blinds(horizontal)">
                                      <p:cBhvr>
                                        <p:cTn id="33" dur="500"/>
                                        <p:tgtEl>
                                          <p:spTgt spid="116"/>
                                        </p:tgtEl>
                                      </p:cBhvr>
                                    </p:animEffect>
                                  </p:childTnLst>
                                </p:cTn>
                              </p:par>
                            </p:childTnLst>
                          </p:cTn>
                        </p:par>
                      </p:childTnLst>
                    </p:cTn>
                  </p:par>
                  <p:par>
                    <p:cTn id="34" fill="hold">
                      <p:stCondLst>
                        <p:cond delay="indefinite"/>
                      </p:stCondLst>
                      <p:childTnLst>
                        <p:par>
                          <p:cTn id="35" fill="hold">
                            <p:stCondLst>
                              <p:cond delay="0"/>
                            </p:stCondLst>
                            <p:childTnLst>
                              <p:par>
                                <p:cTn id="36" presetID="3" presetClass="entr" presetSubtype="10" fill="hold" nodeType="clickEffect">
                                  <p:stCondLst>
                                    <p:cond delay="0"/>
                                  </p:stCondLst>
                                  <p:childTnLst>
                                    <p:set>
                                      <p:cBhvr>
                                        <p:cTn id="37" dur="1" fill="hold">
                                          <p:stCondLst>
                                            <p:cond delay="0"/>
                                          </p:stCondLst>
                                        </p:cTn>
                                        <p:tgtEl>
                                          <p:spTgt spid="127"/>
                                        </p:tgtEl>
                                        <p:attrNameLst>
                                          <p:attrName>style.visibility</p:attrName>
                                        </p:attrNameLst>
                                      </p:cBhvr>
                                      <p:to>
                                        <p:strVal val="visible"/>
                                      </p:to>
                                    </p:set>
                                    <p:animEffect transition="in" filter="blinds(horizontal)">
                                      <p:cBhvr>
                                        <p:cTn id="38" dur="500"/>
                                        <p:tgtEl>
                                          <p:spTgt spid="127"/>
                                        </p:tgtEl>
                                      </p:cBhvr>
                                    </p:animEffect>
                                  </p:childTnLst>
                                </p:cTn>
                              </p:par>
                              <p:par>
                                <p:cTn id="39" presetID="3" presetClass="entr" presetSubtype="10" fill="hold" nodeType="withEffect">
                                  <p:stCondLst>
                                    <p:cond delay="0"/>
                                  </p:stCondLst>
                                  <p:childTnLst>
                                    <p:set>
                                      <p:cBhvr>
                                        <p:cTn id="40" dur="1" fill="hold">
                                          <p:stCondLst>
                                            <p:cond delay="0"/>
                                          </p:stCondLst>
                                        </p:cTn>
                                        <p:tgtEl>
                                          <p:spTgt spid="126"/>
                                        </p:tgtEl>
                                        <p:attrNameLst>
                                          <p:attrName>style.visibility</p:attrName>
                                        </p:attrNameLst>
                                      </p:cBhvr>
                                      <p:to>
                                        <p:strVal val="visible"/>
                                      </p:to>
                                    </p:set>
                                    <p:animEffect transition="in" filter="blinds(horizontal)">
                                      <p:cBhvr>
                                        <p:cTn id="41" dur="500"/>
                                        <p:tgtEl>
                                          <p:spTgt spid="126"/>
                                        </p:tgtEl>
                                      </p:cBhvr>
                                    </p:animEffect>
                                  </p:childTnLst>
                                </p:cTn>
                              </p:par>
                            </p:childTnLst>
                          </p:cTn>
                        </p:par>
                      </p:childTnLst>
                    </p:cTn>
                  </p:par>
                  <p:par>
                    <p:cTn id="42" fill="hold">
                      <p:stCondLst>
                        <p:cond delay="indefinite"/>
                      </p:stCondLst>
                      <p:childTnLst>
                        <p:par>
                          <p:cTn id="43" fill="hold">
                            <p:stCondLst>
                              <p:cond delay="0"/>
                            </p:stCondLst>
                            <p:childTnLst>
                              <p:par>
                                <p:cTn id="44" presetID="3" presetClass="entr" presetSubtype="10" fill="hold" nodeType="clickEffect">
                                  <p:stCondLst>
                                    <p:cond delay="0"/>
                                  </p:stCondLst>
                                  <p:childTnLst>
                                    <p:set>
                                      <p:cBhvr>
                                        <p:cTn id="45" dur="1" fill="hold">
                                          <p:stCondLst>
                                            <p:cond delay="0"/>
                                          </p:stCondLst>
                                        </p:cTn>
                                        <p:tgtEl>
                                          <p:spTgt spid="37"/>
                                        </p:tgtEl>
                                        <p:attrNameLst>
                                          <p:attrName>style.visibility</p:attrName>
                                        </p:attrNameLst>
                                      </p:cBhvr>
                                      <p:to>
                                        <p:strVal val="visible"/>
                                      </p:to>
                                    </p:set>
                                    <p:animEffect transition="in" filter="blinds(horizontal)">
                                      <p:cBhvr>
                                        <p:cTn id="46" dur="500"/>
                                        <p:tgtEl>
                                          <p:spTgt spid="37"/>
                                        </p:tgtEl>
                                      </p:cBhvr>
                                    </p:animEffect>
                                  </p:childTnLst>
                                </p:cTn>
                              </p:par>
                              <p:par>
                                <p:cTn id="47" presetID="3" presetClass="entr" presetSubtype="1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blinds(horizontal)">
                                      <p:cBhvr>
                                        <p:cTn id="49" dur="500"/>
                                        <p:tgtEl>
                                          <p:spTgt spid="32"/>
                                        </p:tgtEl>
                                      </p:cBhvr>
                                    </p:animEffect>
                                  </p:childTnLst>
                                </p:cTn>
                              </p:par>
                            </p:childTnLst>
                          </p:cTn>
                        </p:par>
                      </p:childTnLst>
                    </p:cTn>
                  </p:par>
                  <p:par>
                    <p:cTn id="50" fill="hold">
                      <p:stCondLst>
                        <p:cond delay="indefinite"/>
                      </p:stCondLst>
                      <p:childTnLst>
                        <p:par>
                          <p:cTn id="51" fill="hold">
                            <p:stCondLst>
                              <p:cond delay="0"/>
                            </p:stCondLst>
                            <p:childTnLst>
                              <p:par>
                                <p:cTn id="52" presetID="3" presetClass="entr" presetSubtype="10" fill="hold" grpId="0" nodeType="clickEffect">
                                  <p:stCondLst>
                                    <p:cond delay="0"/>
                                  </p:stCondLst>
                                  <p:childTnLst>
                                    <p:set>
                                      <p:cBhvr>
                                        <p:cTn id="53" dur="1" fill="hold">
                                          <p:stCondLst>
                                            <p:cond delay="0"/>
                                          </p:stCondLst>
                                        </p:cTn>
                                        <p:tgtEl>
                                          <p:spTgt spid="31"/>
                                        </p:tgtEl>
                                        <p:attrNameLst>
                                          <p:attrName>style.visibility</p:attrName>
                                        </p:attrNameLst>
                                      </p:cBhvr>
                                      <p:to>
                                        <p:strVal val="visible"/>
                                      </p:to>
                                    </p:set>
                                    <p:animEffect transition="in" filter="blinds(horizontal)">
                                      <p:cBhvr>
                                        <p:cTn id="54" dur="500"/>
                                        <p:tgtEl>
                                          <p:spTgt spid="31"/>
                                        </p:tgtEl>
                                      </p:cBhvr>
                                    </p:animEffect>
                                  </p:childTnLst>
                                </p:cTn>
                              </p:par>
                              <p:par>
                                <p:cTn id="55" presetID="3" presetClass="entr" presetSubtype="10" fill="hold" grpId="0" nodeType="with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blinds(horizontal)">
                                      <p:cBhvr>
                                        <p:cTn id="57" dur="500"/>
                                        <p:tgtEl>
                                          <p:spTgt spid="18"/>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30"/>
                                        </p:tgtEl>
                                        <p:attrNameLst>
                                          <p:attrName>style.visibility</p:attrName>
                                        </p:attrNameLst>
                                      </p:cBhvr>
                                      <p:to>
                                        <p:strVal val="visible"/>
                                      </p:to>
                                    </p:set>
                                    <p:animEffect transition="in" filter="blinds(horizontal)">
                                      <p:cBhvr>
                                        <p:cTn id="60" dur="500"/>
                                        <p:tgtEl>
                                          <p:spTgt spid="30"/>
                                        </p:tgtEl>
                                      </p:cBhvr>
                                    </p:animEffect>
                                  </p:childTnLst>
                                </p:cTn>
                              </p:par>
                            </p:childTnLst>
                          </p:cTn>
                        </p:par>
                      </p:childTnLst>
                    </p:cTn>
                  </p:par>
                  <p:par>
                    <p:cTn id="61" fill="hold">
                      <p:stCondLst>
                        <p:cond delay="indefinite"/>
                      </p:stCondLst>
                      <p:childTnLst>
                        <p:par>
                          <p:cTn id="62" fill="hold">
                            <p:stCondLst>
                              <p:cond delay="0"/>
                            </p:stCondLst>
                            <p:childTnLst>
                              <p:par>
                                <p:cTn id="63" presetID="3" presetClass="entr" presetSubtype="10" fill="hold" grpId="0" nodeType="clickEffect">
                                  <p:stCondLst>
                                    <p:cond delay="0"/>
                                  </p:stCondLst>
                                  <p:childTnLst>
                                    <p:set>
                                      <p:cBhvr>
                                        <p:cTn id="64" dur="1" fill="hold">
                                          <p:stCondLst>
                                            <p:cond delay="0"/>
                                          </p:stCondLst>
                                        </p:cTn>
                                        <p:tgtEl>
                                          <p:spTgt spid="36"/>
                                        </p:tgtEl>
                                        <p:attrNameLst>
                                          <p:attrName>style.visibility</p:attrName>
                                        </p:attrNameLst>
                                      </p:cBhvr>
                                      <p:to>
                                        <p:strVal val="visible"/>
                                      </p:to>
                                    </p:set>
                                    <p:animEffect transition="in" filter="blinds(horizontal)">
                                      <p:cBhvr>
                                        <p:cTn id="65" dur="500"/>
                                        <p:tgtEl>
                                          <p:spTgt spid="36"/>
                                        </p:tgtEl>
                                      </p:cBhvr>
                                    </p:animEffect>
                                  </p:childTnLst>
                                </p:cTn>
                              </p:par>
                            </p:childTnLst>
                          </p:cTn>
                        </p:par>
                      </p:childTnLst>
                    </p:cTn>
                  </p:par>
                  <p:par>
                    <p:cTn id="66" fill="hold">
                      <p:stCondLst>
                        <p:cond delay="indefinite"/>
                      </p:stCondLst>
                      <p:childTnLst>
                        <p:par>
                          <p:cTn id="67" fill="hold">
                            <p:stCondLst>
                              <p:cond delay="0"/>
                            </p:stCondLst>
                            <p:childTnLst>
                              <p:par>
                                <p:cTn id="68" presetID="3" presetClass="entr" presetSubtype="10" fill="hold" nodeType="click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blinds(horizontal)">
                                      <p:cBhvr>
                                        <p:cTn id="70" dur="500"/>
                                        <p:tgtEl>
                                          <p:spTgt spid="49"/>
                                        </p:tgtEl>
                                      </p:cBhvr>
                                    </p:animEffect>
                                  </p:childTnLst>
                                </p:cTn>
                              </p:par>
                              <p:par>
                                <p:cTn id="71" presetID="2" presetClass="entr" presetSubtype="8" fill="hold" nodeType="withEffect">
                                  <p:stCondLst>
                                    <p:cond delay="0"/>
                                  </p:stCondLst>
                                  <p:childTnLst>
                                    <p:set>
                                      <p:cBhvr>
                                        <p:cTn id="72" dur="1" fill="hold">
                                          <p:stCondLst>
                                            <p:cond delay="0"/>
                                          </p:stCondLst>
                                        </p:cTn>
                                        <p:tgtEl>
                                          <p:spTgt spid="17"/>
                                        </p:tgtEl>
                                        <p:attrNameLst>
                                          <p:attrName>style.visibility</p:attrName>
                                        </p:attrNameLst>
                                      </p:cBhvr>
                                      <p:to>
                                        <p:strVal val="visible"/>
                                      </p:to>
                                    </p:set>
                                    <p:anim calcmode="lin" valueType="num">
                                      <p:cBhvr additive="base">
                                        <p:cTn id="73" dur="500" fill="hold"/>
                                        <p:tgtEl>
                                          <p:spTgt spid="17"/>
                                        </p:tgtEl>
                                        <p:attrNameLst>
                                          <p:attrName>ppt_x</p:attrName>
                                        </p:attrNameLst>
                                      </p:cBhvr>
                                      <p:tavLst>
                                        <p:tav tm="0">
                                          <p:val>
                                            <p:strVal val="0-#ppt_w/2"/>
                                          </p:val>
                                        </p:tav>
                                        <p:tav tm="100000">
                                          <p:val>
                                            <p:strVal val="#ppt_x"/>
                                          </p:val>
                                        </p:tav>
                                      </p:tavLst>
                                    </p:anim>
                                    <p:anim calcmode="lin" valueType="num">
                                      <p:cBhvr additive="base">
                                        <p:cTn id="74"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30" grpId="0" animBg="1"/>
      <p:bldP spid="31" grpId="0" animBg="1"/>
      <p:bldP spid="3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文本框 28"/>
          <p:cNvSpPr txBox="1">
            <a:spLocks noChangeArrowheads="1"/>
          </p:cNvSpPr>
          <p:nvPr/>
        </p:nvSpPr>
        <p:spPr bwMode="auto">
          <a:xfrm>
            <a:off x="822838" y="253030"/>
            <a:ext cx="463927" cy="61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6370" tIns="48184" rIns="96370" bIns="48184">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defTabSz="963930" eaLnBrk="1" fontAlgn="auto" hangingPunct="1">
              <a:spcBef>
                <a:spcPts val="0"/>
              </a:spcBef>
              <a:spcAft>
                <a:spcPts val="0"/>
              </a:spcAft>
              <a:defRPr/>
            </a:pPr>
            <a:r>
              <a:rPr lang="en-US" altLang="zh-CN" sz="3395" b="1" dirty="0">
                <a:solidFill>
                  <a:prstClr val="white"/>
                </a:solidFill>
                <a:latin typeface="经典综艺体简" pitchFamily="49" charset="-122"/>
                <a:ea typeface="经典综艺体简" pitchFamily="49" charset="-122"/>
                <a:cs typeface="经典综艺体简" pitchFamily="49" charset="-122"/>
              </a:rPr>
              <a:t>3</a:t>
            </a:r>
            <a:endParaRPr lang="zh-CN" altLang="en-US" sz="3395" b="1" dirty="0">
              <a:solidFill>
                <a:prstClr val="white"/>
              </a:solidFill>
              <a:latin typeface="经典综艺体简" pitchFamily="49" charset="-122"/>
              <a:ea typeface="经典综艺体简" pitchFamily="49" charset="-122"/>
              <a:cs typeface="经典综艺体简" pitchFamily="49" charset="-122"/>
            </a:endParaRPr>
          </a:p>
        </p:txBody>
      </p:sp>
      <p:sp>
        <p:nvSpPr>
          <p:cNvPr id="13" name="文本框 12"/>
          <p:cNvSpPr txBox="1"/>
          <p:nvPr/>
        </p:nvSpPr>
        <p:spPr>
          <a:xfrm>
            <a:off x="5565914" y="69766"/>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移动端</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2" name="下箭头 1"/>
          <p:cNvSpPr/>
          <p:nvPr/>
        </p:nvSpPr>
        <p:spPr>
          <a:xfrm>
            <a:off x="775854" y="3835314"/>
            <a:ext cx="374357" cy="27993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grpSp>
        <p:nvGrpSpPr>
          <p:cNvPr id="24" name="组合 23"/>
          <p:cNvGrpSpPr/>
          <p:nvPr/>
        </p:nvGrpSpPr>
        <p:grpSpPr>
          <a:xfrm>
            <a:off x="2549862" y="4145380"/>
            <a:ext cx="1609265" cy="2883684"/>
            <a:chOff x="3764" y="5652"/>
            <a:chExt cx="2403" cy="4272"/>
          </a:xfrm>
        </p:grpSpPr>
        <p:grpSp>
          <p:nvGrpSpPr>
            <p:cNvPr id="22" name="组合 21"/>
            <p:cNvGrpSpPr/>
            <p:nvPr/>
          </p:nvGrpSpPr>
          <p:grpSpPr>
            <a:xfrm>
              <a:off x="3764" y="5652"/>
              <a:ext cx="2403" cy="4272"/>
              <a:chOff x="3273" y="5652"/>
              <a:chExt cx="2403" cy="4021"/>
            </a:xfrm>
          </p:grpSpPr>
          <p:grpSp>
            <p:nvGrpSpPr>
              <p:cNvPr id="17" name="组合 16"/>
              <p:cNvGrpSpPr/>
              <p:nvPr/>
            </p:nvGrpSpPr>
            <p:grpSpPr>
              <a:xfrm>
                <a:off x="3273" y="5652"/>
                <a:ext cx="2403" cy="4021"/>
                <a:chOff x="3273" y="5652"/>
                <a:chExt cx="2403" cy="4021"/>
              </a:xfrm>
            </p:grpSpPr>
            <p:grpSp>
              <p:nvGrpSpPr>
                <p:cNvPr id="10" name="组合 9"/>
                <p:cNvGrpSpPr/>
                <p:nvPr/>
              </p:nvGrpSpPr>
              <p:grpSpPr>
                <a:xfrm>
                  <a:off x="3273" y="5652"/>
                  <a:ext cx="2403" cy="4021"/>
                  <a:chOff x="3273" y="5652"/>
                  <a:chExt cx="2403" cy="4021"/>
                </a:xfrm>
              </p:grpSpPr>
              <p:pic>
                <p:nvPicPr>
                  <p:cNvPr id="9" name="图片 8" descr="移动端3"/>
                  <p:cNvPicPr>
                    <a:picLocks noChangeAspect="1"/>
                  </p:cNvPicPr>
                  <p:nvPr/>
                </p:nvPicPr>
                <p:blipFill>
                  <a:blip r:embed="rId1"/>
                  <a:srcRect b="5897"/>
                  <a:stretch>
                    <a:fillRect/>
                  </a:stretch>
                </p:blipFill>
                <p:spPr>
                  <a:xfrm>
                    <a:off x="3273" y="5652"/>
                    <a:ext cx="2403" cy="4021"/>
                  </a:xfrm>
                  <a:prstGeom prst="rect">
                    <a:avLst/>
                  </a:prstGeom>
                  <a:ln w="15875" cap="sq">
                    <a:solidFill>
                      <a:srgbClr val="002060"/>
                    </a:solidFill>
                    <a:prstDash val="solid"/>
                    <a:miter lim="800000"/>
                    <a:headEnd/>
                    <a:tailEnd/>
                  </a:ln>
                  <a:effectLst>
                    <a:outerShdw blurRad="50800" dist="38100" dir="2700000" algn="tl" rotWithShape="0">
                      <a:srgbClr val="000000">
                        <a:alpha val="43000"/>
                      </a:srgbClr>
                    </a:outerShdw>
                  </a:effectLst>
                </p:spPr>
              </p:pic>
              <p:pic>
                <p:nvPicPr>
                  <p:cNvPr id="7" name="图片 6"/>
                  <p:cNvPicPr>
                    <a:picLocks noChangeAspect="1"/>
                  </p:cNvPicPr>
                  <p:nvPr/>
                </p:nvPicPr>
                <p:blipFill>
                  <a:blip r:embed="rId2"/>
                  <a:stretch>
                    <a:fillRect/>
                  </a:stretch>
                </p:blipFill>
                <p:spPr>
                  <a:xfrm>
                    <a:off x="4549" y="6390"/>
                    <a:ext cx="575" cy="170"/>
                  </a:xfrm>
                  <a:prstGeom prst="rect">
                    <a:avLst/>
                  </a:prstGeom>
                </p:spPr>
              </p:pic>
            </p:grpSp>
            <p:pic>
              <p:nvPicPr>
                <p:cNvPr id="11" name="图片 10"/>
                <p:cNvPicPr>
                  <a:picLocks noChangeAspect="1"/>
                </p:cNvPicPr>
                <p:nvPr/>
              </p:nvPicPr>
              <p:blipFill>
                <a:blip r:embed="rId2"/>
                <a:stretch>
                  <a:fillRect/>
                </a:stretch>
              </p:blipFill>
              <p:spPr>
                <a:xfrm>
                  <a:off x="5068" y="8249"/>
                  <a:ext cx="507" cy="150"/>
                </a:xfrm>
                <a:prstGeom prst="rect">
                  <a:avLst/>
                </a:prstGeom>
              </p:spPr>
            </p:pic>
          </p:grpSp>
          <p:pic>
            <p:nvPicPr>
              <p:cNvPr id="21" name="图片 20"/>
              <p:cNvPicPr>
                <a:picLocks noChangeAspect="1"/>
              </p:cNvPicPr>
              <p:nvPr/>
            </p:nvPicPr>
            <p:blipFill>
              <a:blip r:embed="rId3"/>
              <a:stretch>
                <a:fillRect/>
              </a:stretch>
            </p:blipFill>
            <p:spPr>
              <a:xfrm>
                <a:off x="4022" y="8562"/>
                <a:ext cx="403" cy="166"/>
              </a:xfrm>
              <a:prstGeom prst="rect">
                <a:avLst/>
              </a:prstGeom>
            </p:spPr>
          </p:pic>
        </p:grpSp>
        <p:pic>
          <p:nvPicPr>
            <p:cNvPr id="23" name="图片 22"/>
            <p:cNvPicPr>
              <a:picLocks noChangeAspect="1"/>
            </p:cNvPicPr>
            <p:nvPr/>
          </p:nvPicPr>
          <p:blipFill>
            <a:blip r:embed="rId4"/>
            <a:stretch>
              <a:fillRect/>
            </a:stretch>
          </p:blipFill>
          <p:spPr>
            <a:xfrm>
              <a:off x="4513" y="5719"/>
              <a:ext cx="876" cy="271"/>
            </a:xfrm>
            <a:prstGeom prst="rect">
              <a:avLst/>
            </a:prstGeom>
          </p:spPr>
        </p:pic>
      </p:grpSp>
      <p:grpSp>
        <p:nvGrpSpPr>
          <p:cNvPr id="26" name="组合 25"/>
          <p:cNvGrpSpPr/>
          <p:nvPr/>
        </p:nvGrpSpPr>
        <p:grpSpPr>
          <a:xfrm>
            <a:off x="222020" y="4169489"/>
            <a:ext cx="1615292" cy="2859576"/>
            <a:chOff x="331" y="5652"/>
            <a:chExt cx="2412" cy="4270"/>
          </a:xfrm>
        </p:grpSpPr>
        <p:pic>
          <p:nvPicPr>
            <p:cNvPr id="6" name="图片 5"/>
            <p:cNvPicPr>
              <a:picLocks noChangeAspect="1"/>
            </p:cNvPicPr>
            <p:nvPr/>
          </p:nvPicPr>
          <p:blipFill>
            <a:blip r:embed="rId5"/>
            <a:srcRect t="5084"/>
            <a:stretch>
              <a:fillRect/>
            </a:stretch>
          </p:blipFill>
          <p:spPr>
            <a:xfrm>
              <a:off x="331" y="5652"/>
              <a:ext cx="2413" cy="4270"/>
            </a:xfrm>
            <a:prstGeom prst="rect">
              <a:avLst/>
            </a:prstGeom>
            <a:ln w="19050">
              <a:solidFill>
                <a:schemeClr val="bg2">
                  <a:lumMod val="25000"/>
                </a:schemeClr>
              </a:solidFill>
            </a:ln>
          </p:spPr>
        </p:pic>
        <p:pic>
          <p:nvPicPr>
            <p:cNvPr id="25" name="图片 24"/>
            <p:cNvPicPr>
              <a:picLocks noChangeAspect="1"/>
            </p:cNvPicPr>
            <p:nvPr/>
          </p:nvPicPr>
          <p:blipFill>
            <a:blip r:embed="rId6"/>
            <a:stretch>
              <a:fillRect/>
            </a:stretch>
          </p:blipFill>
          <p:spPr>
            <a:xfrm>
              <a:off x="922" y="5707"/>
              <a:ext cx="1032" cy="296"/>
            </a:xfrm>
            <a:prstGeom prst="rect">
              <a:avLst/>
            </a:prstGeom>
          </p:spPr>
        </p:pic>
      </p:grpSp>
      <p:sp>
        <p:nvSpPr>
          <p:cNvPr id="27" name="下箭头 26"/>
          <p:cNvSpPr/>
          <p:nvPr/>
        </p:nvSpPr>
        <p:spPr>
          <a:xfrm rot="16200000">
            <a:off x="2000717" y="4809043"/>
            <a:ext cx="399805" cy="48150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pic>
        <p:nvPicPr>
          <p:cNvPr id="28" name="图片 27"/>
          <p:cNvPicPr>
            <a:picLocks noChangeAspect="1"/>
          </p:cNvPicPr>
          <p:nvPr/>
        </p:nvPicPr>
        <p:blipFill>
          <a:blip r:embed="rId7"/>
          <a:stretch>
            <a:fillRect/>
          </a:stretch>
        </p:blipFill>
        <p:spPr>
          <a:xfrm>
            <a:off x="184518" y="1206781"/>
            <a:ext cx="3974609" cy="2498613"/>
          </a:xfrm>
          <a:prstGeom prst="rect">
            <a:avLst/>
          </a:prstGeom>
          <a:ln w="19050">
            <a:solidFill>
              <a:schemeClr val="bg2">
                <a:lumMod val="25000"/>
              </a:schemeClr>
            </a:solidFill>
          </a:ln>
        </p:spPr>
      </p:pic>
      <p:grpSp>
        <p:nvGrpSpPr>
          <p:cNvPr id="3" name="组合 2"/>
          <p:cNvGrpSpPr/>
          <p:nvPr/>
        </p:nvGrpSpPr>
        <p:grpSpPr>
          <a:xfrm>
            <a:off x="4411600" y="4170829"/>
            <a:ext cx="3827947" cy="2883015"/>
            <a:chOff x="5903" y="6039"/>
            <a:chExt cx="6184" cy="4592"/>
          </a:xfrm>
        </p:grpSpPr>
        <p:pic>
          <p:nvPicPr>
            <p:cNvPr id="32" name="图片 31"/>
            <p:cNvPicPr>
              <a:picLocks noChangeAspect="1"/>
            </p:cNvPicPr>
            <p:nvPr/>
          </p:nvPicPr>
          <p:blipFill>
            <a:blip r:embed="rId8"/>
            <a:srcRect r="212" b="17088"/>
            <a:stretch>
              <a:fillRect/>
            </a:stretch>
          </p:blipFill>
          <p:spPr>
            <a:xfrm>
              <a:off x="5903" y="6039"/>
              <a:ext cx="6184" cy="4593"/>
            </a:xfrm>
            <a:prstGeom prst="rect">
              <a:avLst/>
            </a:prstGeom>
            <a:ln w="19050">
              <a:solidFill>
                <a:schemeClr val="bg2">
                  <a:lumMod val="50000"/>
                </a:schemeClr>
              </a:solidFill>
            </a:ln>
          </p:spPr>
        </p:pic>
        <p:pic>
          <p:nvPicPr>
            <p:cNvPr id="34" name="图片 33"/>
            <p:cNvPicPr>
              <a:picLocks noChangeAspect="1"/>
            </p:cNvPicPr>
            <p:nvPr/>
          </p:nvPicPr>
          <p:blipFill>
            <a:blip r:embed="rId9"/>
            <a:stretch>
              <a:fillRect/>
            </a:stretch>
          </p:blipFill>
          <p:spPr>
            <a:xfrm>
              <a:off x="10800" y="7509"/>
              <a:ext cx="297" cy="170"/>
            </a:xfrm>
            <a:prstGeom prst="rect">
              <a:avLst/>
            </a:prstGeom>
            <a:ln w="19050">
              <a:noFill/>
            </a:ln>
          </p:spPr>
        </p:pic>
      </p:grpSp>
      <p:sp>
        <p:nvSpPr>
          <p:cNvPr id="36" name="下箭头 35"/>
          <p:cNvSpPr/>
          <p:nvPr/>
        </p:nvSpPr>
        <p:spPr>
          <a:xfrm>
            <a:off x="6061046" y="3806517"/>
            <a:ext cx="374357" cy="27993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pic>
        <p:nvPicPr>
          <p:cNvPr id="37" name="图片 36"/>
          <p:cNvPicPr>
            <a:picLocks noChangeAspect="1"/>
          </p:cNvPicPr>
          <p:nvPr/>
        </p:nvPicPr>
        <p:blipFill>
          <a:blip r:embed="rId10"/>
          <a:srcRect t="4926"/>
          <a:stretch>
            <a:fillRect/>
          </a:stretch>
        </p:blipFill>
        <p:spPr>
          <a:xfrm>
            <a:off x="5404750" y="1141821"/>
            <a:ext cx="1842317" cy="2610451"/>
          </a:xfrm>
          <a:prstGeom prst="rect">
            <a:avLst/>
          </a:prstGeom>
          <a:ln w="19050">
            <a:solidFill>
              <a:schemeClr val="bg2">
                <a:lumMod val="50000"/>
              </a:schemeClr>
            </a:solidFill>
          </a:ln>
        </p:spPr>
      </p:pic>
      <p:sp>
        <p:nvSpPr>
          <p:cNvPr id="38" name="下箭头 37"/>
          <p:cNvSpPr/>
          <p:nvPr/>
        </p:nvSpPr>
        <p:spPr>
          <a:xfrm>
            <a:off x="9285602" y="3806517"/>
            <a:ext cx="374357" cy="279930"/>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sp>
        <p:nvSpPr>
          <p:cNvPr id="39" name="下箭头 38"/>
          <p:cNvSpPr/>
          <p:nvPr/>
        </p:nvSpPr>
        <p:spPr>
          <a:xfrm rot="16200000">
            <a:off x="10381215" y="5034729"/>
            <a:ext cx="399805" cy="481507"/>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defTabSz="964565" fontAlgn="auto">
              <a:spcBef>
                <a:spcPts val="0"/>
              </a:spcBef>
              <a:spcAft>
                <a:spcPts val="0"/>
              </a:spcAft>
            </a:pPr>
            <a:endParaRPr kumimoji="1" lang="zh-CN" altLang="en-US" sz="1900">
              <a:solidFill>
                <a:prstClr val="white"/>
              </a:solidFill>
              <a:latin typeface="Century Gothic" panose="020B0502020202020204"/>
              <a:ea typeface="微软雅黑" panose="020B0503020204020204" pitchFamily="34" charset="-122"/>
            </a:endParaRPr>
          </a:p>
        </p:txBody>
      </p:sp>
      <p:sp>
        <p:nvSpPr>
          <p:cNvPr id="4" name="文本框 3"/>
          <p:cNvSpPr txBox="1"/>
          <p:nvPr/>
        </p:nvSpPr>
        <p:spPr>
          <a:xfrm>
            <a:off x="1575463" y="823049"/>
            <a:ext cx="1940761" cy="287130"/>
          </a:xfrm>
          <a:prstGeom prst="rect">
            <a:avLst/>
          </a:prstGeom>
          <a:noFill/>
        </p:spPr>
        <p:txBody>
          <a:bodyPr wrap="square" rtlCol="0">
            <a:spAutoFit/>
          </a:bodyPr>
          <a:lstStyle/>
          <a:p>
            <a:pPr defTabSz="964565" fontAlgn="auto">
              <a:spcBef>
                <a:spcPts val="0"/>
              </a:spcBef>
              <a:spcAft>
                <a:spcPts val="0"/>
              </a:spcAft>
            </a:pPr>
            <a:r>
              <a:rPr lang="zh-CN" altLang="en-US" sz="1265" b="1">
                <a:solidFill>
                  <a:srgbClr val="E1F0FF">
                    <a:lumMod val="50000"/>
                  </a:srgbClr>
                </a:solidFill>
                <a:latin typeface="Century Gothic" panose="020B0502020202020204"/>
                <a:ea typeface="微软雅黑" panose="020B0503020204020204" pitchFamily="34" charset="-122"/>
              </a:rPr>
              <a:t>移动端安全巡检</a:t>
            </a:r>
            <a:endParaRPr lang="zh-CN" altLang="en-US" sz="1265" b="1">
              <a:solidFill>
                <a:srgbClr val="E1F0FF">
                  <a:lumMod val="50000"/>
                </a:srgbClr>
              </a:solidFill>
              <a:latin typeface="Century Gothic" panose="020B0502020202020204"/>
              <a:ea typeface="微软雅黑" panose="020B0503020204020204" pitchFamily="34" charset="-122"/>
            </a:endParaRPr>
          </a:p>
        </p:txBody>
      </p:sp>
      <p:sp>
        <p:nvSpPr>
          <p:cNvPr id="5" name="文本框 4"/>
          <p:cNvSpPr txBox="1"/>
          <p:nvPr/>
        </p:nvSpPr>
        <p:spPr>
          <a:xfrm>
            <a:off x="5660163" y="637349"/>
            <a:ext cx="1317990" cy="481927"/>
          </a:xfrm>
          <a:prstGeom prst="rect">
            <a:avLst/>
          </a:prstGeom>
          <a:noFill/>
        </p:spPr>
        <p:txBody>
          <a:bodyPr wrap="none" rtlCol="0">
            <a:spAutoFit/>
          </a:bodyPr>
          <a:lstStyle/>
          <a:p>
            <a:pPr defTabSz="964565" fontAlgn="auto">
              <a:spcBef>
                <a:spcPts val="0"/>
              </a:spcBef>
              <a:spcAft>
                <a:spcPts val="0"/>
              </a:spcAft>
            </a:pPr>
            <a:r>
              <a:rPr lang="zh-CN" altLang="en-US" sz="1265" b="1" dirty="0">
                <a:solidFill>
                  <a:srgbClr val="E1F0FF">
                    <a:lumMod val="50000"/>
                  </a:srgbClr>
                </a:solidFill>
                <a:latin typeface="Century Gothic" panose="020B0502020202020204"/>
                <a:ea typeface="微软雅黑" panose="020B0503020204020204" pitchFamily="34" charset="-122"/>
              </a:rPr>
              <a:t>移动端隐患上传</a:t>
            </a:r>
            <a:endParaRPr lang="en-US" altLang="zh-CN" sz="1265" b="1" dirty="0">
              <a:solidFill>
                <a:srgbClr val="E1F0FF">
                  <a:lumMod val="50000"/>
                </a:srgbClr>
              </a:solidFill>
              <a:latin typeface="Century Gothic" panose="020B0502020202020204"/>
              <a:ea typeface="微软雅黑" panose="020B0503020204020204" pitchFamily="34" charset="-122"/>
            </a:endParaRPr>
          </a:p>
          <a:p>
            <a:pPr defTabSz="964565" fontAlgn="auto">
              <a:spcBef>
                <a:spcPts val="0"/>
              </a:spcBef>
              <a:spcAft>
                <a:spcPts val="0"/>
              </a:spcAft>
            </a:pPr>
            <a:r>
              <a:rPr lang="zh-CN" altLang="en-US" sz="1265" b="1" dirty="0">
                <a:solidFill>
                  <a:srgbClr val="E1F0FF">
                    <a:lumMod val="50000"/>
                  </a:srgbClr>
                </a:solidFill>
                <a:latin typeface="Century Gothic" panose="020B0502020202020204"/>
                <a:ea typeface="微软雅黑" panose="020B0503020204020204" pitchFamily="34" charset="-122"/>
              </a:rPr>
              <a:t>（隐患随手拍）</a:t>
            </a:r>
            <a:endParaRPr lang="zh-CN" altLang="en-US" sz="1265" b="1" dirty="0">
              <a:solidFill>
                <a:srgbClr val="E1F0FF">
                  <a:lumMod val="50000"/>
                </a:srgbClr>
              </a:solidFill>
              <a:latin typeface="Century Gothic" panose="020B0502020202020204"/>
              <a:ea typeface="微软雅黑" panose="020B0503020204020204" pitchFamily="34" charset="-122"/>
            </a:endParaRPr>
          </a:p>
        </p:txBody>
      </p:sp>
      <p:cxnSp>
        <p:nvCxnSpPr>
          <p:cNvPr id="40" name="直接连接符 39"/>
          <p:cNvCxnSpPr/>
          <p:nvPr/>
        </p:nvCxnSpPr>
        <p:spPr>
          <a:xfrm flipH="1">
            <a:off x="4320522" y="1127088"/>
            <a:ext cx="10715" cy="2679429"/>
          </a:xfrm>
          <a:prstGeom prst="line">
            <a:avLst/>
          </a:prstGeom>
          <a:ln w="28575" cmpd="thickThin">
            <a:solidFill>
              <a:schemeClr val="bg2">
                <a:lumMod val="50000"/>
              </a:schemeClr>
            </a:solidFill>
            <a:prstDash val="sysDot"/>
          </a:ln>
        </p:spPr>
        <p:style>
          <a:lnRef idx="3">
            <a:schemeClr val="accent5"/>
          </a:lnRef>
          <a:fillRef idx="0">
            <a:schemeClr val="accent5"/>
          </a:fillRef>
          <a:effectRef idx="2">
            <a:schemeClr val="accent5"/>
          </a:effectRef>
          <a:fontRef idx="minor">
            <a:schemeClr val="tx1"/>
          </a:fontRef>
        </p:style>
      </p:cxnSp>
      <p:cxnSp>
        <p:nvCxnSpPr>
          <p:cNvPr id="41" name="直接连接符 40"/>
          <p:cNvCxnSpPr/>
          <p:nvPr/>
        </p:nvCxnSpPr>
        <p:spPr>
          <a:xfrm flipH="1">
            <a:off x="4310476" y="4086448"/>
            <a:ext cx="20091" cy="2952662"/>
          </a:xfrm>
          <a:prstGeom prst="line">
            <a:avLst/>
          </a:prstGeom>
          <a:ln w="28575" cmpd="thickThin">
            <a:solidFill>
              <a:schemeClr val="bg2">
                <a:lumMod val="50000"/>
              </a:schemeClr>
            </a:solidFill>
            <a:prstDash val="sysDot"/>
          </a:ln>
        </p:spPr>
        <p:style>
          <a:lnRef idx="3">
            <a:schemeClr val="accent5"/>
          </a:lnRef>
          <a:fillRef idx="0">
            <a:schemeClr val="accent5"/>
          </a:fillRef>
          <a:effectRef idx="2">
            <a:schemeClr val="accent5"/>
          </a:effectRef>
          <a:fontRef idx="minor">
            <a:schemeClr val="tx1"/>
          </a:fontRef>
        </p:style>
      </p:cxnSp>
      <p:cxnSp>
        <p:nvCxnSpPr>
          <p:cNvPr id="42" name="直接连接符 41"/>
          <p:cNvCxnSpPr/>
          <p:nvPr/>
        </p:nvCxnSpPr>
        <p:spPr>
          <a:xfrm flipH="1">
            <a:off x="8319909" y="1163921"/>
            <a:ext cx="10715" cy="2679429"/>
          </a:xfrm>
          <a:prstGeom prst="line">
            <a:avLst/>
          </a:prstGeom>
          <a:ln w="28575" cmpd="thickThin">
            <a:solidFill>
              <a:schemeClr val="bg2">
                <a:lumMod val="50000"/>
              </a:schemeClr>
            </a:solidFill>
            <a:prstDash val="sysDot"/>
          </a:ln>
        </p:spPr>
        <p:style>
          <a:lnRef idx="3">
            <a:schemeClr val="accent5"/>
          </a:lnRef>
          <a:fillRef idx="0">
            <a:schemeClr val="accent5"/>
          </a:fillRef>
          <a:effectRef idx="2">
            <a:schemeClr val="accent5"/>
          </a:effectRef>
          <a:fontRef idx="minor">
            <a:schemeClr val="tx1"/>
          </a:fontRef>
        </p:style>
      </p:cxnSp>
      <p:cxnSp>
        <p:nvCxnSpPr>
          <p:cNvPr id="43" name="直接连接符 42"/>
          <p:cNvCxnSpPr/>
          <p:nvPr/>
        </p:nvCxnSpPr>
        <p:spPr>
          <a:xfrm flipH="1">
            <a:off x="8309864" y="4123281"/>
            <a:ext cx="20091" cy="2952662"/>
          </a:xfrm>
          <a:prstGeom prst="line">
            <a:avLst/>
          </a:prstGeom>
          <a:ln w="28575" cmpd="thickThin">
            <a:solidFill>
              <a:schemeClr val="bg2">
                <a:lumMod val="50000"/>
              </a:schemeClr>
            </a:solidFill>
            <a:prstDash val="sysDot"/>
          </a:ln>
        </p:spPr>
        <p:style>
          <a:lnRef idx="3">
            <a:schemeClr val="accent5"/>
          </a:lnRef>
          <a:fillRef idx="0">
            <a:schemeClr val="accent5"/>
          </a:fillRef>
          <a:effectRef idx="2">
            <a:schemeClr val="accent5"/>
          </a:effectRef>
          <a:fontRef idx="minor">
            <a:schemeClr val="tx1"/>
          </a:fontRef>
        </p:style>
      </p:cxnSp>
      <p:pic>
        <p:nvPicPr>
          <p:cNvPr id="44" name="图片 43"/>
          <p:cNvPicPr>
            <a:picLocks noChangeAspect="1"/>
          </p:cNvPicPr>
          <p:nvPr/>
        </p:nvPicPr>
        <p:blipFill>
          <a:blip r:embed="rId11"/>
          <a:srcRect t="4678"/>
          <a:stretch>
            <a:fillRect/>
          </a:stretch>
        </p:blipFill>
        <p:spPr>
          <a:xfrm>
            <a:off x="10829907" y="4123281"/>
            <a:ext cx="1482024" cy="2905784"/>
          </a:xfrm>
          <a:prstGeom prst="rect">
            <a:avLst/>
          </a:prstGeom>
          <a:ln w="19050">
            <a:solidFill>
              <a:schemeClr val="bg2">
                <a:lumMod val="50000"/>
              </a:schemeClr>
            </a:solidFill>
          </a:ln>
        </p:spPr>
      </p:pic>
      <p:pic>
        <p:nvPicPr>
          <p:cNvPr id="45" name="图片 44"/>
          <p:cNvPicPr>
            <a:picLocks noChangeAspect="1"/>
          </p:cNvPicPr>
          <p:nvPr/>
        </p:nvPicPr>
        <p:blipFill>
          <a:blip r:embed="rId12"/>
          <a:stretch>
            <a:fillRect/>
          </a:stretch>
        </p:blipFill>
        <p:spPr>
          <a:xfrm>
            <a:off x="8549613" y="1106328"/>
            <a:ext cx="3764996" cy="2661347"/>
          </a:xfrm>
          <a:prstGeom prst="rect">
            <a:avLst/>
          </a:prstGeom>
          <a:ln w="19050">
            <a:solidFill>
              <a:schemeClr val="bg2">
                <a:lumMod val="50000"/>
              </a:schemeClr>
            </a:solidFill>
          </a:ln>
        </p:spPr>
      </p:pic>
      <p:pic>
        <p:nvPicPr>
          <p:cNvPr id="46" name="图片 45"/>
          <p:cNvPicPr>
            <a:picLocks noChangeAspect="1"/>
          </p:cNvPicPr>
          <p:nvPr/>
        </p:nvPicPr>
        <p:blipFill>
          <a:blip r:embed="rId13"/>
          <a:stretch>
            <a:fillRect/>
          </a:stretch>
        </p:blipFill>
        <p:spPr>
          <a:xfrm>
            <a:off x="8492020" y="4125289"/>
            <a:ext cx="1805484" cy="2910472"/>
          </a:xfrm>
          <a:prstGeom prst="rect">
            <a:avLst/>
          </a:prstGeom>
          <a:ln w="19050">
            <a:solidFill>
              <a:schemeClr val="bg2">
                <a:lumMod val="50000"/>
              </a:schemeClr>
            </a:solidFill>
          </a:ln>
        </p:spPr>
      </p:pic>
      <p:sp>
        <p:nvSpPr>
          <p:cNvPr id="47" name="文本框 46"/>
          <p:cNvSpPr txBox="1"/>
          <p:nvPr/>
        </p:nvSpPr>
        <p:spPr>
          <a:xfrm>
            <a:off x="9659959" y="776840"/>
            <a:ext cx="1641796" cy="287130"/>
          </a:xfrm>
          <a:prstGeom prst="rect">
            <a:avLst/>
          </a:prstGeom>
          <a:noFill/>
        </p:spPr>
        <p:txBody>
          <a:bodyPr wrap="none" rtlCol="0">
            <a:spAutoFit/>
          </a:bodyPr>
          <a:lstStyle/>
          <a:p>
            <a:pPr defTabSz="964565" fontAlgn="auto">
              <a:spcBef>
                <a:spcPts val="0"/>
              </a:spcBef>
              <a:spcAft>
                <a:spcPts val="0"/>
              </a:spcAft>
            </a:pPr>
            <a:r>
              <a:rPr lang="zh-CN" altLang="en-US" sz="1265" b="1">
                <a:solidFill>
                  <a:srgbClr val="E1F0FF">
                    <a:lumMod val="50000"/>
                  </a:srgbClr>
                </a:solidFill>
                <a:latin typeface="Century Gothic" panose="020B0502020202020204"/>
                <a:ea typeface="微软雅黑" panose="020B0503020204020204" pitchFamily="34" charset="-122"/>
              </a:rPr>
              <a:t>移动端现场施工查询</a:t>
            </a:r>
            <a:endParaRPr lang="zh-CN" altLang="en-US" sz="1265" b="1">
              <a:solidFill>
                <a:srgbClr val="E1F0FF">
                  <a:lumMod val="50000"/>
                </a:srgbClr>
              </a:solidFill>
              <a:latin typeface="Century Gothic" panose="020B0502020202020204"/>
              <a:ea typeface="微软雅黑" panose="020B0503020204020204" pitchFamily="34" charset="-122"/>
            </a:endParaRPr>
          </a:p>
        </p:txBody>
      </p:sp>
      <p:cxnSp>
        <p:nvCxnSpPr>
          <p:cNvPr id="8" name="直接连接符 7"/>
          <p:cNvCxnSpPr/>
          <p:nvPr/>
        </p:nvCxnSpPr>
        <p:spPr>
          <a:xfrm>
            <a:off x="-129373" y="664515"/>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2" name="任意多边形 11"/>
          <p:cNvSpPr/>
          <p:nvPr>
            <p:custDataLst>
              <p:tags r:id="rId14"/>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linds(horizontal)">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26"/>
                                        </p:tgtEl>
                                        <p:attrNameLst>
                                          <p:attrName>style.visibility</p:attrName>
                                        </p:attrNameLst>
                                      </p:cBhvr>
                                      <p:to>
                                        <p:strVal val="visible"/>
                                      </p:to>
                                    </p:set>
                                    <p:animEffect transition="in" filter="blinds(horizontal)">
                                      <p:cBhvr>
                                        <p:cTn id="12" dur="500"/>
                                        <p:tgtEl>
                                          <p:spTgt spid="26"/>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blinds(horizontal)">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7"/>
                                        </p:tgtEl>
                                        <p:attrNameLst>
                                          <p:attrName>style.visibility</p:attrName>
                                        </p:attrNameLst>
                                      </p:cBhvr>
                                      <p:to>
                                        <p:strVal val="visible"/>
                                      </p:to>
                                    </p:set>
                                    <p:animEffect transition="in" filter="blinds(horizontal)">
                                      <p:cBhvr>
                                        <p:cTn id="22" dur="500"/>
                                        <p:tgtEl>
                                          <p:spTgt spid="3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45"/>
                                        </p:tgtEl>
                                        <p:attrNameLst>
                                          <p:attrName>style.visibility</p:attrName>
                                        </p:attrNameLst>
                                      </p:cBhvr>
                                      <p:to>
                                        <p:strVal val="visible"/>
                                      </p:to>
                                    </p:set>
                                    <p:animEffect transition="in" filter="blinds(horizontal)">
                                      <p:cBhvr>
                                        <p:cTn id="32" dur="500"/>
                                        <p:tgtEl>
                                          <p:spTgt spid="4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6"/>
                                        </p:tgtEl>
                                        <p:attrNameLst>
                                          <p:attrName>style.visibility</p:attrName>
                                        </p:attrNameLst>
                                      </p:cBhvr>
                                      <p:to>
                                        <p:strVal val="visible"/>
                                      </p:to>
                                    </p:set>
                                    <p:animEffect transition="in" filter="blinds(horizontal)">
                                      <p:cBhvr>
                                        <p:cTn id="37" dur="500"/>
                                        <p:tgtEl>
                                          <p:spTgt spid="46"/>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nodeType="clickEffect">
                                  <p:stCondLst>
                                    <p:cond delay="0"/>
                                  </p:stCondLst>
                                  <p:childTnLst>
                                    <p:set>
                                      <p:cBhvr>
                                        <p:cTn id="41" dur="1" fill="hold">
                                          <p:stCondLst>
                                            <p:cond delay="0"/>
                                          </p:stCondLst>
                                        </p:cTn>
                                        <p:tgtEl>
                                          <p:spTgt spid="44"/>
                                        </p:tgtEl>
                                        <p:attrNameLst>
                                          <p:attrName>style.visibility</p:attrName>
                                        </p:attrNameLst>
                                      </p:cBhvr>
                                      <p:to>
                                        <p:strVal val="visible"/>
                                      </p:to>
                                    </p:set>
                                    <p:animEffect transition="in" filter="blinds(horizontal)">
                                      <p:cBhvr>
                                        <p:cTn id="42" dur="500"/>
                                        <p:tgtEl>
                                          <p:spTgt spid="44"/>
                                        </p:tgtEl>
                                      </p:cBhvr>
                                    </p:animEffect>
                                  </p:childTnLst>
                                </p:cTn>
                              </p:par>
                              <p:par>
                                <p:cTn id="43" presetID="2" presetClass="entr" presetSubtype="8" fill="hold" nodeType="withEffect">
                                  <p:stCondLst>
                                    <p:cond delay="0"/>
                                  </p:stCondLst>
                                  <p:childTnLst>
                                    <p:set>
                                      <p:cBhvr>
                                        <p:cTn id="44" dur="1" fill="hold">
                                          <p:stCondLst>
                                            <p:cond delay="0"/>
                                          </p:stCondLst>
                                        </p:cTn>
                                        <p:tgtEl>
                                          <p:spTgt spid="8"/>
                                        </p:tgtEl>
                                        <p:attrNameLst>
                                          <p:attrName>style.visibility</p:attrName>
                                        </p:attrNameLst>
                                      </p:cBhvr>
                                      <p:to>
                                        <p:strVal val="visible"/>
                                      </p:to>
                                    </p:set>
                                    <p:anim calcmode="lin" valueType="num">
                                      <p:cBhvr additive="base">
                                        <p:cTn id="45" dur="500" fill="hold"/>
                                        <p:tgtEl>
                                          <p:spTgt spid="8"/>
                                        </p:tgtEl>
                                        <p:attrNameLst>
                                          <p:attrName>ppt_x</p:attrName>
                                        </p:attrNameLst>
                                      </p:cBhvr>
                                      <p:tavLst>
                                        <p:tav tm="0">
                                          <p:val>
                                            <p:strVal val="0-#ppt_w/2"/>
                                          </p:val>
                                        </p:tav>
                                        <p:tav tm="100000">
                                          <p:val>
                                            <p:strVal val="#ppt_x"/>
                                          </p:val>
                                        </p:tav>
                                      </p:tavLst>
                                    </p:anim>
                                    <p:anim calcmode="lin" valueType="num">
                                      <p:cBhvr additive="base">
                                        <p:cTn id="46" dur="500" fill="hold"/>
                                        <p:tgtEl>
                                          <p:spTgt spid="8"/>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stretch>
            <a:fillRect/>
          </a:stretch>
        </p:blipFill>
        <p:spPr>
          <a:xfrm>
            <a:off x="506639" y="1895892"/>
            <a:ext cx="3528596" cy="1899910"/>
          </a:xfrm>
          <a:prstGeom prst="rect">
            <a:avLst/>
          </a:prstGeom>
          <a:ln w="19050">
            <a:solidFill>
              <a:schemeClr val="accent1">
                <a:lumMod val="75000"/>
              </a:schemeClr>
            </a:solidFill>
          </a:ln>
        </p:spPr>
      </p:pic>
      <p:sp>
        <p:nvSpPr>
          <p:cNvPr id="39" name="文本框 38"/>
          <p:cNvSpPr txBox="1"/>
          <p:nvPr/>
        </p:nvSpPr>
        <p:spPr>
          <a:xfrm>
            <a:off x="891905" y="1089251"/>
            <a:ext cx="10797688" cy="351956"/>
          </a:xfrm>
          <a:prstGeom prst="rect">
            <a:avLst/>
          </a:prstGeom>
          <a:noFill/>
        </p:spPr>
        <p:txBody>
          <a:bodyPr wrap="square">
            <a:spAutoFit/>
          </a:bodyPr>
          <a:lstStyle/>
          <a:p>
            <a:pPr defTabSz="964565" fontAlgn="auto">
              <a:spcBef>
                <a:spcPts val="0"/>
              </a:spcBef>
              <a:spcAft>
                <a:spcPts val="0"/>
              </a:spcAft>
            </a:pPr>
            <a:r>
              <a:rPr lang="zh-CN" altLang="zh-CN" sz="1685"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对危险源、安全检查、风险隐患双控、相关方管理、预测预警等进行了互联互通</a:t>
            </a:r>
            <a:r>
              <a:rPr lang="zh-CN" altLang="en-US" sz="1685"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rPr>
              <a:t>，业务联动</a:t>
            </a:r>
            <a:endParaRPr lang="zh-CN" altLang="en-US" sz="1685"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8" name="Line 5"/>
          <p:cNvSpPr>
            <a:spLocks noChangeShapeType="1"/>
          </p:cNvSpPr>
          <p:nvPr/>
        </p:nvSpPr>
        <p:spPr bwMode="auto">
          <a:xfrm rot="2936373" flipV="1">
            <a:off x="4068105" y="1870341"/>
            <a:ext cx="158641" cy="1462371"/>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20" name="Line 7"/>
          <p:cNvSpPr>
            <a:spLocks noChangeShapeType="1"/>
          </p:cNvSpPr>
          <p:nvPr/>
        </p:nvSpPr>
        <p:spPr bwMode="auto">
          <a:xfrm flipV="1">
            <a:off x="3983668" y="2233415"/>
            <a:ext cx="1602568" cy="2066663"/>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22" name="Line 9"/>
          <p:cNvSpPr>
            <a:spLocks noChangeShapeType="1"/>
          </p:cNvSpPr>
          <p:nvPr/>
        </p:nvSpPr>
        <p:spPr bwMode="auto">
          <a:xfrm flipV="1">
            <a:off x="6290749" y="2172474"/>
            <a:ext cx="18751" cy="2248818"/>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24" name="Line 11"/>
          <p:cNvSpPr>
            <a:spLocks noChangeShapeType="1"/>
          </p:cNvSpPr>
          <p:nvPr/>
        </p:nvSpPr>
        <p:spPr bwMode="auto">
          <a:xfrm flipH="1" flipV="1">
            <a:off x="6892131" y="2201941"/>
            <a:ext cx="1689627" cy="1942770"/>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31" name="Line 18"/>
          <p:cNvSpPr>
            <a:spLocks noChangeShapeType="1"/>
          </p:cNvSpPr>
          <p:nvPr/>
        </p:nvSpPr>
        <p:spPr bwMode="auto">
          <a:xfrm rot="18663627" flipH="1" flipV="1">
            <a:off x="8212268" y="1850251"/>
            <a:ext cx="130309" cy="1513455"/>
          </a:xfrm>
          <a:prstGeom prst="line">
            <a:avLst/>
          </a:prstGeom>
          <a:noFill/>
          <a:ln w="15875">
            <a:solidFill>
              <a:schemeClr val="hlink"/>
            </a:solidFill>
            <a:prstDash val="sysDot"/>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32" name="Rectangle 19"/>
          <p:cNvSpPr>
            <a:spLocks noChangeArrowheads="1"/>
          </p:cNvSpPr>
          <p:nvPr/>
        </p:nvSpPr>
        <p:spPr bwMode="auto">
          <a:xfrm>
            <a:off x="4285346" y="1825336"/>
            <a:ext cx="3864110" cy="391769"/>
          </a:xfrm>
          <a:prstGeom prst="rect">
            <a:avLst/>
          </a:prstGeom>
          <a:solidFill>
            <a:schemeClr val="accent2"/>
          </a:solidFill>
          <a:ln>
            <a:noFill/>
          </a:ln>
          <a:effectLst/>
          <a:extLs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hlink"/>
                  </a:outerShdw>
                </a:effectLst>
              </a14:hiddenEffects>
            </a:ext>
          </a:extLst>
        </p:spPr>
        <p:txBody>
          <a:bodyPr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35" name="Rectangle 21"/>
          <p:cNvSpPr>
            <a:spLocks noChangeArrowheads="1"/>
          </p:cNvSpPr>
          <p:nvPr/>
        </p:nvSpPr>
        <p:spPr bwMode="auto">
          <a:xfrm>
            <a:off x="4372405" y="1908501"/>
            <a:ext cx="3689991" cy="227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923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93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gn="ctr" defTabSz="347980" fontAlgn="auto">
              <a:spcBef>
                <a:spcPts val="0"/>
              </a:spcBef>
              <a:spcAft>
                <a:spcPts val="0"/>
              </a:spcAft>
              <a:tabLst>
                <a:tab pos="8986520" algn="r"/>
              </a:tabLst>
            </a:pPr>
            <a:r>
              <a:rPr lang="zh-CN" altLang="en-US" sz="1475" kern="100" dirty="0">
                <a:solidFill>
                  <a:prstClr val="white"/>
                </a:solidFill>
                <a:latin typeface="微软雅黑" panose="020B0503020204020204" pitchFamily="34" charset="-122"/>
                <a:ea typeface="微软雅黑" panose="020B0503020204020204" pitchFamily="34" charset="-122"/>
                <a:cs typeface="Times New Roman" panose="02020603050405020304" pitchFamily="18" charset="0"/>
              </a:rPr>
              <a:t>业务互联，数据互通</a:t>
            </a:r>
            <a:endParaRPr lang="en-US" altLang="de-DE" sz="1370" dirty="0">
              <a:solidFill>
                <a:prstClr val="white"/>
              </a:solidFill>
              <a:latin typeface="微软雅黑" panose="020B0503020204020204" pitchFamily="34" charset="-122"/>
              <a:ea typeface="微软雅黑" panose="020B0503020204020204" pitchFamily="34" charset="-122"/>
            </a:endParaRPr>
          </a:p>
        </p:txBody>
      </p:sp>
      <p:grpSp>
        <p:nvGrpSpPr>
          <p:cNvPr id="79" name="组合 78"/>
          <p:cNvGrpSpPr/>
          <p:nvPr/>
        </p:nvGrpSpPr>
        <p:grpSpPr>
          <a:xfrm>
            <a:off x="5746609" y="4382212"/>
            <a:ext cx="1038019" cy="1038019"/>
            <a:chOff x="8605" y="6424"/>
            <a:chExt cx="1550" cy="1550"/>
          </a:xfrm>
        </p:grpSpPr>
        <p:sp>
          <p:nvSpPr>
            <p:cNvPr id="21" name="Oval 8"/>
            <p:cNvSpPr>
              <a:spLocks noChangeArrowheads="1"/>
            </p:cNvSpPr>
            <p:nvPr/>
          </p:nvSpPr>
          <p:spPr bwMode="auto">
            <a:xfrm>
              <a:off x="8605" y="6424"/>
              <a:ext cx="1550" cy="1550"/>
            </a:xfrm>
            <a:prstGeom prst="ellipse">
              <a:avLst/>
            </a:prstGeom>
            <a:solidFill>
              <a:srgbClr val="FF0000"/>
            </a:soli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41" name="Rectangle 24"/>
            <p:cNvSpPr>
              <a:spLocks noChangeArrowheads="1"/>
            </p:cNvSpPr>
            <p:nvPr/>
          </p:nvSpPr>
          <p:spPr bwMode="auto">
            <a:xfrm>
              <a:off x="8708" y="7028"/>
              <a:ext cx="1345" cy="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923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93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gn="ctr" defTabSz="347980" fontAlgn="auto">
                <a:spcBef>
                  <a:spcPts val="0"/>
                </a:spcBef>
                <a:spcAft>
                  <a:spcPts val="0"/>
                </a:spcAft>
                <a:tabLst>
                  <a:tab pos="8986520" algn="r"/>
                </a:tabLst>
              </a:pPr>
              <a:r>
                <a:rPr lang="zh-CN" altLang="en-US" sz="1160" b="0" dirty="0" err="1">
                  <a:solidFill>
                    <a:prstClr val="white"/>
                  </a:solidFill>
                  <a:latin typeface="微软雅黑" panose="020B0503020204020204" pitchFamily="34" charset="-122"/>
                  <a:ea typeface="微软雅黑" panose="020B0503020204020204" pitchFamily="34" charset="-122"/>
                </a:rPr>
                <a:t>隐患治理</a:t>
              </a:r>
              <a:endParaRPr lang="zh-CN" altLang="en-US" sz="1160" b="0" dirty="0" err="1">
                <a:solidFill>
                  <a:prstClr val="white"/>
                </a:solidFill>
                <a:latin typeface="微软雅黑" panose="020B0503020204020204" pitchFamily="34" charset="-122"/>
                <a:ea typeface="微软雅黑" panose="020B0503020204020204" pitchFamily="34" charset="-122"/>
              </a:endParaRPr>
            </a:p>
          </p:txBody>
        </p:sp>
      </p:grpSp>
      <p:sp>
        <p:nvSpPr>
          <p:cNvPr id="43" name="Rectangle 26"/>
          <p:cNvSpPr>
            <a:spLocks noChangeArrowheads="1"/>
          </p:cNvSpPr>
          <p:nvPr/>
        </p:nvSpPr>
        <p:spPr bwMode="auto">
          <a:xfrm>
            <a:off x="8455521" y="4495276"/>
            <a:ext cx="900733" cy="1785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923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93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gn="ctr" defTabSz="347980" fontAlgn="auto">
              <a:spcBef>
                <a:spcPts val="0"/>
              </a:spcBef>
              <a:spcAft>
                <a:spcPts val="0"/>
              </a:spcAft>
              <a:tabLst>
                <a:tab pos="8986520" algn="r"/>
              </a:tabLst>
            </a:pPr>
            <a:r>
              <a:rPr lang="en-US" altLang="de-DE" sz="1160" b="0" dirty="0" err="1">
                <a:solidFill>
                  <a:prstClr val="white"/>
                </a:solidFill>
                <a:latin typeface="微软雅黑" panose="020B0503020204020204" pitchFamily="34" charset="-122"/>
                <a:ea typeface="微软雅黑" panose="020B0503020204020204" pitchFamily="34" charset="-122"/>
              </a:rPr>
              <a:t>隐患</a:t>
            </a:r>
            <a:endParaRPr lang="en-US" altLang="de-DE" sz="1160" b="0" dirty="0">
              <a:solidFill>
                <a:prstClr val="white"/>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9420880" y="4421292"/>
            <a:ext cx="2980789" cy="1570423"/>
          </a:xfrm>
          <a:prstGeom prst="rect">
            <a:avLst/>
          </a:prstGeom>
          <a:ln w="19050">
            <a:solidFill>
              <a:schemeClr val="accent1">
                <a:lumMod val="75000"/>
              </a:schemeClr>
            </a:solidFill>
          </a:ln>
        </p:spPr>
      </p:pic>
      <p:sp>
        <p:nvSpPr>
          <p:cNvPr id="11" name="椭圆 10"/>
          <p:cNvSpPr/>
          <p:nvPr/>
        </p:nvSpPr>
        <p:spPr>
          <a:xfrm>
            <a:off x="9420879" y="5149915"/>
            <a:ext cx="2098808" cy="155368"/>
          </a:xfrm>
          <a:prstGeom prst="ellipse">
            <a:avLst/>
          </a:prstGeom>
          <a:noFill/>
          <a:ln w="63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sp>
        <p:nvSpPr>
          <p:cNvPr id="45" name="椭圆 44"/>
          <p:cNvSpPr/>
          <p:nvPr/>
        </p:nvSpPr>
        <p:spPr>
          <a:xfrm>
            <a:off x="10588819" y="5187417"/>
            <a:ext cx="368999" cy="80363"/>
          </a:xfrm>
          <a:prstGeom prst="ellipse">
            <a:avLst/>
          </a:prstGeom>
          <a:noFill/>
          <a:ln w="63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pic>
        <p:nvPicPr>
          <p:cNvPr id="8" name="图片 7"/>
          <p:cNvPicPr>
            <a:picLocks noChangeAspect="1"/>
          </p:cNvPicPr>
          <p:nvPr/>
        </p:nvPicPr>
        <p:blipFill>
          <a:blip r:embed="rId3"/>
          <a:stretch>
            <a:fillRect/>
          </a:stretch>
        </p:blipFill>
        <p:spPr>
          <a:xfrm>
            <a:off x="2979134" y="5509539"/>
            <a:ext cx="2656659" cy="1527562"/>
          </a:xfrm>
          <a:prstGeom prst="rect">
            <a:avLst/>
          </a:prstGeom>
          <a:ln w="19050">
            <a:solidFill>
              <a:schemeClr val="accent1">
                <a:lumMod val="75000"/>
              </a:schemeClr>
            </a:solidFill>
          </a:ln>
        </p:spPr>
      </p:pic>
      <p:sp>
        <p:nvSpPr>
          <p:cNvPr id="48" name="椭圆 47"/>
          <p:cNvSpPr/>
          <p:nvPr/>
        </p:nvSpPr>
        <p:spPr>
          <a:xfrm>
            <a:off x="3135841" y="6482597"/>
            <a:ext cx="193540" cy="554503"/>
          </a:xfrm>
          <a:prstGeom prst="ellipse">
            <a:avLst/>
          </a:prstGeom>
          <a:noFill/>
          <a:ln w="63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sp>
        <p:nvSpPr>
          <p:cNvPr id="50" name="椭圆 49"/>
          <p:cNvSpPr/>
          <p:nvPr/>
        </p:nvSpPr>
        <p:spPr>
          <a:xfrm>
            <a:off x="3744589" y="6545548"/>
            <a:ext cx="384402" cy="85720"/>
          </a:xfrm>
          <a:prstGeom prst="ellipse">
            <a:avLst/>
          </a:prstGeom>
          <a:noFill/>
          <a:ln w="63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pic>
        <p:nvPicPr>
          <p:cNvPr id="46" name="图片 45"/>
          <p:cNvPicPr>
            <a:picLocks noChangeAspect="1"/>
          </p:cNvPicPr>
          <p:nvPr/>
        </p:nvPicPr>
        <p:blipFill>
          <a:blip r:embed="rId4"/>
          <a:stretch>
            <a:fillRect/>
          </a:stretch>
        </p:blipFill>
        <p:spPr>
          <a:xfrm>
            <a:off x="4887079" y="5517575"/>
            <a:ext cx="2660008" cy="1519526"/>
          </a:xfrm>
          <a:prstGeom prst="rect">
            <a:avLst/>
          </a:prstGeom>
          <a:ln w="19050">
            <a:solidFill>
              <a:schemeClr val="accent1">
                <a:lumMod val="75000"/>
              </a:schemeClr>
            </a:solidFill>
          </a:ln>
        </p:spPr>
      </p:pic>
      <p:sp>
        <p:nvSpPr>
          <p:cNvPr id="49" name="椭圆 48"/>
          <p:cNvSpPr/>
          <p:nvPr/>
        </p:nvSpPr>
        <p:spPr>
          <a:xfrm>
            <a:off x="5790492" y="5517574"/>
            <a:ext cx="253812" cy="80363"/>
          </a:xfrm>
          <a:prstGeom prst="ellipse">
            <a:avLst/>
          </a:prstGeom>
          <a:noFill/>
          <a:ln w="63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sp>
        <p:nvSpPr>
          <p:cNvPr id="51" name="椭圆 50"/>
          <p:cNvSpPr/>
          <p:nvPr/>
        </p:nvSpPr>
        <p:spPr>
          <a:xfrm>
            <a:off x="6302134" y="6109580"/>
            <a:ext cx="549146" cy="80363"/>
          </a:xfrm>
          <a:prstGeom prst="ellipse">
            <a:avLst/>
          </a:prstGeom>
          <a:noFill/>
          <a:ln w="63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cxnSp>
        <p:nvCxnSpPr>
          <p:cNvPr id="53" name="直接箭头连接符 52"/>
          <p:cNvCxnSpPr>
            <a:stCxn id="49" idx="3"/>
            <a:endCxn id="48" idx="0"/>
          </p:cNvCxnSpPr>
          <p:nvPr/>
        </p:nvCxnSpPr>
        <p:spPr>
          <a:xfrm flipH="1">
            <a:off x="3232946" y="5585883"/>
            <a:ext cx="2595048" cy="896715"/>
          </a:xfrm>
          <a:prstGeom prst="straightConnector1">
            <a:avLst/>
          </a:prstGeom>
          <a:ln>
            <a:headEnd type="arrow" w="med" len="med"/>
            <a:tailEnd type="arrow" w="med" len="med"/>
          </a:ln>
        </p:spPr>
        <p:style>
          <a:lnRef idx="1">
            <a:schemeClr val="accent4"/>
          </a:lnRef>
          <a:fillRef idx="0">
            <a:schemeClr val="accent4"/>
          </a:fillRef>
          <a:effectRef idx="0">
            <a:schemeClr val="accent4"/>
          </a:effectRef>
          <a:fontRef idx="minor">
            <a:schemeClr val="tx1"/>
          </a:fontRef>
        </p:style>
      </p:cxnSp>
      <p:cxnSp>
        <p:nvCxnSpPr>
          <p:cNvPr id="54" name="直接箭头连接符 53"/>
          <p:cNvCxnSpPr>
            <a:stCxn id="50" idx="6"/>
            <a:endCxn id="51" idx="2"/>
          </p:cNvCxnSpPr>
          <p:nvPr/>
        </p:nvCxnSpPr>
        <p:spPr>
          <a:xfrm flipV="1">
            <a:off x="4128991" y="6149762"/>
            <a:ext cx="2173143" cy="438647"/>
          </a:xfrm>
          <a:prstGeom prst="straightConnector1">
            <a:avLst/>
          </a:prstGeom>
          <a:ln>
            <a:headEnd type="arrow" w="med" len="med"/>
            <a:tailEnd type="arrow" w="med" len="med"/>
          </a:ln>
        </p:spPr>
        <p:style>
          <a:lnRef idx="1">
            <a:schemeClr val="accent4"/>
          </a:lnRef>
          <a:fillRef idx="0">
            <a:schemeClr val="accent4"/>
          </a:fillRef>
          <a:effectRef idx="0">
            <a:schemeClr val="accent4"/>
          </a:effectRef>
          <a:fontRef idx="minor">
            <a:schemeClr val="tx1"/>
          </a:fontRef>
        </p:style>
      </p:cxnSp>
      <p:pic>
        <p:nvPicPr>
          <p:cNvPr id="63" name="图片 62"/>
          <p:cNvPicPr>
            <a:picLocks noChangeAspect="1"/>
          </p:cNvPicPr>
          <p:nvPr/>
        </p:nvPicPr>
        <p:blipFill>
          <a:blip r:embed="rId5"/>
          <a:stretch>
            <a:fillRect/>
          </a:stretch>
        </p:blipFill>
        <p:spPr>
          <a:xfrm>
            <a:off x="6555946" y="5517575"/>
            <a:ext cx="2744389" cy="1527562"/>
          </a:xfrm>
          <a:prstGeom prst="rect">
            <a:avLst/>
          </a:prstGeom>
          <a:ln w="19050">
            <a:solidFill>
              <a:schemeClr val="accent1">
                <a:lumMod val="75000"/>
              </a:schemeClr>
            </a:solidFill>
          </a:ln>
        </p:spPr>
      </p:pic>
      <p:pic>
        <p:nvPicPr>
          <p:cNvPr id="69" name="图片 68"/>
          <p:cNvPicPr>
            <a:picLocks noChangeAspect="1"/>
          </p:cNvPicPr>
          <p:nvPr/>
        </p:nvPicPr>
        <p:blipFill>
          <a:blip r:embed="rId6"/>
          <a:stretch>
            <a:fillRect/>
          </a:stretch>
        </p:blipFill>
        <p:spPr>
          <a:xfrm>
            <a:off x="9428916" y="1986969"/>
            <a:ext cx="2972753" cy="1821557"/>
          </a:xfrm>
          <a:prstGeom prst="rect">
            <a:avLst/>
          </a:prstGeom>
          <a:ln w="19050">
            <a:solidFill>
              <a:schemeClr val="accent1">
                <a:lumMod val="75000"/>
              </a:schemeClr>
            </a:solidFill>
          </a:ln>
        </p:spPr>
      </p:pic>
      <p:sp>
        <p:nvSpPr>
          <p:cNvPr id="70" name="椭圆 69"/>
          <p:cNvSpPr/>
          <p:nvPr/>
        </p:nvSpPr>
        <p:spPr>
          <a:xfrm>
            <a:off x="9299666" y="1962191"/>
            <a:ext cx="1813520" cy="128580"/>
          </a:xfrm>
          <a:prstGeom prst="ellipse">
            <a:avLst/>
          </a:prstGeom>
          <a:noFill/>
          <a:ln w="63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sp>
        <p:nvSpPr>
          <p:cNvPr id="16" name="Oval 3"/>
          <p:cNvSpPr>
            <a:spLocks noChangeArrowheads="1"/>
          </p:cNvSpPr>
          <p:nvPr/>
        </p:nvSpPr>
        <p:spPr bwMode="auto">
          <a:xfrm>
            <a:off x="8857784" y="2867466"/>
            <a:ext cx="811681" cy="736756"/>
          </a:xfrm>
          <a:prstGeom prst="ellipse">
            <a:avLst/>
          </a:prstGeom>
          <a:solidFill>
            <a:srgbClr val="0EB83B"/>
          </a:soli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44" name="Rectangle 27"/>
          <p:cNvSpPr>
            <a:spLocks noChangeArrowheads="1"/>
          </p:cNvSpPr>
          <p:nvPr/>
        </p:nvSpPr>
        <p:spPr bwMode="auto">
          <a:xfrm>
            <a:off x="8831925" y="3054873"/>
            <a:ext cx="900733" cy="35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923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93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gn="ctr" defTabSz="347980" fontAlgn="auto">
              <a:spcBef>
                <a:spcPts val="0"/>
              </a:spcBef>
              <a:spcAft>
                <a:spcPts val="0"/>
              </a:spcAft>
              <a:tabLst>
                <a:tab pos="8986520" algn="r"/>
              </a:tabLst>
            </a:pPr>
            <a:r>
              <a:rPr lang="en-US" altLang="de-DE" sz="1160" b="0" dirty="0" err="1">
                <a:solidFill>
                  <a:prstClr val="white"/>
                </a:solidFill>
                <a:latin typeface="微软雅黑" panose="020B0503020204020204" pitchFamily="34" charset="-122"/>
                <a:ea typeface="微软雅黑" panose="020B0503020204020204" pitchFamily="34" charset="-122"/>
              </a:rPr>
              <a:t>预测</a:t>
            </a:r>
            <a:endParaRPr lang="en-US" altLang="de-DE" sz="1160" b="0" dirty="0" err="1">
              <a:solidFill>
                <a:prstClr val="white"/>
              </a:solidFill>
              <a:latin typeface="微软雅黑" panose="020B0503020204020204" pitchFamily="34" charset="-122"/>
              <a:ea typeface="微软雅黑" panose="020B0503020204020204" pitchFamily="34" charset="-122"/>
            </a:endParaRPr>
          </a:p>
          <a:p>
            <a:pPr algn="ctr" defTabSz="347980" fontAlgn="auto">
              <a:spcBef>
                <a:spcPts val="0"/>
              </a:spcBef>
              <a:spcAft>
                <a:spcPts val="0"/>
              </a:spcAft>
              <a:tabLst>
                <a:tab pos="8986520" algn="r"/>
              </a:tabLst>
            </a:pPr>
            <a:r>
              <a:rPr lang="en-US" altLang="de-DE" sz="1160" b="0" dirty="0" err="1">
                <a:solidFill>
                  <a:prstClr val="white"/>
                </a:solidFill>
                <a:latin typeface="微软雅黑" panose="020B0503020204020204" pitchFamily="34" charset="-122"/>
                <a:ea typeface="微软雅黑" panose="020B0503020204020204" pitchFamily="34" charset="-122"/>
              </a:rPr>
              <a:t>预警</a:t>
            </a:r>
            <a:endParaRPr lang="en-US" altLang="de-DE" sz="1160" b="0" dirty="0">
              <a:solidFill>
                <a:prstClr val="white"/>
              </a:solidFill>
              <a:latin typeface="微软雅黑" panose="020B0503020204020204" pitchFamily="34" charset="-122"/>
              <a:ea typeface="微软雅黑" panose="020B0503020204020204" pitchFamily="34" charset="-122"/>
            </a:endParaRPr>
          </a:p>
        </p:txBody>
      </p:sp>
      <p:sp>
        <p:nvSpPr>
          <p:cNvPr id="74" name="Oval 3"/>
          <p:cNvSpPr>
            <a:spLocks noChangeArrowheads="1"/>
          </p:cNvSpPr>
          <p:nvPr/>
        </p:nvSpPr>
        <p:spPr bwMode="auto">
          <a:xfrm>
            <a:off x="8451839" y="4051624"/>
            <a:ext cx="977077" cy="770143"/>
          </a:xfrm>
          <a:prstGeom prst="ellipse">
            <a:avLst/>
          </a:prstGeom>
          <a:solidFill>
            <a:schemeClr val="accent2"/>
          </a:soli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42" name="Rectangle 25"/>
          <p:cNvSpPr>
            <a:spLocks noChangeArrowheads="1"/>
          </p:cNvSpPr>
          <p:nvPr/>
        </p:nvSpPr>
        <p:spPr bwMode="auto">
          <a:xfrm>
            <a:off x="8499370" y="4263305"/>
            <a:ext cx="900733" cy="35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923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93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gn="ctr" defTabSz="347980" fontAlgn="auto">
              <a:spcBef>
                <a:spcPts val="0"/>
              </a:spcBef>
              <a:spcAft>
                <a:spcPts val="0"/>
              </a:spcAft>
              <a:tabLst>
                <a:tab pos="8986520" algn="r"/>
              </a:tabLst>
            </a:pPr>
            <a:r>
              <a:rPr lang="en-US" altLang="de-DE" sz="1160" b="0" dirty="0" err="1">
                <a:solidFill>
                  <a:prstClr val="white"/>
                </a:solidFill>
                <a:latin typeface="微软雅黑" panose="020B0503020204020204" pitchFamily="34" charset="-122"/>
                <a:ea typeface="微软雅黑" panose="020B0503020204020204" pitchFamily="34" charset="-122"/>
              </a:rPr>
              <a:t>相关方</a:t>
            </a:r>
            <a:endParaRPr lang="en-US" altLang="de-DE" sz="1160" b="0" dirty="0" err="1">
              <a:solidFill>
                <a:prstClr val="white"/>
              </a:solidFill>
              <a:latin typeface="微软雅黑" panose="020B0503020204020204" pitchFamily="34" charset="-122"/>
              <a:ea typeface="微软雅黑" panose="020B0503020204020204" pitchFamily="34" charset="-122"/>
            </a:endParaRPr>
          </a:p>
          <a:p>
            <a:pPr algn="ctr" defTabSz="347980" fontAlgn="auto">
              <a:spcBef>
                <a:spcPts val="0"/>
              </a:spcBef>
              <a:spcAft>
                <a:spcPts val="0"/>
              </a:spcAft>
              <a:tabLst>
                <a:tab pos="8986520" algn="r"/>
              </a:tabLst>
            </a:pPr>
            <a:r>
              <a:rPr lang="zh-CN" altLang="en-US" sz="1160" b="0" dirty="0">
                <a:solidFill>
                  <a:prstClr val="white"/>
                </a:solidFill>
                <a:latin typeface="微软雅黑" panose="020B0503020204020204" pitchFamily="34" charset="-122"/>
                <a:ea typeface="微软雅黑" panose="020B0503020204020204" pitchFamily="34" charset="-122"/>
              </a:rPr>
              <a:t>管理</a:t>
            </a:r>
            <a:endParaRPr lang="zh-CN" altLang="en-US" sz="1160" b="0" dirty="0">
              <a:solidFill>
                <a:prstClr val="white"/>
              </a:solidFill>
              <a:latin typeface="微软雅黑" panose="020B0503020204020204" pitchFamily="34" charset="-122"/>
              <a:ea typeface="微软雅黑" panose="020B0503020204020204" pitchFamily="34" charset="-122"/>
            </a:endParaRPr>
          </a:p>
        </p:txBody>
      </p:sp>
      <p:sp>
        <p:nvSpPr>
          <p:cNvPr id="75" name="Oval 3"/>
          <p:cNvSpPr>
            <a:spLocks noChangeArrowheads="1"/>
          </p:cNvSpPr>
          <p:nvPr/>
        </p:nvSpPr>
        <p:spPr bwMode="auto">
          <a:xfrm>
            <a:off x="3229597" y="4104529"/>
            <a:ext cx="917475" cy="811664"/>
          </a:xfrm>
          <a:prstGeom prst="ellipse">
            <a:avLst/>
          </a:prstGeom>
          <a:solidFill>
            <a:srgbClr val="FBD964"/>
          </a:soli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40" name="Rectangle 23"/>
          <p:cNvSpPr>
            <a:spLocks noChangeArrowheads="1"/>
          </p:cNvSpPr>
          <p:nvPr/>
        </p:nvSpPr>
        <p:spPr bwMode="auto">
          <a:xfrm>
            <a:off x="3246768" y="4332951"/>
            <a:ext cx="900733" cy="35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923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93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gn="ctr" defTabSz="347980" fontAlgn="auto">
              <a:spcBef>
                <a:spcPts val="0"/>
              </a:spcBef>
              <a:spcAft>
                <a:spcPts val="0"/>
              </a:spcAft>
              <a:tabLst>
                <a:tab pos="8986520" algn="r"/>
              </a:tabLst>
            </a:pPr>
            <a:r>
              <a:rPr lang="zh-CN" altLang="en-US" sz="1160" b="0" dirty="0" err="1">
                <a:solidFill>
                  <a:prstClr val="white"/>
                </a:solidFill>
                <a:latin typeface="微软雅黑" panose="020B0503020204020204" pitchFamily="34" charset="-122"/>
                <a:ea typeface="微软雅黑" panose="020B0503020204020204" pitchFamily="34" charset="-122"/>
              </a:rPr>
              <a:t>安全检查与隐患排查</a:t>
            </a:r>
            <a:endParaRPr lang="zh-CN" altLang="en-US" sz="1160" b="0" dirty="0" err="1">
              <a:solidFill>
                <a:prstClr val="white"/>
              </a:solidFill>
              <a:latin typeface="微软雅黑" panose="020B0503020204020204" pitchFamily="34" charset="-122"/>
              <a:ea typeface="微软雅黑" panose="020B0503020204020204" pitchFamily="34" charset="-122"/>
            </a:endParaRPr>
          </a:p>
        </p:txBody>
      </p:sp>
      <p:sp>
        <p:nvSpPr>
          <p:cNvPr id="76" name="Oval 3"/>
          <p:cNvSpPr>
            <a:spLocks noChangeArrowheads="1"/>
          </p:cNvSpPr>
          <p:nvPr/>
        </p:nvSpPr>
        <p:spPr bwMode="auto">
          <a:xfrm>
            <a:off x="2925411" y="2894260"/>
            <a:ext cx="733310" cy="705853"/>
          </a:xfrm>
          <a:prstGeom prst="ellipse">
            <a:avLst/>
          </a:prstGeom>
          <a:solidFill>
            <a:schemeClr val="accent1">
              <a:lumMod val="75000"/>
            </a:schemeClr>
          </a:solidFill>
          <a:ln>
            <a:noFill/>
          </a:ln>
          <a:effectLst/>
          <a:extLst>
            <a:ext uri="{91240B29-F687-4F45-9708-019B960494DF}">
              <a14:hiddenLine xmlns:a14="http://schemas.microsoft.com/office/drawing/2010/main" w="9525">
                <a:solidFill>
                  <a:schemeClr val="hlink"/>
                </a:solidFill>
                <a:rou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rot="10800000" vert="eaVert" lIns="0" tIns="0" rIns="0" bIns="0" anchor="ctr"/>
          <a:lstStyle/>
          <a:p>
            <a:pPr defTabSz="964565" fontAlgn="auto">
              <a:spcBef>
                <a:spcPts val="0"/>
              </a:spcBef>
              <a:spcAft>
                <a:spcPts val="0"/>
              </a:spcAft>
            </a:pPr>
            <a:endParaRPr lang="zh-CN" altLang="en-US" sz="1900">
              <a:solidFill>
                <a:prstClr val="black"/>
              </a:solidFill>
              <a:latin typeface="Arial" panose="020B0604020202020204"/>
              <a:ea typeface="微软雅黑" panose="020B0503020204020204" pitchFamily="34" charset="-122"/>
            </a:endParaRPr>
          </a:p>
        </p:txBody>
      </p:sp>
      <p:sp>
        <p:nvSpPr>
          <p:cNvPr id="38" name="Rectangle 22"/>
          <p:cNvSpPr>
            <a:spLocks noChangeArrowheads="1"/>
          </p:cNvSpPr>
          <p:nvPr/>
        </p:nvSpPr>
        <p:spPr bwMode="auto">
          <a:xfrm>
            <a:off x="2841698" y="3054873"/>
            <a:ext cx="900733" cy="3570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635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defTabSz="330200">
              <a:tabLst>
                <a:tab pos="8521700" algn="r"/>
              </a:tabLst>
              <a:defRPr kumimoji="1" sz="1700" b="1">
                <a:solidFill>
                  <a:srgbClr val="000000"/>
                </a:solidFill>
                <a:latin typeface="Arial" panose="020B0604020202020204" pitchFamily="34" charset="0"/>
                <a:ea typeface="宋体" panose="02010600030101010101" pitchFamily="2" charset="-122"/>
              </a:defRPr>
            </a:lvl1pPr>
            <a:lvl2pPr marL="161925"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2pPr>
            <a:lvl3pPr marL="352425" indent="-189230"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3pPr>
            <a:lvl4pPr marL="514350" indent="-160655" defTabSz="330200">
              <a:buChar char="-"/>
              <a:tabLst>
                <a:tab pos="8521700" algn="r"/>
              </a:tabLst>
              <a:defRPr kumimoji="1" sz="1700">
                <a:solidFill>
                  <a:srgbClr val="000000"/>
                </a:solidFill>
                <a:latin typeface="Arial" panose="020B0604020202020204" pitchFamily="34" charset="0"/>
                <a:ea typeface="宋体" panose="02010600030101010101" pitchFamily="2" charset="-122"/>
              </a:defRPr>
            </a:lvl4pPr>
            <a:lvl5pPr marL="1511300" indent="-328930" algn="ctr" defTabSz="330200">
              <a:lnSpc>
                <a:spcPts val="1600"/>
              </a:lnSpc>
              <a:tabLst>
                <a:tab pos="8521700" algn="r"/>
              </a:tabLst>
              <a:defRPr kumimoji="1" sz="1400" b="1">
                <a:solidFill>
                  <a:srgbClr val="000000"/>
                </a:solidFill>
                <a:latin typeface="Arial" panose="020B0604020202020204" pitchFamily="34" charset="0"/>
                <a:ea typeface="宋体" panose="02010600030101010101" pitchFamily="2" charset="-122"/>
              </a:defRPr>
            </a:lvl5pPr>
            <a:lvl6pPr marL="19685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6pPr>
            <a:lvl7pPr marL="24257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7pPr>
            <a:lvl8pPr marL="28829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8pPr>
            <a:lvl9pPr marL="3340100" indent="-328930" algn="ctr" defTabSz="330200" eaLnBrk="0" fontAlgn="base" hangingPunct="0">
              <a:lnSpc>
                <a:spcPts val="1600"/>
              </a:lnSpc>
              <a:spcBef>
                <a:spcPct val="0"/>
              </a:spcBef>
              <a:spcAft>
                <a:spcPct val="0"/>
              </a:spcAft>
              <a:tabLst>
                <a:tab pos="8521700" algn="r"/>
              </a:tabLst>
              <a:defRPr kumimoji="1" sz="1400" b="1">
                <a:solidFill>
                  <a:srgbClr val="000000"/>
                </a:solidFill>
                <a:latin typeface="Arial" panose="020B0604020202020204" pitchFamily="34" charset="0"/>
                <a:ea typeface="宋体" panose="02010600030101010101" pitchFamily="2" charset="-122"/>
              </a:defRPr>
            </a:lvl9pPr>
          </a:lstStyle>
          <a:p>
            <a:pPr algn="ctr" defTabSz="347980" fontAlgn="auto">
              <a:spcBef>
                <a:spcPts val="0"/>
              </a:spcBef>
              <a:spcAft>
                <a:spcPts val="0"/>
              </a:spcAft>
              <a:tabLst>
                <a:tab pos="8986520" algn="r"/>
              </a:tabLst>
            </a:pPr>
            <a:r>
              <a:rPr lang="en-US" altLang="de-DE" sz="1160" b="0" dirty="0" err="1">
                <a:solidFill>
                  <a:prstClr val="white"/>
                </a:solidFill>
                <a:latin typeface="微软雅黑" panose="020B0503020204020204" pitchFamily="34" charset="-122"/>
                <a:ea typeface="微软雅黑" panose="020B0503020204020204" pitchFamily="34" charset="-122"/>
              </a:rPr>
              <a:t>危险源</a:t>
            </a:r>
            <a:endParaRPr lang="en-US" altLang="de-DE" sz="1160" b="0" dirty="0">
              <a:solidFill>
                <a:prstClr val="white"/>
              </a:solidFill>
              <a:latin typeface="微软雅黑" panose="020B0503020204020204" pitchFamily="34" charset="-122"/>
              <a:ea typeface="微软雅黑" panose="020B0503020204020204" pitchFamily="34" charset="-122"/>
            </a:endParaRPr>
          </a:p>
          <a:p>
            <a:pPr algn="ctr" defTabSz="347980" fontAlgn="auto">
              <a:spcBef>
                <a:spcPts val="0"/>
              </a:spcBef>
              <a:spcAft>
                <a:spcPts val="0"/>
              </a:spcAft>
              <a:tabLst>
                <a:tab pos="8986520" algn="r"/>
              </a:tabLst>
            </a:pPr>
            <a:r>
              <a:rPr lang="zh-CN" altLang="en-US" sz="1160" b="0" dirty="0">
                <a:solidFill>
                  <a:prstClr val="white"/>
                </a:solidFill>
                <a:latin typeface="微软雅黑" panose="020B0503020204020204" pitchFamily="34" charset="-122"/>
                <a:ea typeface="微软雅黑" panose="020B0503020204020204" pitchFamily="34" charset="-122"/>
              </a:rPr>
              <a:t>与风险</a:t>
            </a:r>
            <a:endParaRPr lang="zh-CN" altLang="en-US" sz="1160" b="0" dirty="0">
              <a:solidFill>
                <a:prstClr val="white"/>
              </a:solidFill>
              <a:latin typeface="微软雅黑" panose="020B0503020204020204" pitchFamily="34" charset="-122"/>
              <a:ea typeface="微软雅黑" panose="020B0503020204020204" pitchFamily="34" charset="-122"/>
            </a:endParaRPr>
          </a:p>
        </p:txBody>
      </p:sp>
      <p:sp>
        <p:nvSpPr>
          <p:cNvPr id="52" name="文本框 51"/>
          <p:cNvSpPr txBox="1"/>
          <p:nvPr/>
        </p:nvSpPr>
        <p:spPr>
          <a:xfrm>
            <a:off x="1406245" y="163587"/>
            <a:ext cx="9367073" cy="481670"/>
          </a:xfrm>
          <a:prstGeom prst="rect">
            <a:avLst/>
          </a:prstGeom>
          <a:noFill/>
        </p:spPr>
        <p:txBody>
          <a:bodyPr wrap="square">
            <a:spAutoFit/>
          </a:bodyPr>
          <a:lstStyle/>
          <a:p>
            <a:pPr algn="ctr" defTabSz="964565" fontAlgn="auto">
              <a:spcBef>
                <a:spcPts val="0"/>
              </a:spcBef>
              <a:spcAft>
                <a:spcPts val="0"/>
              </a:spcAft>
            </a:pPr>
            <a:r>
              <a:rPr lang="zh-CN" altLang="en-US" sz="2530" b="1" spc="150" dirty="0">
                <a:solidFill>
                  <a:srgbClr val="002B92"/>
                </a:solidFill>
                <a:latin typeface="微软雅黑" panose="020B0503020204020204" pitchFamily="34" charset="-122"/>
                <a:ea typeface="微软雅黑" panose="020B0503020204020204" pitchFamily="34" charset="-122"/>
              </a:rPr>
              <a:t>安全生产要素数据流程互联互通</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29373" y="664515"/>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72" name="任意多边形 71"/>
          <p:cNvSpPr/>
          <p:nvPr>
            <p:custDataLst>
              <p:tags r:id="rId7"/>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 name="文本框 114"/>
          <p:cNvSpPr txBox="1"/>
          <p:nvPr/>
        </p:nvSpPr>
        <p:spPr>
          <a:xfrm>
            <a:off x="910187" y="1079805"/>
            <a:ext cx="11442275" cy="478849"/>
          </a:xfrm>
          <a:prstGeom prst="rect">
            <a:avLst/>
          </a:prstGeom>
          <a:noFill/>
        </p:spPr>
        <p:txBody>
          <a:bodyPr wrap="square">
            <a:spAutoFit/>
          </a:bodyPr>
          <a:lstStyle/>
          <a:p>
            <a:pPr defTabSz="964565" fontAlgn="auto">
              <a:lnSpc>
                <a:spcPct val="150000"/>
              </a:lnSpc>
              <a:spcBef>
                <a:spcPts val="0"/>
              </a:spcBef>
              <a:spcAft>
                <a:spcPts val="0"/>
              </a:spcAft>
            </a:pPr>
            <a:r>
              <a:rPr lang="zh-CN" altLang="zh-CN" sz="1900" dirty="0">
                <a:solidFill>
                  <a:prstClr val="black"/>
                </a:solidFill>
                <a:latin typeface="Arial" panose="020B0604020202020204"/>
                <a:ea typeface="微软雅黑" panose="020B0503020204020204" pitchFamily="34" charset="-122"/>
              </a:rPr>
              <a:t>系统会根据</a:t>
            </a:r>
            <a:r>
              <a:rPr lang="zh-CN" altLang="en-US" sz="1900" dirty="0">
                <a:solidFill>
                  <a:prstClr val="black"/>
                </a:solidFill>
                <a:latin typeface="Arial" panose="020B0604020202020204"/>
                <a:ea typeface="微软雅黑" panose="020B0503020204020204" pitchFamily="34" charset="-122"/>
              </a:rPr>
              <a:t>风险</a:t>
            </a:r>
            <a:r>
              <a:rPr lang="zh-CN" altLang="zh-CN" sz="1900" dirty="0">
                <a:solidFill>
                  <a:prstClr val="black"/>
                </a:solidFill>
                <a:latin typeface="Arial" panose="020B0604020202020204"/>
                <a:ea typeface="微软雅黑" panose="020B0503020204020204" pitchFamily="34" charset="-122"/>
              </a:rPr>
              <a:t>预警阈值进行判断，在达到或超过预警阈值时</a:t>
            </a:r>
            <a:r>
              <a:rPr lang="zh-CN" altLang="en-US" sz="1900" dirty="0">
                <a:solidFill>
                  <a:prstClr val="black"/>
                </a:solidFill>
                <a:latin typeface="Arial" panose="020B0604020202020204"/>
                <a:ea typeface="微软雅黑" panose="020B0503020204020204" pitchFamily="34" charset="-122"/>
              </a:rPr>
              <a:t>，自动发送桌面提示和短信提醒</a:t>
            </a:r>
            <a:endParaRPr lang="zh-CN" altLang="en-US" sz="1685" kern="100" dirty="0">
              <a:solidFill>
                <a:srgbClr val="00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2" name="Rectangle 64"/>
          <p:cNvSpPr/>
          <p:nvPr/>
        </p:nvSpPr>
        <p:spPr>
          <a:xfrm>
            <a:off x="4687934" y="2514215"/>
            <a:ext cx="2866121" cy="384401"/>
          </a:xfrm>
          <a:prstGeom prst="rect">
            <a:avLst/>
          </a:prstGeom>
        </p:spPr>
        <p:txBody>
          <a:bodyPr wrap="square">
            <a:spAutoFit/>
          </a:bodyPr>
          <a:lstStyle/>
          <a:p>
            <a:pPr defTabSz="964565" fontAlgn="auto">
              <a:spcBef>
                <a:spcPts val="0"/>
              </a:spcBef>
              <a:spcAft>
                <a:spcPts val="0"/>
              </a:spcAft>
            </a:pPr>
            <a:r>
              <a:rPr lang="zh-CN" altLang="en-US" sz="1900" b="1" dirty="0">
                <a:solidFill>
                  <a:prstClr val="black"/>
                </a:solidFill>
                <a:latin typeface="字魂70号-灵悦黑体" panose="00000500000000000000" pitchFamily="2" charset="-122"/>
                <a:ea typeface="字魂59号-创粗黑" panose="00000500000000000000" pitchFamily="2" charset="-122"/>
                <a:sym typeface="字魂70号-灵悦黑体" panose="00000500000000000000" pitchFamily="2" charset="-122"/>
              </a:rPr>
              <a:t>风险预测预警指标提醒</a:t>
            </a:r>
            <a:endParaRPr lang="en-GB" sz="1900" b="1" dirty="0">
              <a:solidFill>
                <a:prstClr val="black"/>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176" name="Rectangle 64"/>
          <p:cNvSpPr/>
          <p:nvPr/>
        </p:nvSpPr>
        <p:spPr>
          <a:xfrm>
            <a:off x="5108485" y="3859422"/>
            <a:ext cx="4408089" cy="384401"/>
          </a:xfrm>
          <a:prstGeom prst="rect">
            <a:avLst/>
          </a:prstGeom>
        </p:spPr>
        <p:txBody>
          <a:bodyPr wrap="square">
            <a:spAutoFit/>
          </a:bodyPr>
          <a:lstStyle/>
          <a:p>
            <a:pPr defTabSz="964565" fontAlgn="auto">
              <a:spcBef>
                <a:spcPts val="0"/>
              </a:spcBef>
              <a:spcAft>
                <a:spcPts val="0"/>
              </a:spcAft>
            </a:pPr>
            <a:r>
              <a:rPr lang="zh-CN" altLang="en-US" sz="1900" b="1" dirty="0">
                <a:solidFill>
                  <a:prstClr val="black"/>
                </a:solidFill>
                <a:latin typeface="字魂70号-灵悦黑体" panose="00000500000000000000" pitchFamily="2" charset="-122"/>
                <a:ea typeface="字魂59号-创粗黑" panose="00000500000000000000" pitchFamily="2" charset="-122"/>
                <a:sym typeface="字魂70号-灵悦黑体" panose="00000500000000000000" pitchFamily="2" charset="-122"/>
              </a:rPr>
              <a:t>特种设备、特种作业等到期提醒</a:t>
            </a:r>
            <a:endParaRPr lang="zh-CN" altLang="en-US" sz="1900" b="1" dirty="0">
              <a:solidFill>
                <a:prstClr val="black"/>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177" name="Rectangle 64"/>
          <p:cNvSpPr/>
          <p:nvPr/>
        </p:nvSpPr>
        <p:spPr>
          <a:xfrm>
            <a:off x="4911858" y="5077589"/>
            <a:ext cx="2688805" cy="676467"/>
          </a:xfrm>
          <a:prstGeom prst="rect">
            <a:avLst/>
          </a:prstGeom>
        </p:spPr>
        <p:txBody>
          <a:bodyPr wrap="square">
            <a:spAutoFit/>
          </a:bodyPr>
          <a:lstStyle/>
          <a:p>
            <a:pPr defTabSz="964565" fontAlgn="auto">
              <a:spcBef>
                <a:spcPts val="0"/>
              </a:spcBef>
              <a:spcAft>
                <a:spcPts val="0"/>
              </a:spcAft>
            </a:pPr>
            <a:r>
              <a:rPr lang="zh-CN" altLang="en-US" sz="1900" b="1" dirty="0">
                <a:solidFill>
                  <a:prstClr val="black"/>
                </a:solidFill>
                <a:latin typeface="字魂70号-灵悦黑体" panose="00000500000000000000" pitchFamily="2" charset="-122"/>
                <a:ea typeface="字魂59号-创粗黑" panose="00000500000000000000" pitchFamily="2" charset="-122"/>
                <a:sym typeface="字魂70号-灵悦黑体" panose="00000500000000000000" pitchFamily="2" charset="-122"/>
              </a:rPr>
              <a:t>职业危害、劳动防护用品到期提醒</a:t>
            </a:r>
            <a:endParaRPr lang="zh-CN" altLang="en-US" sz="1900" b="1" dirty="0">
              <a:solidFill>
                <a:prstClr val="black"/>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90" name="Rectangle 64"/>
          <p:cNvSpPr/>
          <p:nvPr/>
        </p:nvSpPr>
        <p:spPr>
          <a:xfrm>
            <a:off x="3570792" y="6331139"/>
            <a:ext cx="3869651" cy="384401"/>
          </a:xfrm>
          <a:prstGeom prst="rect">
            <a:avLst/>
          </a:prstGeom>
        </p:spPr>
        <p:txBody>
          <a:bodyPr wrap="square">
            <a:spAutoFit/>
          </a:bodyPr>
          <a:lstStyle/>
          <a:p>
            <a:pPr defTabSz="964565" fontAlgn="auto">
              <a:spcBef>
                <a:spcPts val="0"/>
              </a:spcBef>
              <a:spcAft>
                <a:spcPts val="0"/>
              </a:spcAft>
            </a:pPr>
            <a:r>
              <a:rPr lang="zh-CN" altLang="en-US" sz="1900" b="1" dirty="0">
                <a:solidFill>
                  <a:prstClr val="black"/>
                </a:solidFill>
                <a:latin typeface="字魂70号-灵悦黑体" panose="00000500000000000000" pitchFamily="2" charset="-122"/>
                <a:ea typeface="字魂59号-创粗黑" panose="00000500000000000000" pitchFamily="2" charset="-122"/>
                <a:sym typeface="字魂70号-灵悦黑体" panose="00000500000000000000" pitchFamily="2" charset="-122"/>
              </a:rPr>
              <a:t>隐患超期未整改</a:t>
            </a:r>
            <a:endParaRPr lang="en-GB" sz="1900" b="1" dirty="0">
              <a:solidFill>
                <a:prstClr val="black"/>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grpSp>
        <p:nvGrpSpPr>
          <p:cNvPr id="4" name="组合 3"/>
          <p:cNvGrpSpPr/>
          <p:nvPr/>
        </p:nvGrpSpPr>
        <p:grpSpPr>
          <a:xfrm>
            <a:off x="422189" y="2187418"/>
            <a:ext cx="4730732" cy="4693424"/>
            <a:chOff x="1296352" y="2093679"/>
            <a:chExt cx="4867852" cy="4859194"/>
          </a:xfrm>
        </p:grpSpPr>
        <p:grpSp>
          <p:nvGrpSpPr>
            <p:cNvPr id="5" name="Group 5"/>
            <p:cNvGrpSpPr/>
            <p:nvPr/>
          </p:nvGrpSpPr>
          <p:grpSpPr>
            <a:xfrm>
              <a:off x="1296352" y="2093679"/>
              <a:ext cx="4867852" cy="4859194"/>
              <a:chOff x="379424" y="1277705"/>
              <a:chExt cx="4867852" cy="4859194"/>
            </a:xfrm>
          </p:grpSpPr>
          <p:sp>
            <p:nvSpPr>
              <p:cNvPr id="7" name="空心弧 44"/>
              <p:cNvSpPr/>
              <p:nvPr/>
            </p:nvSpPr>
            <p:spPr>
              <a:xfrm rot="11968239">
                <a:off x="379424" y="1277705"/>
                <a:ext cx="4481079" cy="4481080"/>
              </a:xfrm>
              <a:prstGeom prst="blockArc">
                <a:avLst>
                  <a:gd name="adj1" fmla="val 5692214"/>
                  <a:gd name="adj2" fmla="val 21588400"/>
                  <a:gd name="adj3" fmla="val 751"/>
                </a:avLst>
              </a:prstGeom>
              <a:solidFill>
                <a:schemeClr val="accent5"/>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Text" lastClr="000000"/>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8" name="空心弧 45"/>
              <p:cNvSpPr/>
              <p:nvPr/>
            </p:nvSpPr>
            <p:spPr>
              <a:xfrm rot="483470">
                <a:off x="1077924" y="1966103"/>
                <a:ext cx="3193761" cy="3193761"/>
              </a:xfrm>
              <a:prstGeom prst="blockArc">
                <a:avLst>
                  <a:gd name="adj1" fmla="val 5692214"/>
                  <a:gd name="adj2" fmla="val 42522"/>
                  <a:gd name="adj3" fmla="val 1111"/>
                </a:avLst>
              </a:prstGeom>
              <a:solidFill>
                <a:schemeClr val="accent2"/>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Text" lastClr="000000"/>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14" name="椭圆 46"/>
              <p:cNvSpPr/>
              <p:nvPr/>
            </p:nvSpPr>
            <p:spPr bwMode="auto">
              <a:xfrm>
                <a:off x="1268424" y="2156603"/>
                <a:ext cx="2814205" cy="2814205"/>
              </a:xfrm>
              <a:prstGeom prst="ellipse">
                <a:avLst/>
              </a:prstGeom>
              <a:solidFill>
                <a:schemeClr val="accent1"/>
              </a:solidFill>
              <a:ln w="25400" cap="flat" cmpd="sng" algn="ctr">
                <a:noFill/>
                <a:prstDash val="solid"/>
              </a:ln>
              <a:effectLst>
                <a:innerShdw blurRad="101600">
                  <a:prstClr val="black"/>
                </a:innerShdw>
              </a:effectLst>
            </p:spPr>
            <p:txBody>
              <a:bodyPr anchor="ctr"/>
              <a:lstStyle/>
              <a:p>
                <a:pPr algn="ctr" defTabSz="964565" fontAlgn="auto">
                  <a:spcBef>
                    <a:spcPts val="0"/>
                  </a:spcBef>
                  <a:spcAft>
                    <a:spcPts val="0"/>
                  </a:spcAft>
                  <a:defRPr/>
                </a:pPr>
                <a:endParaRPr lang="zh-CN" altLang="en-US" sz="1900" kern="0">
                  <a:solidFill>
                    <a:sysClr val="window" lastClr="FFFFFF"/>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15" name="椭圆 47"/>
              <p:cNvSpPr/>
              <p:nvPr/>
            </p:nvSpPr>
            <p:spPr bwMode="auto">
              <a:xfrm>
                <a:off x="1395424" y="2270614"/>
                <a:ext cx="2551546" cy="2552989"/>
              </a:xfrm>
              <a:prstGeom prst="ellipse">
                <a:avLst/>
              </a:prstGeom>
              <a:solidFill>
                <a:schemeClr val="bg1">
                  <a:lumMod val="95000"/>
                </a:schemeClr>
              </a:solidFill>
              <a:ln w="25400" cap="flat" cmpd="sng" algn="ctr">
                <a:noFill/>
                <a:prstDash val="solid"/>
              </a:ln>
              <a:effectLst>
                <a:outerShdw blurRad="177800" dist="38100" dir="5400000" algn="t" rotWithShape="0">
                  <a:prstClr val="black">
                    <a:alpha val="76000"/>
                  </a:prstClr>
                </a:outerShdw>
              </a:effectLst>
            </p:spPr>
            <p:txBody>
              <a:bodyPr anchor="ctr"/>
              <a:lstStyle/>
              <a:p>
                <a:pPr algn="ctr" defTabSz="964565" fontAlgn="auto">
                  <a:spcBef>
                    <a:spcPts val="0"/>
                  </a:spcBef>
                  <a:spcAft>
                    <a:spcPts val="0"/>
                  </a:spcAft>
                  <a:defRPr/>
                </a:pPr>
                <a:endParaRPr lang="zh-CN" altLang="en-US" sz="1900" kern="0">
                  <a:solidFill>
                    <a:sysClr val="window" lastClr="FFFFFF"/>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19" name="椭圆 48"/>
              <p:cNvSpPr/>
              <p:nvPr/>
            </p:nvSpPr>
            <p:spPr bwMode="auto">
              <a:xfrm>
                <a:off x="1636435" y="2526057"/>
                <a:ext cx="2078182" cy="2079625"/>
              </a:xfrm>
              <a:prstGeom prst="ellipse">
                <a:avLst/>
              </a:prstGeom>
              <a:gradFill flip="none" rotWithShape="1">
                <a:gsLst>
                  <a:gs pos="39000">
                    <a:sysClr val="window" lastClr="FFFFFF"/>
                  </a:gs>
                  <a:gs pos="100000">
                    <a:sysClr val="windowText" lastClr="000000">
                      <a:lumMod val="75000"/>
                      <a:lumOff val="25000"/>
                    </a:sysClr>
                  </a:gs>
                </a:gsLst>
                <a:lin ang="16200000" scaled="1"/>
                <a:tileRect/>
              </a:gra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 lastClr="FFFFFF"/>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0" name="椭圆 49"/>
              <p:cNvSpPr/>
              <p:nvPr/>
            </p:nvSpPr>
            <p:spPr bwMode="auto">
              <a:xfrm>
                <a:off x="1698492" y="2570796"/>
                <a:ext cx="1962727" cy="1962727"/>
              </a:xfrm>
              <a:prstGeom prst="ellipse">
                <a:avLst/>
              </a:prstGeom>
              <a:solidFill>
                <a:schemeClr val="bg1">
                  <a:lumMod val="95000"/>
                </a:schemeClr>
              </a:solidFill>
              <a:ln w="25400" cap="flat" cmpd="sng" algn="ctr">
                <a:noFill/>
                <a:prstDash val="solid"/>
              </a:ln>
              <a:effectLst>
                <a:outerShdw blurRad="50800" dist="38100" dir="5400000" algn="t" rotWithShape="0">
                  <a:prstClr val="black">
                    <a:alpha val="67000"/>
                  </a:prstClr>
                </a:outerShdw>
              </a:effectLst>
            </p:spPr>
            <p:txBody>
              <a:bodyPr anchor="ctr"/>
              <a:lstStyle/>
              <a:p>
                <a:pPr algn="ctr" defTabSz="964565" fontAlgn="auto">
                  <a:spcBef>
                    <a:spcPts val="0"/>
                  </a:spcBef>
                  <a:spcAft>
                    <a:spcPts val="0"/>
                  </a:spcAft>
                  <a:defRPr/>
                </a:pPr>
                <a:endParaRPr lang="zh-CN" altLang="en-US" sz="1900" kern="0">
                  <a:solidFill>
                    <a:sysClr val="window" lastClr="FFFFFF"/>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1" name="同心圆 52"/>
              <p:cNvSpPr/>
              <p:nvPr/>
            </p:nvSpPr>
            <p:spPr bwMode="auto">
              <a:xfrm>
                <a:off x="3718947" y="1517273"/>
                <a:ext cx="920750" cy="920750"/>
              </a:xfrm>
              <a:prstGeom prst="donut">
                <a:avLst>
                  <a:gd name="adj" fmla="val 3142"/>
                </a:avLst>
              </a:prstGeom>
              <a:solidFill>
                <a:schemeClr val="accent1"/>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Text" lastClr="000000"/>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2" name="椭圆 54"/>
              <p:cNvSpPr/>
              <p:nvPr/>
            </p:nvSpPr>
            <p:spPr bwMode="auto">
              <a:xfrm>
                <a:off x="3941197" y="1755398"/>
                <a:ext cx="477693" cy="477693"/>
              </a:xfrm>
              <a:prstGeom prst="ellipse">
                <a:avLst/>
              </a:prstGeom>
              <a:solidFill>
                <a:schemeClr val="accent1"/>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 lastClr="FFFFFF"/>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3" name="TextBox 53"/>
              <p:cNvSpPr txBox="1">
                <a:spLocks noChangeArrowheads="1"/>
              </p:cNvSpPr>
              <p:nvPr/>
            </p:nvSpPr>
            <p:spPr bwMode="auto">
              <a:xfrm>
                <a:off x="4006264" y="1756912"/>
                <a:ext cx="396202" cy="49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64565" fontAlgn="auto">
                  <a:spcBef>
                    <a:spcPts val="0"/>
                  </a:spcBef>
                  <a:spcAft>
                    <a:spcPts val="0"/>
                  </a:spcAft>
                </a:pPr>
                <a:r>
                  <a:rPr lang="en-US" altLang="en-US" sz="2530" b="1" dirty="0">
                    <a:solidFill>
                      <a:srgbClr val="E7E6E6"/>
                    </a:solidFill>
                    <a:latin typeface="字魂70号-灵悦黑体" panose="00000500000000000000" pitchFamily="2" charset="-122"/>
                    <a:ea typeface="字魂59号-创粗黑" panose="00000500000000000000" pitchFamily="2" charset="-122"/>
                    <a:sym typeface="字魂70号-灵悦黑体" panose="00000500000000000000" pitchFamily="2" charset="-122"/>
                  </a:rPr>
                  <a:t>1</a:t>
                </a:r>
                <a:endParaRPr lang="en-GB" altLang="en-US" sz="2530" b="1" dirty="0">
                  <a:solidFill>
                    <a:srgbClr val="E7E6E6"/>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4" name="同心圆 59"/>
              <p:cNvSpPr/>
              <p:nvPr/>
            </p:nvSpPr>
            <p:spPr bwMode="auto">
              <a:xfrm>
                <a:off x="4325083" y="2749751"/>
                <a:ext cx="922193" cy="922194"/>
              </a:xfrm>
              <a:prstGeom prst="donut">
                <a:avLst>
                  <a:gd name="adj" fmla="val 3142"/>
                </a:avLst>
              </a:prstGeom>
              <a:solidFill>
                <a:schemeClr val="accent2"/>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Text" lastClr="000000"/>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5" name="椭圆 61"/>
              <p:cNvSpPr/>
              <p:nvPr/>
            </p:nvSpPr>
            <p:spPr bwMode="auto">
              <a:xfrm>
                <a:off x="4548776" y="2987877"/>
                <a:ext cx="477694" cy="479136"/>
              </a:xfrm>
              <a:prstGeom prst="ellipse">
                <a:avLst/>
              </a:prstGeom>
              <a:solidFill>
                <a:schemeClr val="accent2"/>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 lastClr="FFFFFF"/>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6" name="TextBox 54"/>
              <p:cNvSpPr txBox="1">
                <a:spLocks noChangeArrowheads="1"/>
              </p:cNvSpPr>
              <p:nvPr/>
            </p:nvSpPr>
            <p:spPr bwMode="auto">
              <a:xfrm>
                <a:off x="4620916" y="2998970"/>
                <a:ext cx="396202" cy="49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64565" fontAlgn="auto">
                  <a:spcBef>
                    <a:spcPts val="0"/>
                  </a:spcBef>
                  <a:spcAft>
                    <a:spcPts val="0"/>
                  </a:spcAft>
                </a:pPr>
                <a:r>
                  <a:rPr lang="en-US" altLang="en-US" sz="2530" b="1">
                    <a:solidFill>
                      <a:srgbClr val="E7E6E6"/>
                    </a:solidFill>
                    <a:latin typeface="字魂70号-灵悦黑体" panose="00000500000000000000" pitchFamily="2" charset="-122"/>
                    <a:ea typeface="字魂59号-创粗黑" panose="00000500000000000000" pitchFamily="2" charset="-122"/>
                    <a:sym typeface="字魂70号-灵悦黑体" panose="00000500000000000000" pitchFamily="2" charset="-122"/>
                  </a:rPr>
                  <a:t>2</a:t>
                </a:r>
                <a:endParaRPr lang="en-GB" altLang="en-US" sz="2530" b="1">
                  <a:solidFill>
                    <a:srgbClr val="E7E6E6"/>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7" name="同心圆 66"/>
              <p:cNvSpPr/>
              <p:nvPr/>
            </p:nvSpPr>
            <p:spPr bwMode="auto">
              <a:xfrm>
                <a:off x="4029230" y="4143864"/>
                <a:ext cx="922194" cy="922194"/>
              </a:xfrm>
              <a:prstGeom prst="donut">
                <a:avLst>
                  <a:gd name="adj" fmla="val 3142"/>
                </a:avLst>
              </a:prstGeom>
              <a:solidFill>
                <a:schemeClr val="accent3"/>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Text" lastClr="000000"/>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8" name="椭圆 68"/>
              <p:cNvSpPr/>
              <p:nvPr/>
            </p:nvSpPr>
            <p:spPr bwMode="auto">
              <a:xfrm>
                <a:off x="4252924" y="4381990"/>
                <a:ext cx="477693" cy="479136"/>
              </a:xfrm>
              <a:prstGeom prst="ellipse">
                <a:avLst/>
              </a:prstGeom>
              <a:solidFill>
                <a:schemeClr val="accent3"/>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 lastClr="FFFFFF"/>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29" name="TextBox 55"/>
              <p:cNvSpPr txBox="1">
                <a:spLocks noChangeArrowheads="1"/>
              </p:cNvSpPr>
              <p:nvPr/>
            </p:nvSpPr>
            <p:spPr bwMode="auto">
              <a:xfrm>
                <a:off x="4322894" y="4383734"/>
                <a:ext cx="396202" cy="49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64565" fontAlgn="auto">
                  <a:spcBef>
                    <a:spcPts val="0"/>
                  </a:spcBef>
                  <a:spcAft>
                    <a:spcPts val="0"/>
                  </a:spcAft>
                </a:pPr>
                <a:r>
                  <a:rPr lang="en-US" altLang="en-US" sz="2530" b="1">
                    <a:solidFill>
                      <a:srgbClr val="E7E6E6"/>
                    </a:solidFill>
                    <a:latin typeface="字魂70号-灵悦黑体" panose="00000500000000000000" pitchFamily="2" charset="-122"/>
                    <a:ea typeface="字魂59号-创粗黑" panose="00000500000000000000" pitchFamily="2" charset="-122"/>
                    <a:sym typeface="字魂70号-灵悦黑体" panose="00000500000000000000" pitchFamily="2" charset="-122"/>
                  </a:rPr>
                  <a:t>3</a:t>
                </a:r>
                <a:endParaRPr lang="en-GB" altLang="en-US" sz="2530" b="1">
                  <a:solidFill>
                    <a:srgbClr val="E7E6E6"/>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30" name="同心圆 73"/>
              <p:cNvSpPr/>
              <p:nvPr/>
            </p:nvSpPr>
            <p:spPr bwMode="auto">
              <a:xfrm>
                <a:off x="2425856" y="5214705"/>
                <a:ext cx="922193" cy="922194"/>
              </a:xfrm>
              <a:prstGeom prst="donut">
                <a:avLst>
                  <a:gd name="adj" fmla="val 3142"/>
                </a:avLst>
              </a:prstGeom>
              <a:solidFill>
                <a:schemeClr val="accent4"/>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Text" lastClr="000000"/>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31" name="椭圆 75"/>
              <p:cNvSpPr/>
              <p:nvPr/>
            </p:nvSpPr>
            <p:spPr bwMode="auto">
              <a:xfrm>
                <a:off x="2649549" y="5452831"/>
                <a:ext cx="477694" cy="479136"/>
              </a:xfrm>
              <a:prstGeom prst="ellipse">
                <a:avLst/>
              </a:prstGeom>
              <a:solidFill>
                <a:schemeClr val="accent4"/>
              </a:solidFill>
              <a:ln w="25400" cap="flat" cmpd="sng" algn="ctr">
                <a:noFill/>
                <a:prstDash val="solid"/>
              </a:ln>
              <a:effectLst/>
            </p:spPr>
            <p:txBody>
              <a:bodyPr anchor="ctr"/>
              <a:lstStyle/>
              <a:p>
                <a:pPr algn="ctr" defTabSz="964565" fontAlgn="auto">
                  <a:spcBef>
                    <a:spcPts val="0"/>
                  </a:spcBef>
                  <a:spcAft>
                    <a:spcPts val="0"/>
                  </a:spcAft>
                  <a:defRPr/>
                </a:pPr>
                <a:endParaRPr lang="zh-CN" altLang="en-US" sz="1900" kern="0">
                  <a:solidFill>
                    <a:sysClr val="window" lastClr="FFFFFF"/>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sp>
            <p:nvSpPr>
              <p:cNvPr id="32" name="TextBox 56"/>
              <p:cNvSpPr txBox="1">
                <a:spLocks noChangeArrowheads="1"/>
              </p:cNvSpPr>
              <p:nvPr/>
            </p:nvSpPr>
            <p:spPr bwMode="auto">
              <a:xfrm>
                <a:off x="2715755" y="5468325"/>
                <a:ext cx="396202" cy="498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fontAlgn="base">
                  <a:spcBef>
                    <a:spcPct val="0"/>
                  </a:spcBef>
                  <a:spcAft>
                    <a:spcPct val="0"/>
                  </a:spcAft>
                  <a:defRPr>
                    <a:solidFill>
                      <a:schemeClr val="tx1"/>
                    </a:solidFill>
                    <a:latin typeface="Calibri" panose="020F0502020204030204" pitchFamily="34" charset="0"/>
                  </a:defRPr>
                </a:lvl6pPr>
                <a:lvl7pPr marL="2971800" indent="-228600" fontAlgn="base">
                  <a:spcBef>
                    <a:spcPct val="0"/>
                  </a:spcBef>
                  <a:spcAft>
                    <a:spcPct val="0"/>
                  </a:spcAft>
                  <a:defRPr>
                    <a:solidFill>
                      <a:schemeClr val="tx1"/>
                    </a:solidFill>
                    <a:latin typeface="Calibri" panose="020F0502020204030204" pitchFamily="34" charset="0"/>
                  </a:defRPr>
                </a:lvl7pPr>
                <a:lvl8pPr marL="3429000" indent="-228600" fontAlgn="base">
                  <a:spcBef>
                    <a:spcPct val="0"/>
                  </a:spcBef>
                  <a:spcAft>
                    <a:spcPct val="0"/>
                  </a:spcAft>
                  <a:defRPr>
                    <a:solidFill>
                      <a:schemeClr val="tx1"/>
                    </a:solidFill>
                    <a:latin typeface="Calibri" panose="020F0502020204030204" pitchFamily="34" charset="0"/>
                  </a:defRPr>
                </a:lvl8pPr>
                <a:lvl9pPr marL="3886200" indent="-228600" fontAlgn="base">
                  <a:spcBef>
                    <a:spcPct val="0"/>
                  </a:spcBef>
                  <a:spcAft>
                    <a:spcPct val="0"/>
                  </a:spcAft>
                  <a:defRPr>
                    <a:solidFill>
                      <a:schemeClr val="tx1"/>
                    </a:solidFill>
                    <a:latin typeface="Calibri" panose="020F0502020204030204" pitchFamily="34" charset="0"/>
                  </a:defRPr>
                </a:lvl9pPr>
              </a:lstStyle>
              <a:p>
                <a:pPr defTabSz="964565" fontAlgn="auto">
                  <a:spcBef>
                    <a:spcPts val="0"/>
                  </a:spcBef>
                  <a:spcAft>
                    <a:spcPts val="0"/>
                  </a:spcAft>
                </a:pPr>
                <a:r>
                  <a:rPr lang="en-US" altLang="en-US" sz="2530" b="1">
                    <a:solidFill>
                      <a:srgbClr val="E7E6E6"/>
                    </a:solidFill>
                    <a:latin typeface="字魂70号-灵悦黑体" panose="00000500000000000000" pitchFamily="2" charset="-122"/>
                    <a:ea typeface="字魂59号-创粗黑" panose="00000500000000000000" pitchFamily="2" charset="-122"/>
                    <a:sym typeface="字魂70号-灵悦黑体" panose="00000500000000000000" pitchFamily="2" charset="-122"/>
                  </a:rPr>
                  <a:t>4</a:t>
                </a:r>
                <a:endParaRPr lang="en-GB" altLang="en-US" sz="2530" b="1">
                  <a:solidFill>
                    <a:srgbClr val="E7E6E6"/>
                  </a:solidFill>
                  <a:latin typeface="字魂70号-灵悦黑体" panose="00000500000000000000" pitchFamily="2" charset="-122"/>
                  <a:ea typeface="字魂59号-创粗黑" panose="00000500000000000000" pitchFamily="2" charset="-122"/>
                  <a:sym typeface="字魂70号-灵悦黑体" panose="00000500000000000000" pitchFamily="2" charset="-122"/>
                </a:endParaRPr>
              </a:p>
            </p:txBody>
          </p:sp>
        </p:grpSp>
        <p:grpSp>
          <p:nvGrpSpPr>
            <p:cNvPr id="33" name="组合 32"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nvGrpSpPr>
          <p:grpSpPr>
            <a:xfrm>
              <a:off x="2926814" y="3840413"/>
              <a:ext cx="1451815" cy="1200102"/>
              <a:chOff x="3246438" y="1082675"/>
              <a:chExt cx="5676901" cy="4692650"/>
            </a:xfrm>
          </p:grpSpPr>
          <p:sp>
            <p:nvSpPr>
              <p:cNvPr id="34" name="íṩḻiḓé"/>
              <p:cNvSpPr/>
              <p:nvPr/>
            </p:nvSpPr>
            <p:spPr bwMode="auto">
              <a:xfrm>
                <a:off x="4575176" y="1339850"/>
                <a:ext cx="300038" cy="300038"/>
              </a:xfrm>
              <a:custGeom>
                <a:avLst/>
                <a:gdLst>
                  <a:gd name="T0" fmla="*/ 0 w 14"/>
                  <a:gd name="T1" fmla="*/ 9 h 14"/>
                  <a:gd name="T2" fmla="*/ 1 w 14"/>
                  <a:gd name="T3" fmla="*/ 12 h 14"/>
                  <a:gd name="T4" fmla="*/ 10 w 14"/>
                  <a:gd name="T5" fmla="*/ 14 h 14"/>
                  <a:gd name="T6" fmla="*/ 12 w 14"/>
                  <a:gd name="T7" fmla="*/ 12 h 14"/>
                  <a:gd name="T8" fmla="*/ 14 w 14"/>
                  <a:gd name="T9" fmla="*/ 5 h 14"/>
                  <a:gd name="T10" fmla="*/ 13 w 14"/>
                  <a:gd name="T11" fmla="*/ 2 h 14"/>
                  <a:gd name="T12" fmla="*/ 4 w 14"/>
                  <a:gd name="T13" fmla="*/ 0 h 14"/>
                  <a:gd name="T14" fmla="*/ 2 w 14"/>
                  <a:gd name="T15" fmla="*/ 2 h 14"/>
                  <a:gd name="T16" fmla="*/ 0 w 14"/>
                  <a:gd name="T17" fmla="*/ 9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4">
                    <a:moveTo>
                      <a:pt x="0" y="9"/>
                    </a:moveTo>
                    <a:cubicBezTo>
                      <a:pt x="0" y="10"/>
                      <a:pt x="0" y="11"/>
                      <a:pt x="1" y="12"/>
                    </a:cubicBezTo>
                    <a:cubicBezTo>
                      <a:pt x="10" y="14"/>
                      <a:pt x="10" y="14"/>
                      <a:pt x="10" y="14"/>
                    </a:cubicBezTo>
                    <a:cubicBezTo>
                      <a:pt x="11" y="14"/>
                      <a:pt x="12" y="13"/>
                      <a:pt x="12" y="12"/>
                    </a:cubicBezTo>
                    <a:cubicBezTo>
                      <a:pt x="14" y="5"/>
                      <a:pt x="14" y="5"/>
                      <a:pt x="14" y="5"/>
                    </a:cubicBezTo>
                    <a:cubicBezTo>
                      <a:pt x="14" y="3"/>
                      <a:pt x="14" y="2"/>
                      <a:pt x="13" y="2"/>
                    </a:cubicBezTo>
                    <a:cubicBezTo>
                      <a:pt x="4" y="0"/>
                      <a:pt x="4" y="0"/>
                      <a:pt x="4" y="0"/>
                    </a:cubicBezTo>
                    <a:cubicBezTo>
                      <a:pt x="3" y="0"/>
                      <a:pt x="2" y="1"/>
                      <a:pt x="2" y="2"/>
                    </a:cubicBezTo>
                    <a:lnTo>
                      <a:pt x="0" y="9"/>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35" name="ïṧḻîďè"/>
              <p:cNvSpPr/>
              <p:nvPr/>
            </p:nvSpPr>
            <p:spPr bwMode="auto">
              <a:xfrm>
                <a:off x="4189413" y="2968625"/>
                <a:ext cx="300038" cy="320675"/>
              </a:xfrm>
              <a:custGeom>
                <a:avLst/>
                <a:gdLst>
                  <a:gd name="T0" fmla="*/ 2 w 14"/>
                  <a:gd name="T1" fmla="*/ 3 h 15"/>
                  <a:gd name="T2" fmla="*/ 4 w 14"/>
                  <a:gd name="T3" fmla="*/ 1 h 15"/>
                  <a:gd name="T4" fmla="*/ 13 w 14"/>
                  <a:gd name="T5" fmla="*/ 3 h 15"/>
                  <a:gd name="T6" fmla="*/ 14 w 14"/>
                  <a:gd name="T7" fmla="*/ 5 h 15"/>
                  <a:gd name="T8" fmla="*/ 13 w 14"/>
                  <a:gd name="T9" fmla="*/ 13 h 15"/>
                  <a:gd name="T10" fmla="*/ 10 w 14"/>
                  <a:gd name="T11" fmla="*/ 14 h 15"/>
                  <a:gd name="T12" fmla="*/ 1 w 14"/>
                  <a:gd name="T13" fmla="*/ 12 h 15"/>
                  <a:gd name="T14" fmla="*/ 0 w 14"/>
                  <a:gd name="T15" fmla="*/ 10 h 15"/>
                  <a:gd name="T16" fmla="*/ 2 w 14"/>
                  <a:gd name="T17"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2" y="3"/>
                    </a:moveTo>
                    <a:cubicBezTo>
                      <a:pt x="2" y="1"/>
                      <a:pt x="3" y="0"/>
                      <a:pt x="4" y="1"/>
                    </a:cubicBezTo>
                    <a:cubicBezTo>
                      <a:pt x="13" y="3"/>
                      <a:pt x="13" y="3"/>
                      <a:pt x="13" y="3"/>
                    </a:cubicBezTo>
                    <a:cubicBezTo>
                      <a:pt x="14" y="3"/>
                      <a:pt x="14" y="4"/>
                      <a:pt x="14" y="5"/>
                    </a:cubicBezTo>
                    <a:cubicBezTo>
                      <a:pt x="13" y="13"/>
                      <a:pt x="13" y="13"/>
                      <a:pt x="13" y="13"/>
                    </a:cubicBezTo>
                    <a:cubicBezTo>
                      <a:pt x="12" y="14"/>
                      <a:pt x="11" y="15"/>
                      <a:pt x="10" y="14"/>
                    </a:cubicBezTo>
                    <a:cubicBezTo>
                      <a:pt x="1" y="12"/>
                      <a:pt x="1" y="12"/>
                      <a:pt x="1" y="12"/>
                    </a:cubicBezTo>
                    <a:cubicBezTo>
                      <a:pt x="1" y="12"/>
                      <a:pt x="0" y="11"/>
                      <a:pt x="0" y="10"/>
                    </a:cubicBezTo>
                    <a:lnTo>
                      <a:pt x="2" y="3"/>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36" name="îṩļíḓe"/>
              <p:cNvSpPr/>
              <p:nvPr/>
            </p:nvSpPr>
            <p:spPr bwMode="auto">
              <a:xfrm>
                <a:off x="4938713" y="1511300"/>
                <a:ext cx="342900" cy="342900"/>
              </a:xfrm>
              <a:custGeom>
                <a:avLst/>
                <a:gdLst>
                  <a:gd name="T0" fmla="*/ 1 w 16"/>
                  <a:gd name="T1" fmla="*/ 7 h 16"/>
                  <a:gd name="T2" fmla="*/ 0 w 16"/>
                  <a:gd name="T3" fmla="*/ 10 h 16"/>
                  <a:gd name="T4" fmla="*/ 7 w 16"/>
                  <a:gd name="T5" fmla="*/ 16 h 16"/>
                  <a:gd name="T6" fmla="*/ 10 w 16"/>
                  <a:gd name="T7" fmla="*/ 15 h 16"/>
                  <a:gd name="T8" fmla="*/ 15 w 16"/>
                  <a:gd name="T9" fmla="*/ 10 h 16"/>
                  <a:gd name="T10" fmla="*/ 15 w 16"/>
                  <a:gd name="T11" fmla="*/ 7 h 16"/>
                  <a:gd name="T12" fmla="*/ 9 w 16"/>
                  <a:gd name="T13" fmla="*/ 1 h 16"/>
                  <a:gd name="T14" fmla="*/ 6 w 16"/>
                  <a:gd name="T15" fmla="*/ 1 h 16"/>
                  <a:gd name="T16" fmla="*/ 1 w 16"/>
                  <a:gd name="T17" fmla="*/ 7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1" y="7"/>
                    </a:moveTo>
                    <a:cubicBezTo>
                      <a:pt x="0" y="8"/>
                      <a:pt x="0" y="9"/>
                      <a:pt x="0" y="10"/>
                    </a:cubicBezTo>
                    <a:cubicBezTo>
                      <a:pt x="7" y="16"/>
                      <a:pt x="7" y="16"/>
                      <a:pt x="7" y="16"/>
                    </a:cubicBezTo>
                    <a:cubicBezTo>
                      <a:pt x="8" y="16"/>
                      <a:pt x="9" y="16"/>
                      <a:pt x="10" y="15"/>
                    </a:cubicBezTo>
                    <a:cubicBezTo>
                      <a:pt x="15" y="10"/>
                      <a:pt x="15" y="10"/>
                      <a:pt x="15" y="10"/>
                    </a:cubicBezTo>
                    <a:cubicBezTo>
                      <a:pt x="16" y="9"/>
                      <a:pt x="16" y="8"/>
                      <a:pt x="15" y="7"/>
                    </a:cubicBezTo>
                    <a:cubicBezTo>
                      <a:pt x="9" y="1"/>
                      <a:pt x="9" y="1"/>
                      <a:pt x="9" y="1"/>
                    </a:cubicBezTo>
                    <a:cubicBezTo>
                      <a:pt x="8" y="0"/>
                      <a:pt x="7" y="0"/>
                      <a:pt x="6" y="1"/>
                    </a:cubicBezTo>
                    <a:lnTo>
                      <a:pt x="1" y="7"/>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37" name="íşliḋé"/>
              <p:cNvSpPr/>
              <p:nvPr/>
            </p:nvSpPr>
            <p:spPr bwMode="auto">
              <a:xfrm>
                <a:off x="3783013" y="2754313"/>
                <a:ext cx="341313" cy="342900"/>
              </a:xfrm>
              <a:custGeom>
                <a:avLst/>
                <a:gdLst>
                  <a:gd name="T0" fmla="*/ 6 w 16"/>
                  <a:gd name="T1" fmla="*/ 1 h 16"/>
                  <a:gd name="T2" fmla="*/ 9 w 16"/>
                  <a:gd name="T3" fmla="*/ 0 h 16"/>
                  <a:gd name="T4" fmla="*/ 16 w 16"/>
                  <a:gd name="T5" fmla="*/ 7 h 16"/>
                  <a:gd name="T6" fmla="*/ 15 w 16"/>
                  <a:gd name="T7" fmla="*/ 10 h 16"/>
                  <a:gd name="T8" fmla="*/ 10 w 16"/>
                  <a:gd name="T9" fmla="*/ 15 h 16"/>
                  <a:gd name="T10" fmla="*/ 7 w 16"/>
                  <a:gd name="T11" fmla="*/ 15 h 16"/>
                  <a:gd name="T12" fmla="*/ 1 w 16"/>
                  <a:gd name="T13" fmla="*/ 9 h 16"/>
                  <a:gd name="T14" fmla="*/ 1 w 16"/>
                  <a:gd name="T15" fmla="*/ 6 h 16"/>
                  <a:gd name="T16" fmla="*/ 6 w 16"/>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6" y="1"/>
                    </a:moveTo>
                    <a:cubicBezTo>
                      <a:pt x="7" y="0"/>
                      <a:pt x="8" y="0"/>
                      <a:pt x="9" y="0"/>
                    </a:cubicBezTo>
                    <a:cubicBezTo>
                      <a:pt x="16" y="7"/>
                      <a:pt x="16" y="7"/>
                      <a:pt x="16" y="7"/>
                    </a:cubicBezTo>
                    <a:cubicBezTo>
                      <a:pt x="16" y="7"/>
                      <a:pt x="16" y="9"/>
                      <a:pt x="15" y="10"/>
                    </a:cubicBezTo>
                    <a:cubicBezTo>
                      <a:pt x="10" y="15"/>
                      <a:pt x="10" y="15"/>
                      <a:pt x="10" y="15"/>
                    </a:cubicBezTo>
                    <a:cubicBezTo>
                      <a:pt x="9" y="16"/>
                      <a:pt x="8" y="16"/>
                      <a:pt x="7" y="15"/>
                    </a:cubicBezTo>
                    <a:cubicBezTo>
                      <a:pt x="1" y="9"/>
                      <a:pt x="1" y="9"/>
                      <a:pt x="1" y="9"/>
                    </a:cubicBezTo>
                    <a:cubicBezTo>
                      <a:pt x="0" y="9"/>
                      <a:pt x="0" y="7"/>
                      <a:pt x="1" y="6"/>
                    </a:cubicBezTo>
                    <a:lnTo>
                      <a:pt x="6" y="1"/>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38" name="i$ľidé"/>
              <p:cNvSpPr/>
              <p:nvPr/>
            </p:nvSpPr>
            <p:spPr bwMode="auto">
              <a:xfrm>
                <a:off x="5175251" y="1897063"/>
                <a:ext cx="320675" cy="320675"/>
              </a:xfrm>
              <a:custGeom>
                <a:avLst/>
                <a:gdLst>
                  <a:gd name="T0" fmla="*/ 2 w 15"/>
                  <a:gd name="T1" fmla="*/ 3 h 15"/>
                  <a:gd name="T2" fmla="*/ 1 w 15"/>
                  <a:gd name="T3" fmla="*/ 5 h 15"/>
                  <a:gd name="T4" fmla="*/ 3 w 15"/>
                  <a:gd name="T5" fmla="*/ 14 h 15"/>
                  <a:gd name="T6" fmla="*/ 6 w 15"/>
                  <a:gd name="T7" fmla="*/ 15 h 15"/>
                  <a:gd name="T8" fmla="*/ 13 w 15"/>
                  <a:gd name="T9" fmla="*/ 13 h 15"/>
                  <a:gd name="T10" fmla="*/ 15 w 15"/>
                  <a:gd name="T11" fmla="*/ 10 h 15"/>
                  <a:gd name="T12" fmla="*/ 12 w 15"/>
                  <a:gd name="T13" fmla="*/ 2 h 15"/>
                  <a:gd name="T14" fmla="*/ 9 w 15"/>
                  <a:gd name="T15" fmla="*/ 1 h 15"/>
                  <a:gd name="T16" fmla="*/ 2 w 15"/>
                  <a:gd name="T17" fmla="*/ 3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2" y="3"/>
                    </a:moveTo>
                    <a:cubicBezTo>
                      <a:pt x="1" y="3"/>
                      <a:pt x="0" y="4"/>
                      <a:pt x="1" y="5"/>
                    </a:cubicBezTo>
                    <a:cubicBezTo>
                      <a:pt x="3" y="14"/>
                      <a:pt x="3" y="14"/>
                      <a:pt x="3" y="14"/>
                    </a:cubicBezTo>
                    <a:cubicBezTo>
                      <a:pt x="4" y="15"/>
                      <a:pt x="5" y="15"/>
                      <a:pt x="6" y="15"/>
                    </a:cubicBezTo>
                    <a:cubicBezTo>
                      <a:pt x="13" y="13"/>
                      <a:pt x="13" y="13"/>
                      <a:pt x="13" y="13"/>
                    </a:cubicBezTo>
                    <a:cubicBezTo>
                      <a:pt x="14" y="12"/>
                      <a:pt x="15" y="11"/>
                      <a:pt x="15" y="10"/>
                    </a:cubicBezTo>
                    <a:cubicBezTo>
                      <a:pt x="12" y="2"/>
                      <a:pt x="12" y="2"/>
                      <a:pt x="12" y="2"/>
                    </a:cubicBezTo>
                    <a:cubicBezTo>
                      <a:pt x="12" y="1"/>
                      <a:pt x="11" y="0"/>
                      <a:pt x="9" y="1"/>
                    </a:cubicBezTo>
                    <a:lnTo>
                      <a:pt x="2" y="3"/>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39" name="ïṡļiḋè"/>
              <p:cNvSpPr/>
              <p:nvPr/>
            </p:nvSpPr>
            <p:spPr bwMode="auto">
              <a:xfrm>
                <a:off x="3568701" y="2389188"/>
                <a:ext cx="320675" cy="322263"/>
              </a:xfrm>
              <a:custGeom>
                <a:avLst/>
                <a:gdLst>
                  <a:gd name="T0" fmla="*/ 9 w 15"/>
                  <a:gd name="T1" fmla="*/ 1 h 15"/>
                  <a:gd name="T2" fmla="*/ 12 w 15"/>
                  <a:gd name="T3" fmla="*/ 2 h 15"/>
                  <a:gd name="T4" fmla="*/ 14 w 15"/>
                  <a:gd name="T5" fmla="*/ 10 h 15"/>
                  <a:gd name="T6" fmla="*/ 13 w 15"/>
                  <a:gd name="T7" fmla="*/ 13 h 15"/>
                  <a:gd name="T8" fmla="*/ 6 w 15"/>
                  <a:gd name="T9" fmla="*/ 15 h 15"/>
                  <a:gd name="T10" fmla="*/ 3 w 15"/>
                  <a:gd name="T11" fmla="*/ 14 h 15"/>
                  <a:gd name="T12" fmla="*/ 0 w 15"/>
                  <a:gd name="T13" fmla="*/ 5 h 15"/>
                  <a:gd name="T14" fmla="*/ 2 w 15"/>
                  <a:gd name="T15" fmla="*/ 3 h 15"/>
                  <a:gd name="T16" fmla="*/ 9 w 15"/>
                  <a:gd name="T17" fmla="*/ 1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9" y="1"/>
                    </a:moveTo>
                    <a:cubicBezTo>
                      <a:pt x="10" y="0"/>
                      <a:pt x="12" y="1"/>
                      <a:pt x="12" y="2"/>
                    </a:cubicBezTo>
                    <a:cubicBezTo>
                      <a:pt x="14" y="10"/>
                      <a:pt x="14" y="10"/>
                      <a:pt x="14" y="10"/>
                    </a:cubicBezTo>
                    <a:cubicBezTo>
                      <a:pt x="15" y="11"/>
                      <a:pt x="14" y="12"/>
                      <a:pt x="13" y="13"/>
                    </a:cubicBezTo>
                    <a:cubicBezTo>
                      <a:pt x="6" y="15"/>
                      <a:pt x="6" y="15"/>
                      <a:pt x="6" y="15"/>
                    </a:cubicBezTo>
                    <a:cubicBezTo>
                      <a:pt x="4" y="15"/>
                      <a:pt x="3" y="15"/>
                      <a:pt x="3" y="14"/>
                    </a:cubicBezTo>
                    <a:cubicBezTo>
                      <a:pt x="0" y="5"/>
                      <a:pt x="0" y="5"/>
                      <a:pt x="0" y="5"/>
                    </a:cubicBezTo>
                    <a:cubicBezTo>
                      <a:pt x="0" y="4"/>
                      <a:pt x="1" y="3"/>
                      <a:pt x="2" y="3"/>
                    </a:cubicBezTo>
                    <a:lnTo>
                      <a:pt x="9" y="1"/>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40" name="îṡļide"/>
              <p:cNvSpPr/>
              <p:nvPr/>
            </p:nvSpPr>
            <p:spPr bwMode="auto">
              <a:xfrm>
                <a:off x="5195888" y="2346325"/>
                <a:ext cx="320675" cy="300038"/>
              </a:xfrm>
              <a:custGeom>
                <a:avLst/>
                <a:gdLst>
                  <a:gd name="T0" fmla="*/ 5 w 15"/>
                  <a:gd name="T1" fmla="*/ 0 h 14"/>
                  <a:gd name="T2" fmla="*/ 3 w 15"/>
                  <a:gd name="T3" fmla="*/ 1 h 14"/>
                  <a:gd name="T4" fmla="*/ 1 w 15"/>
                  <a:gd name="T5" fmla="*/ 10 h 14"/>
                  <a:gd name="T6" fmla="*/ 2 w 15"/>
                  <a:gd name="T7" fmla="*/ 12 h 14"/>
                  <a:gd name="T8" fmla="*/ 10 w 15"/>
                  <a:gd name="T9" fmla="*/ 14 h 14"/>
                  <a:gd name="T10" fmla="*/ 12 w 15"/>
                  <a:gd name="T11" fmla="*/ 13 h 14"/>
                  <a:gd name="T12" fmla="*/ 14 w 15"/>
                  <a:gd name="T13" fmla="*/ 4 h 14"/>
                  <a:gd name="T14" fmla="*/ 12 w 15"/>
                  <a:gd name="T15" fmla="*/ 2 h 14"/>
                  <a:gd name="T16" fmla="*/ 5 w 15"/>
                  <a:gd name="T17"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4">
                    <a:moveTo>
                      <a:pt x="5" y="0"/>
                    </a:moveTo>
                    <a:cubicBezTo>
                      <a:pt x="4" y="0"/>
                      <a:pt x="3" y="0"/>
                      <a:pt x="3" y="1"/>
                    </a:cubicBezTo>
                    <a:cubicBezTo>
                      <a:pt x="1" y="10"/>
                      <a:pt x="1" y="10"/>
                      <a:pt x="1" y="10"/>
                    </a:cubicBezTo>
                    <a:cubicBezTo>
                      <a:pt x="0" y="11"/>
                      <a:pt x="1" y="12"/>
                      <a:pt x="2" y="12"/>
                    </a:cubicBezTo>
                    <a:cubicBezTo>
                      <a:pt x="10" y="14"/>
                      <a:pt x="10" y="14"/>
                      <a:pt x="10" y="14"/>
                    </a:cubicBezTo>
                    <a:cubicBezTo>
                      <a:pt x="11" y="14"/>
                      <a:pt x="12" y="14"/>
                      <a:pt x="12" y="13"/>
                    </a:cubicBezTo>
                    <a:cubicBezTo>
                      <a:pt x="14" y="4"/>
                      <a:pt x="14" y="4"/>
                      <a:pt x="14" y="4"/>
                    </a:cubicBezTo>
                    <a:cubicBezTo>
                      <a:pt x="15" y="3"/>
                      <a:pt x="14" y="2"/>
                      <a:pt x="12" y="2"/>
                    </a:cubicBezTo>
                    <a:lnTo>
                      <a:pt x="5" y="0"/>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41" name="ïSľïḓe"/>
              <p:cNvSpPr/>
              <p:nvPr/>
            </p:nvSpPr>
            <p:spPr bwMode="auto">
              <a:xfrm>
                <a:off x="3568701" y="1960563"/>
                <a:ext cx="298450" cy="322263"/>
              </a:xfrm>
              <a:custGeom>
                <a:avLst/>
                <a:gdLst>
                  <a:gd name="T0" fmla="*/ 12 w 14"/>
                  <a:gd name="T1" fmla="*/ 2 h 15"/>
                  <a:gd name="T2" fmla="*/ 14 w 14"/>
                  <a:gd name="T3" fmla="*/ 4 h 15"/>
                  <a:gd name="T4" fmla="*/ 11 w 14"/>
                  <a:gd name="T5" fmla="*/ 13 h 15"/>
                  <a:gd name="T6" fmla="*/ 9 w 14"/>
                  <a:gd name="T7" fmla="*/ 14 h 15"/>
                  <a:gd name="T8" fmla="*/ 2 w 14"/>
                  <a:gd name="T9" fmla="*/ 13 h 15"/>
                  <a:gd name="T10" fmla="*/ 0 w 14"/>
                  <a:gd name="T11" fmla="*/ 10 h 15"/>
                  <a:gd name="T12" fmla="*/ 2 w 14"/>
                  <a:gd name="T13" fmla="*/ 2 h 15"/>
                  <a:gd name="T14" fmla="*/ 4 w 14"/>
                  <a:gd name="T15" fmla="*/ 0 h 15"/>
                  <a:gd name="T16" fmla="*/ 12 w 14"/>
                  <a:gd name="T1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4" h="15">
                    <a:moveTo>
                      <a:pt x="12" y="2"/>
                    </a:moveTo>
                    <a:cubicBezTo>
                      <a:pt x="13" y="2"/>
                      <a:pt x="14" y="3"/>
                      <a:pt x="14" y="4"/>
                    </a:cubicBezTo>
                    <a:cubicBezTo>
                      <a:pt x="11" y="13"/>
                      <a:pt x="11" y="13"/>
                      <a:pt x="11" y="13"/>
                    </a:cubicBezTo>
                    <a:cubicBezTo>
                      <a:pt x="11" y="14"/>
                      <a:pt x="10" y="15"/>
                      <a:pt x="9" y="14"/>
                    </a:cubicBezTo>
                    <a:cubicBezTo>
                      <a:pt x="2" y="13"/>
                      <a:pt x="2" y="13"/>
                      <a:pt x="2" y="13"/>
                    </a:cubicBezTo>
                    <a:cubicBezTo>
                      <a:pt x="0" y="12"/>
                      <a:pt x="0" y="11"/>
                      <a:pt x="0" y="10"/>
                    </a:cubicBezTo>
                    <a:cubicBezTo>
                      <a:pt x="2" y="2"/>
                      <a:pt x="2" y="2"/>
                      <a:pt x="2" y="2"/>
                    </a:cubicBezTo>
                    <a:cubicBezTo>
                      <a:pt x="2" y="1"/>
                      <a:pt x="3" y="0"/>
                      <a:pt x="4" y="0"/>
                    </a:cubicBezTo>
                    <a:lnTo>
                      <a:pt x="12" y="2"/>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42" name="îṧlîḍe"/>
              <p:cNvSpPr/>
              <p:nvPr/>
            </p:nvSpPr>
            <p:spPr bwMode="auto">
              <a:xfrm>
                <a:off x="4981576" y="2711450"/>
                <a:ext cx="342900" cy="342900"/>
              </a:xfrm>
              <a:custGeom>
                <a:avLst/>
                <a:gdLst>
                  <a:gd name="T0" fmla="*/ 9 w 16"/>
                  <a:gd name="T1" fmla="*/ 1 h 16"/>
                  <a:gd name="T2" fmla="*/ 7 w 16"/>
                  <a:gd name="T3" fmla="*/ 1 h 16"/>
                  <a:gd name="T4" fmla="*/ 0 w 16"/>
                  <a:gd name="T5" fmla="*/ 7 h 16"/>
                  <a:gd name="T6" fmla="*/ 1 w 16"/>
                  <a:gd name="T7" fmla="*/ 10 h 16"/>
                  <a:gd name="T8" fmla="*/ 6 w 16"/>
                  <a:gd name="T9" fmla="*/ 15 h 16"/>
                  <a:gd name="T10" fmla="*/ 9 w 16"/>
                  <a:gd name="T11" fmla="*/ 15 h 16"/>
                  <a:gd name="T12" fmla="*/ 15 w 16"/>
                  <a:gd name="T13" fmla="*/ 9 h 16"/>
                  <a:gd name="T14" fmla="*/ 15 w 16"/>
                  <a:gd name="T15" fmla="*/ 6 h 16"/>
                  <a:gd name="T16" fmla="*/ 9 w 16"/>
                  <a:gd name="T17" fmla="*/ 1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9" y="1"/>
                    </a:moveTo>
                    <a:cubicBezTo>
                      <a:pt x="9" y="0"/>
                      <a:pt x="7" y="0"/>
                      <a:pt x="7" y="1"/>
                    </a:cubicBezTo>
                    <a:cubicBezTo>
                      <a:pt x="0" y="7"/>
                      <a:pt x="0" y="7"/>
                      <a:pt x="0" y="7"/>
                    </a:cubicBezTo>
                    <a:cubicBezTo>
                      <a:pt x="0" y="8"/>
                      <a:pt x="0" y="9"/>
                      <a:pt x="1" y="10"/>
                    </a:cubicBezTo>
                    <a:cubicBezTo>
                      <a:pt x="6" y="15"/>
                      <a:pt x="6" y="15"/>
                      <a:pt x="6" y="15"/>
                    </a:cubicBezTo>
                    <a:cubicBezTo>
                      <a:pt x="7" y="16"/>
                      <a:pt x="8" y="16"/>
                      <a:pt x="9" y="15"/>
                    </a:cubicBezTo>
                    <a:cubicBezTo>
                      <a:pt x="15" y="9"/>
                      <a:pt x="15" y="9"/>
                      <a:pt x="15" y="9"/>
                    </a:cubicBezTo>
                    <a:cubicBezTo>
                      <a:pt x="16" y="8"/>
                      <a:pt x="16" y="7"/>
                      <a:pt x="15" y="6"/>
                    </a:cubicBezTo>
                    <a:lnTo>
                      <a:pt x="9" y="1"/>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43" name="î$líďé"/>
              <p:cNvSpPr/>
              <p:nvPr/>
            </p:nvSpPr>
            <p:spPr bwMode="auto">
              <a:xfrm>
                <a:off x="3740151" y="1554163"/>
                <a:ext cx="341313" cy="342900"/>
              </a:xfrm>
              <a:custGeom>
                <a:avLst/>
                <a:gdLst>
                  <a:gd name="T0" fmla="*/ 15 w 16"/>
                  <a:gd name="T1" fmla="*/ 6 h 16"/>
                  <a:gd name="T2" fmla="*/ 16 w 16"/>
                  <a:gd name="T3" fmla="*/ 9 h 16"/>
                  <a:gd name="T4" fmla="*/ 10 w 16"/>
                  <a:gd name="T5" fmla="*/ 16 h 16"/>
                  <a:gd name="T6" fmla="*/ 7 w 16"/>
                  <a:gd name="T7" fmla="*/ 15 h 16"/>
                  <a:gd name="T8" fmla="*/ 1 w 16"/>
                  <a:gd name="T9" fmla="*/ 10 h 16"/>
                  <a:gd name="T10" fmla="*/ 1 w 16"/>
                  <a:gd name="T11" fmla="*/ 8 h 16"/>
                  <a:gd name="T12" fmla="*/ 7 w 16"/>
                  <a:gd name="T13" fmla="*/ 1 h 16"/>
                  <a:gd name="T14" fmla="*/ 10 w 16"/>
                  <a:gd name="T15" fmla="*/ 1 h 16"/>
                  <a:gd name="T16" fmla="*/ 15 w 16"/>
                  <a:gd name="T17" fmla="*/ 6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6" h="16">
                    <a:moveTo>
                      <a:pt x="15" y="6"/>
                    </a:moveTo>
                    <a:cubicBezTo>
                      <a:pt x="16" y="7"/>
                      <a:pt x="16" y="8"/>
                      <a:pt x="16" y="9"/>
                    </a:cubicBezTo>
                    <a:cubicBezTo>
                      <a:pt x="10" y="16"/>
                      <a:pt x="10" y="16"/>
                      <a:pt x="10" y="16"/>
                    </a:cubicBezTo>
                    <a:cubicBezTo>
                      <a:pt x="9" y="16"/>
                      <a:pt x="8" y="16"/>
                      <a:pt x="7" y="15"/>
                    </a:cubicBezTo>
                    <a:cubicBezTo>
                      <a:pt x="1" y="10"/>
                      <a:pt x="1" y="10"/>
                      <a:pt x="1" y="10"/>
                    </a:cubicBezTo>
                    <a:cubicBezTo>
                      <a:pt x="0" y="10"/>
                      <a:pt x="0" y="8"/>
                      <a:pt x="1" y="8"/>
                    </a:cubicBezTo>
                    <a:cubicBezTo>
                      <a:pt x="7" y="1"/>
                      <a:pt x="7" y="1"/>
                      <a:pt x="7" y="1"/>
                    </a:cubicBezTo>
                    <a:cubicBezTo>
                      <a:pt x="8" y="0"/>
                      <a:pt x="9" y="0"/>
                      <a:pt x="10" y="1"/>
                    </a:cubicBezTo>
                    <a:lnTo>
                      <a:pt x="15" y="6"/>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44" name="íṥḷíḑé"/>
              <p:cNvSpPr/>
              <p:nvPr/>
            </p:nvSpPr>
            <p:spPr bwMode="auto">
              <a:xfrm>
                <a:off x="4618038" y="2946400"/>
                <a:ext cx="320675" cy="322263"/>
              </a:xfrm>
              <a:custGeom>
                <a:avLst/>
                <a:gdLst>
                  <a:gd name="T0" fmla="*/ 13 w 15"/>
                  <a:gd name="T1" fmla="*/ 2 h 15"/>
                  <a:gd name="T2" fmla="*/ 10 w 15"/>
                  <a:gd name="T3" fmla="*/ 1 h 15"/>
                  <a:gd name="T4" fmla="*/ 1 w 15"/>
                  <a:gd name="T5" fmla="*/ 3 h 15"/>
                  <a:gd name="T6" fmla="*/ 1 w 15"/>
                  <a:gd name="T7" fmla="*/ 6 h 15"/>
                  <a:gd name="T8" fmla="*/ 3 w 15"/>
                  <a:gd name="T9" fmla="*/ 13 h 15"/>
                  <a:gd name="T10" fmla="*/ 5 w 15"/>
                  <a:gd name="T11" fmla="*/ 15 h 15"/>
                  <a:gd name="T12" fmla="*/ 14 w 15"/>
                  <a:gd name="T13" fmla="*/ 12 h 15"/>
                  <a:gd name="T14" fmla="*/ 15 w 15"/>
                  <a:gd name="T15" fmla="*/ 10 h 15"/>
                  <a:gd name="T16" fmla="*/ 13 w 15"/>
                  <a:gd name="T17" fmla="*/ 2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13" y="2"/>
                    </a:moveTo>
                    <a:cubicBezTo>
                      <a:pt x="12" y="1"/>
                      <a:pt x="11" y="0"/>
                      <a:pt x="10" y="1"/>
                    </a:cubicBezTo>
                    <a:cubicBezTo>
                      <a:pt x="1" y="3"/>
                      <a:pt x="1" y="3"/>
                      <a:pt x="1" y="3"/>
                    </a:cubicBezTo>
                    <a:cubicBezTo>
                      <a:pt x="1" y="4"/>
                      <a:pt x="0" y="5"/>
                      <a:pt x="1" y="6"/>
                    </a:cubicBezTo>
                    <a:cubicBezTo>
                      <a:pt x="3" y="13"/>
                      <a:pt x="3" y="13"/>
                      <a:pt x="3" y="13"/>
                    </a:cubicBezTo>
                    <a:cubicBezTo>
                      <a:pt x="3" y="14"/>
                      <a:pt x="4" y="15"/>
                      <a:pt x="5" y="15"/>
                    </a:cubicBezTo>
                    <a:cubicBezTo>
                      <a:pt x="14" y="12"/>
                      <a:pt x="14" y="12"/>
                      <a:pt x="14" y="12"/>
                    </a:cubicBezTo>
                    <a:cubicBezTo>
                      <a:pt x="15" y="12"/>
                      <a:pt x="15" y="11"/>
                      <a:pt x="15" y="10"/>
                    </a:cubicBezTo>
                    <a:lnTo>
                      <a:pt x="13" y="2"/>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45" name="ïṡ1iḓè"/>
              <p:cNvSpPr/>
              <p:nvPr/>
            </p:nvSpPr>
            <p:spPr bwMode="auto">
              <a:xfrm>
                <a:off x="4124326" y="1339850"/>
                <a:ext cx="322263" cy="322263"/>
              </a:xfrm>
              <a:custGeom>
                <a:avLst/>
                <a:gdLst>
                  <a:gd name="T0" fmla="*/ 15 w 15"/>
                  <a:gd name="T1" fmla="*/ 9 h 15"/>
                  <a:gd name="T2" fmla="*/ 14 w 15"/>
                  <a:gd name="T3" fmla="*/ 12 h 15"/>
                  <a:gd name="T4" fmla="*/ 5 w 15"/>
                  <a:gd name="T5" fmla="*/ 15 h 15"/>
                  <a:gd name="T6" fmla="*/ 3 w 15"/>
                  <a:gd name="T7" fmla="*/ 13 h 15"/>
                  <a:gd name="T8" fmla="*/ 0 w 15"/>
                  <a:gd name="T9" fmla="*/ 6 h 15"/>
                  <a:gd name="T10" fmla="*/ 1 w 15"/>
                  <a:gd name="T11" fmla="*/ 3 h 15"/>
                  <a:gd name="T12" fmla="*/ 10 w 15"/>
                  <a:gd name="T13" fmla="*/ 0 h 15"/>
                  <a:gd name="T14" fmla="*/ 12 w 15"/>
                  <a:gd name="T15" fmla="*/ 2 h 15"/>
                  <a:gd name="T16" fmla="*/ 15 w 15"/>
                  <a:gd name="T17" fmla="*/ 9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5" h="15">
                    <a:moveTo>
                      <a:pt x="15" y="9"/>
                    </a:moveTo>
                    <a:cubicBezTo>
                      <a:pt x="15" y="10"/>
                      <a:pt x="15" y="12"/>
                      <a:pt x="14" y="12"/>
                    </a:cubicBezTo>
                    <a:cubicBezTo>
                      <a:pt x="5" y="15"/>
                      <a:pt x="5" y="15"/>
                      <a:pt x="5" y="15"/>
                    </a:cubicBezTo>
                    <a:cubicBezTo>
                      <a:pt x="4" y="15"/>
                      <a:pt x="3" y="14"/>
                      <a:pt x="3" y="13"/>
                    </a:cubicBezTo>
                    <a:cubicBezTo>
                      <a:pt x="0" y="6"/>
                      <a:pt x="0" y="6"/>
                      <a:pt x="0" y="6"/>
                    </a:cubicBezTo>
                    <a:cubicBezTo>
                      <a:pt x="0" y="5"/>
                      <a:pt x="0" y="3"/>
                      <a:pt x="1" y="3"/>
                    </a:cubicBezTo>
                    <a:cubicBezTo>
                      <a:pt x="10" y="0"/>
                      <a:pt x="10" y="0"/>
                      <a:pt x="10" y="0"/>
                    </a:cubicBezTo>
                    <a:cubicBezTo>
                      <a:pt x="11" y="0"/>
                      <a:pt x="12" y="1"/>
                      <a:pt x="12" y="2"/>
                    </a:cubicBezTo>
                    <a:lnTo>
                      <a:pt x="15" y="9"/>
                    </a:ln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46" name="îsḻiḋe"/>
              <p:cNvSpPr/>
              <p:nvPr/>
            </p:nvSpPr>
            <p:spPr bwMode="auto">
              <a:xfrm>
                <a:off x="3632201" y="1404938"/>
                <a:ext cx="1798638" cy="1798638"/>
              </a:xfrm>
              <a:custGeom>
                <a:avLst/>
                <a:gdLst>
                  <a:gd name="T0" fmla="*/ 5 w 84"/>
                  <a:gd name="T1" fmla="*/ 34 h 84"/>
                  <a:gd name="T2" fmla="*/ 33 w 84"/>
                  <a:gd name="T3" fmla="*/ 80 h 84"/>
                  <a:gd name="T4" fmla="*/ 79 w 84"/>
                  <a:gd name="T5" fmla="*/ 51 h 84"/>
                  <a:gd name="T6" fmla="*/ 51 w 84"/>
                  <a:gd name="T7" fmla="*/ 5 h 84"/>
                  <a:gd name="T8" fmla="*/ 5 w 84"/>
                  <a:gd name="T9" fmla="*/ 34 h 84"/>
                  <a:gd name="T10" fmla="*/ 17 w 84"/>
                  <a:gd name="T11" fmla="*/ 37 h 84"/>
                  <a:gd name="T12" fmla="*/ 48 w 84"/>
                  <a:gd name="T13" fmla="*/ 18 h 84"/>
                  <a:gd name="T14" fmla="*/ 67 w 84"/>
                  <a:gd name="T15" fmla="*/ 48 h 84"/>
                  <a:gd name="T16" fmla="*/ 36 w 84"/>
                  <a:gd name="T17" fmla="*/ 67 h 84"/>
                  <a:gd name="T18" fmla="*/ 17 w 84"/>
                  <a:gd name="T19" fmla="*/ 37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4" h="84">
                    <a:moveTo>
                      <a:pt x="5" y="34"/>
                    </a:moveTo>
                    <a:cubicBezTo>
                      <a:pt x="0" y="54"/>
                      <a:pt x="13" y="75"/>
                      <a:pt x="33" y="80"/>
                    </a:cubicBezTo>
                    <a:cubicBezTo>
                      <a:pt x="54" y="84"/>
                      <a:pt x="75" y="71"/>
                      <a:pt x="79" y="51"/>
                    </a:cubicBezTo>
                    <a:cubicBezTo>
                      <a:pt x="84" y="30"/>
                      <a:pt x="71" y="10"/>
                      <a:pt x="51" y="5"/>
                    </a:cubicBezTo>
                    <a:cubicBezTo>
                      <a:pt x="30" y="0"/>
                      <a:pt x="9" y="13"/>
                      <a:pt x="5" y="34"/>
                    </a:cubicBezTo>
                    <a:close/>
                    <a:moveTo>
                      <a:pt x="17" y="37"/>
                    </a:moveTo>
                    <a:cubicBezTo>
                      <a:pt x="21" y="23"/>
                      <a:pt x="34" y="14"/>
                      <a:pt x="48" y="18"/>
                    </a:cubicBezTo>
                    <a:cubicBezTo>
                      <a:pt x="61" y="21"/>
                      <a:pt x="70" y="34"/>
                      <a:pt x="67" y="48"/>
                    </a:cubicBezTo>
                    <a:cubicBezTo>
                      <a:pt x="64" y="61"/>
                      <a:pt x="50" y="70"/>
                      <a:pt x="36" y="67"/>
                    </a:cubicBezTo>
                    <a:cubicBezTo>
                      <a:pt x="23" y="64"/>
                      <a:pt x="14" y="50"/>
                      <a:pt x="17" y="37"/>
                    </a:cubicBezTo>
                    <a:close/>
                  </a:path>
                </a:pathLst>
              </a:custGeom>
              <a:solidFill>
                <a:srgbClr val="AEBFCE"/>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48" name="iṡľíḑe"/>
              <p:cNvSpPr/>
              <p:nvPr/>
            </p:nvSpPr>
            <p:spPr bwMode="auto">
              <a:xfrm>
                <a:off x="3246438" y="3117850"/>
                <a:ext cx="1092200" cy="1071563"/>
              </a:xfrm>
              <a:custGeom>
                <a:avLst/>
                <a:gdLst>
                  <a:gd name="T0" fmla="*/ 7 w 51"/>
                  <a:gd name="T1" fmla="*/ 13 h 50"/>
                  <a:gd name="T2" fmla="*/ 13 w 51"/>
                  <a:gd name="T3" fmla="*/ 43 h 50"/>
                  <a:gd name="T4" fmla="*/ 44 w 51"/>
                  <a:gd name="T5" fmla="*/ 38 h 50"/>
                  <a:gd name="T6" fmla="*/ 38 w 51"/>
                  <a:gd name="T7" fmla="*/ 7 h 50"/>
                  <a:gd name="T8" fmla="*/ 7 w 51"/>
                  <a:gd name="T9" fmla="*/ 13 h 50"/>
                  <a:gd name="T10" fmla="*/ 14 w 51"/>
                  <a:gd name="T11" fmla="*/ 17 h 50"/>
                  <a:gd name="T12" fmla="*/ 34 w 51"/>
                  <a:gd name="T13" fmla="*/ 13 h 50"/>
                  <a:gd name="T14" fmla="*/ 38 w 51"/>
                  <a:gd name="T15" fmla="*/ 33 h 50"/>
                  <a:gd name="T16" fmla="*/ 17 w 51"/>
                  <a:gd name="T17" fmla="*/ 37 h 50"/>
                  <a:gd name="T18" fmla="*/ 14 w 51"/>
                  <a:gd name="T19" fmla="*/ 17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1" h="50">
                    <a:moveTo>
                      <a:pt x="7" y="13"/>
                    </a:moveTo>
                    <a:cubicBezTo>
                      <a:pt x="0" y="23"/>
                      <a:pt x="3" y="37"/>
                      <a:pt x="13" y="43"/>
                    </a:cubicBezTo>
                    <a:cubicBezTo>
                      <a:pt x="23" y="50"/>
                      <a:pt x="37" y="48"/>
                      <a:pt x="44" y="38"/>
                    </a:cubicBezTo>
                    <a:cubicBezTo>
                      <a:pt x="51" y="27"/>
                      <a:pt x="48" y="14"/>
                      <a:pt x="38" y="7"/>
                    </a:cubicBezTo>
                    <a:cubicBezTo>
                      <a:pt x="28" y="0"/>
                      <a:pt x="14" y="2"/>
                      <a:pt x="7" y="13"/>
                    </a:cubicBezTo>
                    <a:close/>
                    <a:moveTo>
                      <a:pt x="14" y="17"/>
                    </a:moveTo>
                    <a:cubicBezTo>
                      <a:pt x="18" y="10"/>
                      <a:pt x="27" y="8"/>
                      <a:pt x="34" y="13"/>
                    </a:cubicBezTo>
                    <a:cubicBezTo>
                      <a:pt x="41" y="17"/>
                      <a:pt x="42" y="27"/>
                      <a:pt x="38" y="33"/>
                    </a:cubicBezTo>
                    <a:cubicBezTo>
                      <a:pt x="33" y="40"/>
                      <a:pt x="24" y="42"/>
                      <a:pt x="17" y="37"/>
                    </a:cubicBezTo>
                    <a:cubicBezTo>
                      <a:pt x="11" y="33"/>
                      <a:pt x="9" y="24"/>
                      <a:pt x="14" y="17"/>
                    </a:cubicBezTo>
                    <a:close/>
                  </a:path>
                </a:pathLst>
              </a:cu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49" name="í$ḻîḑe"/>
              <p:cNvSpPr/>
              <p:nvPr/>
            </p:nvSpPr>
            <p:spPr bwMode="auto">
              <a:xfrm>
                <a:off x="3932238" y="3140075"/>
                <a:ext cx="257175" cy="234950"/>
              </a:xfrm>
              <a:custGeom>
                <a:avLst/>
                <a:gdLst>
                  <a:gd name="T0" fmla="*/ 1 w 12"/>
                  <a:gd name="T1" fmla="*/ 5 h 11"/>
                  <a:gd name="T2" fmla="*/ 1 w 12"/>
                  <a:gd name="T3" fmla="*/ 7 h 11"/>
                  <a:gd name="T4" fmla="*/ 7 w 12"/>
                  <a:gd name="T5" fmla="*/ 11 h 11"/>
                  <a:gd name="T6" fmla="*/ 9 w 12"/>
                  <a:gd name="T7" fmla="*/ 10 h 11"/>
                  <a:gd name="T8" fmla="*/ 11 w 12"/>
                  <a:gd name="T9" fmla="*/ 7 h 11"/>
                  <a:gd name="T10" fmla="*/ 11 w 12"/>
                  <a:gd name="T11" fmla="*/ 5 h 11"/>
                  <a:gd name="T12" fmla="*/ 5 w 12"/>
                  <a:gd name="T13" fmla="*/ 1 h 11"/>
                  <a:gd name="T14" fmla="*/ 3 w 12"/>
                  <a:gd name="T15" fmla="*/ 1 h 11"/>
                  <a:gd name="T16" fmla="*/ 1 w 12"/>
                  <a:gd name="T17" fmla="*/ 5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 h="11">
                    <a:moveTo>
                      <a:pt x="1" y="5"/>
                    </a:moveTo>
                    <a:cubicBezTo>
                      <a:pt x="0" y="5"/>
                      <a:pt x="1" y="6"/>
                      <a:pt x="1" y="7"/>
                    </a:cubicBezTo>
                    <a:cubicBezTo>
                      <a:pt x="7" y="11"/>
                      <a:pt x="7" y="11"/>
                      <a:pt x="7" y="11"/>
                    </a:cubicBezTo>
                    <a:cubicBezTo>
                      <a:pt x="8" y="11"/>
                      <a:pt x="9" y="11"/>
                      <a:pt x="9" y="10"/>
                    </a:cubicBezTo>
                    <a:cubicBezTo>
                      <a:pt x="11" y="7"/>
                      <a:pt x="11" y="7"/>
                      <a:pt x="11" y="7"/>
                    </a:cubicBezTo>
                    <a:cubicBezTo>
                      <a:pt x="12" y="6"/>
                      <a:pt x="12" y="5"/>
                      <a:pt x="11" y="5"/>
                    </a:cubicBezTo>
                    <a:cubicBezTo>
                      <a:pt x="5" y="1"/>
                      <a:pt x="5" y="1"/>
                      <a:pt x="5" y="1"/>
                    </a:cubicBezTo>
                    <a:cubicBezTo>
                      <a:pt x="4" y="0"/>
                      <a:pt x="4" y="0"/>
                      <a:pt x="3" y="1"/>
                    </a:cubicBezTo>
                    <a:lnTo>
                      <a:pt x="1" y="5"/>
                    </a:lnTo>
                    <a:close/>
                  </a:path>
                </a:pathLst>
              </a:cu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0" name="i$ľiďé"/>
              <p:cNvSpPr/>
              <p:nvPr/>
            </p:nvSpPr>
            <p:spPr bwMode="auto">
              <a:xfrm>
                <a:off x="3417888" y="3932238"/>
                <a:ext cx="236538" cy="236538"/>
              </a:xfrm>
              <a:custGeom>
                <a:avLst/>
                <a:gdLst>
                  <a:gd name="T0" fmla="*/ 2 w 11"/>
                  <a:gd name="T1" fmla="*/ 1 h 11"/>
                  <a:gd name="T2" fmla="*/ 4 w 11"/>
                  <a:gd name="T3" fmla="*/ 1 h 11"/>
                  <a:gd name="T4" fmla="*/ 10 w 11"/>
                  <a:gd name="T5" fmla="*/ 5 h 11"/>
                  <a:gd name="T6" fmla="*/ 11 w 11"/>
                  <a:gd name="T7" fmla="*/ 6 h 11"/>
                  <a:gd name="T8" fmla="*/ 8 w 11"/>
                  <a:gd name="T9" fmla="*/ 10 h 11"/>
                  <a:gd name="T10" fmla="*/ 6 w 11"/>
                  <a:gd name="T11" fmla="*/ 10 h 11"/>
                  <a:gd name="T12" fmla="*/ 0 w 11"/>
                  <a:gd name="T13" fmla="*/ 6 h 11"/>
                  <a:gd name="T14" fmla="*/ 0 w 11"/>
                  <a:gd name="T15" fmla="*/ 4 h 11"/>
                  <a:gd name="T16" fmla="*/ 2 w 11"/>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2" y="1"/>
                    </a:moveTo>
                    <a:cubicBezTo>
                      <a:pt x="3" y="0"/>
                      <a:pt x="4" y="0"/>
                      <a:pt x="4" y="1"/>
                    </a:cubicBezTo>
                    <a:cubicBezTo>
                      <a:pt x="10" y="5"/>
                      <a:pt x="10" y="5"/>
                      <a:pt x="10" y="5"/>
                    </a:cubicBezTo>
                    <a:cubicBezTo>
                      <a:pt x="11" y="5"/>
                      <a:pt x="11" y="6"/>
                      <a:pt x="11" y="6"/>
                    </a:cubicBezTo>
                    <a:cubicBezTo>
                      <a:pt x="8" y="10"/>
                      <a:pt x="8" y="10"/>
                      <a:pt x="8" y="10"/>
                    </a:cubicBezTo>
                    <a:cubicBezTo>
                      <a:pt x="8" y="11"/>
                      <a:pt x="7" y="11"/>
                      <a:pt x="6" y="10"/>
                    </a:cubicBezTo>
                    <a:cubicBezTo>
                      <a:pt x="0" y="6"/>
                      <a:pt x="0" y="6"/>
                      <a:pt x="0" y="6"/>
                    </a:cubicBezTo>
                    <a:cubicBezTo>
                      <a:pt x="0" y="6"/>
                      <a:pt x="0" y="5"/>
                      <a:pt x="0" y="4"/>
                    </a:cubicBezTo>
                    <a:lnTo>
                      <a:pt x="2" y="1"/>
                    </a:lnTo>
                    <a:close/>
                  </a:path>
                </a:pathLst>
              </a:cu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1" name="íṩľïdè"/>
              <p:cNvSpPr/>
              <p:nvPr/>
            </p:nvSpPr>
            <p:spPr bwMode="auto">
              <a:xfrm>
                <a:off x="4167188" y="3440113"/>
                <a:ext cx="193675" cy="234950"/>
              </a:xfrm>
              <a:custGeom>
                <a:avLst/>
                <a:gdLst>
                  <a:gd name="T0" fmla="*/ 1 w 9"/>
                  <a:gd name="T1" fmla="*/ 1 h 11"/>
                  <a:gd name="T2" fmla="*/ 0 w 9"/>
                  <a:gd name="T3" fmla="*/ 3 h 11"/>
                  <a:gd name="T4" fmla="*/ 2 w 9"/>
                  <a:gd name="T5" fmla="*/ 10 h 11"/>
                  <a:gd name="T6" fmla="*/ 3 w 9"/>
                  <a:gd name="T7" fmla="*/ 11 h 11"/>
                  <a:gd name="T8" fmla="*/ 8 w 9"/>
                  <a:gd name="T9" fmla="*/ 10 h 11"/>
                  <a:gd name="T10" fmla="*/ 9 w 9"/>
                  <a:gd name="T11" fmla="*/ 9 h 11"/>
                  <a:gd name="T12" fmla="*/ 7 w 9"/>
                  <a:gd name="T13" fmla="*/ 2 h 11"/>
                  <a:gd name="T14" fmla="*/ 6 w 9"/>
                  <a:gd name="T15" fmla="*/ 1 h 11"/>
                  <a:gd name="T16" fmla="*/ 1 w 9"/>
                  <a:gd name="T17" fmla="*/ 1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 h="11">
                    <a:moveTo>
                      <a:pt x="1" y="1"/>
                    </a:moveTo>
                    <a:cubicBezTo>
                      <a:pt x="1" y="2"/>
                      <a:pt x="0" y="2"/>
                      <a:pt x="0" y="3"/>
                    </a:cubicBezTo>
                    <a:cubicBezTo>
                      <a:pt x="2" y="10"/>
                      <a:pt x="2" y="10"/>
                      <a:pt x="2" y="10"/>
                    </a:cubicBezTo>
                    <a:cubicBezTo>
                      <a:pt x="2" y="11"/>
                      <a:pt x="3" y="11"/>
                      <a:pt x="3" y="11"/>
                    </a:cubicBezTo>
                    <a:cubicBezTo>
                      <a:pt x="8" y="10"/>
                      <a:pt x="8" y="10"/>
                      <a:pt x="8" y="10"/>
                    </a:cubicBezTo>
                    <a:cubicBezTo>
                      <a:pt x="8" y="10"/>
                      <a:pt x="9" y="9"/>
                      <a:pt x="9" y="9"/>
                    </a:cubicBezTo>
                    <a:cubicBezTo>
                      <a:pt x="7" y="2"/>
                      <a:pt x="7" y="2"/>
                      <a:pt x="7" y="2"/>
                    </a:cubicBezTo>
                    <a:cubicBezTo>
                      <a:pt x="7" y="1"/>
                      <a:pt x="6" y="0"/>
                      <a:pt x="6" y="1"/>
                    </a:cubicBezTo>
                    <a:lnTo>
                      <a:pt x="1" y="1"/>
                    </a:lnTo>
                    <a:close/>
                  </a:path>
                </a:pathLst>
              </a:cu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2" name="ïś1ïdè"/>
              <p:cNvSpPr/>
              <p:nvPr/>
            </p:nvSpPr>
            <p:spPr bwMode="auto">
              <a:xfrm>
                <a:off x="3246438" y="3632200"/>
                <a:ext cx="171450" cy="236538"/>
              </a:xfrm>
              <a:custGeom>
                <a:avLst/>
                <a:gdLst>
                  <a:gd name="T0" fmla="*/ 5 w 8"/>
                  <a:gd name="T1" fmla="*/ 0 h 11"/>
                  <a:gd name="T2" fmla="*/ 7 w 8"/>
                  <a:gd name="T3" fmla="*/ 1 h 11"/>
                  <a:gd name="T4" fmla="*/ 8 w 8"/>
                  <a:gd name="T5" fmla="*/ 8 h 11"/>
                  <a:gd name="T6" fmla="*/ 7 w 8"/>
                  <a:gd name="T7" fmla="*/ 10 h 11"/>
                  <a:gd name="T8" fmla="*/ 3 w 8"/>
                  <a:gd name="T9" fmla="*/ 11 h 11"/>
                  <a:gd name="T10" fmla="*/ 1 w 8"/>
                  <a:gd name="T11" fmla="*/ 9 h 11"/>
                  <a:gd name="T12" fmla="*/ 0 w 8"/>
                  <a:gd name="T13" fmla="*/ 2 h 11"/>
                  <a:gd name="T14" fmla="*/ 1 w 8"/>
                  <a:gd name="T15" fmla="*/ 1 h 11"/>
                  <a:gd name="T16" fmla="*/ 5 w 8"/>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 h="11">
                    <a:moveTo>
                      <a:pt x="5" y="0"/>
                    </a:moveTo>
                    <a:cubicBezTo>
                      <a:pt x="6" y="0"/>
                      <a:pt x="6" y="0"/>
                      <a:pt x="7" y="1"/>
                    </a:cubicBezTo>
                    <a:cubicBezTo>
                      <a:pt x="8" y="8"/>
                      <a:pt x="8" y="8"/>
                      <a:pt x="8" y="8"/>
                    </a:cubicBezTo>
                    <a:cubicBezTo>
                      <a:pt x="8" y="9"/>
                      <a:pt x="8" y="10"/>
                      <a:pt x="7" y="10"/>
                    </a:cubicBezTo>
                    <a:cubicBezTo>
                      <a:pt x="3" y="11"/>
                      <a:pt x="3" y="11"/>
                      <a:pt x="3" y="11"/>
                    </a:cubicBezTo>
                    <a:cubicBezTo>
                      <a:pt x="2" y="11"/>
                      <a:pt x="1" y="10"/>
                      <a:pt x="1" y="9"/>
                    </a:cubicBezTo>
                    <a:cubicBezTo>
                      <a:pt x="0" y="2"/>
                      <a:pt x="0" y="2"/>
                      <a:pt x="0" y="2"/>
                    </a:cubicBezTo>
                    <a:cubicBezTo>
                      <a:pt x="0" y="2"/>
                      <a:pt x="0" y="1"/>
                      <a:pt x="1" y="1"/>
                    </a:cubicBezTo>
                    <a:lnTo>
                      <a:pt x="5" y="0"/>
                    </a:lnTo>
                    <a:close/>
                  </a:path>
                </a:pathLst>
              </a:cu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3" name="iṡḻiḋé"/>
              <p:cNvSpPr/>
              <p:nvPr/>
            </p:nvSpPr>
            <p:spPr bwMode="auto">
              <a:xfrm>
                <a:off x="4081463" y="3803650"/>
                <a:ext cx="214313" cy="236538"/>
              </a:xfrm>
              <a:custGeom>
                <a:avLst/>
                <a:gdLst>
                  <a:gd name="T0" fmla="*/ 6 w 10"/>
                  <a:gd name="T1" fmla="*/ 0 h 11"/>
                  <a:gd name="T2" fmla="*/ 4 w 10"/>
                  <a:gd name="T3" fmla="*/ 1 h 11"/>
                  <a:gd name="T4" fmla="*/ 0 w 10"/>
                  <a:gd name="T5" fmla="*/ 7 h 11"/>
                  <a:gd name="T6" fmla="*/ 1 w 10"/>
                  <a:gd name="T7" fmla="*/ 8 h 11"/>
                  <a:gd name="T8" fmla="*/ 4 w 10"/>
                  <a:gd name="T9" fmla="*/ 11 h 11"/>
                  <a:gd name="T10" fmla="*/ 6 w 10"/>
                  <a:gd name="T11" fmla="*/ 10 h 11"/>
                  <a:gd name="T12" fmla="*/ 10 w 10"/>
                  <a:gd name="T13" fmla="*/ 4 h 11"/>
                  <a:gd name="T14" fmla="*/ 10 w 10"/>
                  <a:gd name="T15" fmla="*/ 3 h 11"/>
                  <a:gd name="T16" fmla="*/ 6 w 10"/>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 h="11">
                    <a:moveTo>
                      <a:pt x="6" y="0"/>
                    </a:moveTo>
                    <a:cubicBezTo>
                      <a:pt x="5" y="0"/>
                      <a:pt x="5" y="0"/>
                      <a:pt x="4" y="1"/>
                    </a:cubicBezTo>
                    <a:cubicBezTo>
                      <a:pt x="0" y="7"/>
                      <a:pt x="0" y="7"/>
                      <a:pt x="0" y="7"/>
                    </a:cubicBezTo>
                    <a:cubicBezTo>
                      <a:pt x="0" y="7"/>
                      <a:pt x="0" y="8"/>
                      <a:pt x="1" y="8"/>
                    </a:cubicBezTo>
                    <a:cubicBezTo>
                      <a:pt x="4" y="11"/>
                      <a:pt x="4" y="11"/>
                      <a:pt x="4" y="11"/>
                    </a:cubicBezTo>
                    <a:cubicBezTo>
                      <a:pt x="5" y="11"/>
                      <a:pt x="6" y="11"/>
                      <a:pt x="6" y="10"/>
                    </a:cubicBezTo>
                    <a:cubicBezTo>
                      <a:pt x="10" y="4"/>
                      <a:pt x="10" y="4"/>
                      <a:pt x="10" y="4"/>
                    </a:cubicBezTo>
                    <a:cubicBezTo>
                      <a:pt x="10" y="4"/>
                      <a:pt x="10" y="3"/>
                      <a:pt x="10" y="3"/>
                    </a:cubicBezTo>
                    <a:lnTo>
                      <a:pt x="6" y="0"/>
                    </a:lnTo>
                    <a:close/>
                  </a:path>
                </a:pathLst>
              </a:cu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4" name="işḻîdè"/>
              <p:cNvSpPr/>
              <p:nvPr/>
            </p:nvSpPr>
            <p:spPr bwMode="auto">
              <a:xfrm>
                <a:off x="3289301" y="3268663"/>
                <a:ext cx="236538" cy="234950"/>
              </a:xfrm>
              <a:custGeom>
                <a:avLst/>
                <a:gdLst>
                  <a:gd name="T0" fmla="*/ 10 w 11"/>
                  <a:gd name="T1" fmla="*/ 3 h 11"/>
                  <a:gd name="T2" fmla="*/ 10 w 11"/>
                  <a:gd name="T3" fmla="*/ 5 h 11"/>
                  <a:gd name="T4" fmla="*/ 6 w 11"/>
                  <a:gd name="T5" fmla="*/ 11 h 11"/>
                  <a:gd name="T6" fmla="*/ 4 w 11"/>
                  <a:gd name="T7" fmla="*/ 11 h 11"/>
                  <a:gd name="T8" fmla="*/ 1 w 11"/>
                  <a:gd name="T9" fmla="*/ 9 h 11"/>
                  <a:gd name="T10" fmla="*/ 0 w 11"/>
                  <a:gd name="T11" fmla="*/ 7 h 11"/>
                  <a:gd name="T12" fmla="*/ 4 w 11"/>
                  <a:gd name="T13" fmla="*/ 1 h 11"/>
                  <a:gd name="T14" fmla="*/ 6 w 11"/>
                  <a:gd name="T15" fmla="*/ 0 h 11"/>
                  <a:gd name="T16" fmla="*/ 10 w 11"/>
                  <a:gd name="T17" fmla="*/ 3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11">
                    <a:moveTo>
                      <a:pt x="10" y="3"/>
                    </a:moveTo>
                    <a:cubicBezTo>
                      <a:pt x="10" y="3"/>
                      <a:pt x="11" y="4"/>
                      <a:pt x="10" y="5"/>
                    </a:cubicBezTo>
                    <a:cubicBezTo>
                      <a:pt x="6" y="11"/>
                      <a:pt x="6" y="11"/>
                      <a:pt x="6" y="11"/>
                    </a:cubicBezTo>
                    <a:cubicBezTo>
                      <a:pt x="6" y="11"/>
                      <a:pt x="5" y="11"/>
                      <a:pt x="4" y="11"/>
                    </a:cubicBezTo>
                    <a:cubicBezTo>
                      <a:pt x="1" y="9"/>
                      <a:pt x="1" y="9"/>
                      <a:pt x="1" y="9"/>
                    </a:cubicBezTo>
                    <a:cubicBezTo>
                      <a:pt x="0" y="8"/>
                      <a:pt x="0" y="7"/>
                      <a:pt x="0" y="7"/>
                    </a:cubicBezTo>
                    <a:cubicBezTo>
                      <a:pt x="4" y="1"/>
                      <a:pt x="4" y="1"/>
                      <a:pt x="4" y="1"/>
                    </a:cubicBezTo>
                    <a:cubicBezTo>
                      <a:pt x="5" y="0"/>
                      <a:pt x="6" y="0"/>
                      <a:pt x="6" y="0"/>
                    </a:cubicBezTo>
                    <a:lnTo>
                      <a:pt x="10" y="3"/>
                    </a:lnTo>
                    <a:close/>
                  </a:path>
                </a:pathLst>
              </a:cu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5" name="îśḷidé"/>
              <p:cNvSpPr/>
              <p:nvPr/>
            </p:nvSpPr>
            <p:spPr bwMode="auto">
              <a:xfrm>
                <a:off x="3760788" y="4040188"/>
                <a:ext cx="234950" cy="171450"/>
              </a:xfrm>
              <a:custGeom>
                <a:avLst/>
                <a:gdLst>
                  <a:gd name="T0" fmla="*/ 10 w 11"/>
                  <a:gd name="T1" fmla="*/ 1 h 8"/>
                  <a:gd name="T2" fmla="*/ 9 w 11"/>
                  <a:gd name="T3" fmla="*/ 0 h 8"/>
                  <a:gd name="T4" fmla="*/ 2 w 11"/>
                  <a:gd name="T5" fmla="*/ 1 h 8"/>
                  <a:gd name="T6" fmla="*/ 1 w 11"/>
                  <a:gd name="T7" fmla="*/ 3 h 8"/>
                  <a:gd name="T8" fmla="*/ 1 w 11"/>
                  <a:gd name="T9" fmla="*/ 7 h 8"/>
                  <a:gd name="T10" fmla="*/ 3 w 11"/>
                  <a:gd name="T11" fmla="*/ 8 h 8"/>
                  <a:gd name="T12" fmla="*/ 10 w 11"/>
                  <a:gd name="T13" fmla="*/ 7 h 8"/>
                  <a:gd name="T14" fmla="*/ 11 w 11"/>
                  <a:gd name="T15" fmla="*/ 5 h 8"/>
                  <a:gd name="T16" fmla="*/ 10 w 11"/>
                  <a:gd name="T17" fmla="*/ 1 h 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8">
                    <a:moveTo>
                      <a:pt x="10" y="1"/>
                    </a:moveTo>
                    <a:cubicBezTo>
                      <a:pt x="10" y="0"/>
                      <a:pt x="9" y="0"/>
                      <a:pt x="9" y="0"/>
                    </a:cubicBezTo>
                    <a:cubicBezTo>
                      <a:pt x="2" y="1"/>
                      <a:pt x="2" y="1"/>
                      <a:pt x="2" y="1"/>
                    </a:cubicBezTo>
                    <a:cubicBezTo>
                      <a:pt x="1" y="1"/>
                      <a:pt x="0" y="2"/>
                      <a:pt x="1" y="3"/>
                    </a:cubicBezTo>
                    <a:cubicBezTo>
                      <a:pt x="1" y="7"/>
                      <a:pt x="1" y="7"/>
                      <a:pt x="1" y="7"/>
                    </a:cubicBezTo>
                    <a:cubicBezTo>
                      <a:pt x="2" y="8"/>
                      <a:pt x="2" y="8"/>
                      <a:pt x="3" y="8"/>
                    </a:cubicBezTo>
                    <a:cubicBezTo>
                      <a:pt x="10" y="7"/>
                      <a:pt x="10" y="7"/>
                      <a:pt x="10" y="7"/>
                    </a:cubicBezTo>
                    <a:cubicBezTo>
                      <a:pt x="11" y="6"/>
                      <a:pt x="11" y="6"/>
                      <a:pt x="11" y="5"/>
                    </a:cubicBezTo>
                    <a:lnTo>
                      <a:pt x="10" y="1"/>
                    </a:lnTo>
                    <a:close/>
                  </a:path>
                </a:pathLst>
              </a:cu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6" name="ïṥlíďê"/>
              <p:cNvSpPr/>
              <p:nvPr/>
            </p:nvSpPr>
            <p:spPr bwMode="auto">
              <a:xfrm>
                <a:off x="3589338" y="3097213"/>
                <a:ext cx="236538" cy="192088"/>
              </a:xfrm>
              <a:custGeom>
                <a:avLst/>
                <a:gdLst>
                  <a:gd name="T0" fmla="*/ 11 w 11"/>
                  <a:gd name="T1" fmla="*/ 5 h 9"/>
                  <a:gd name="T2" fmla="*/ 10 w 11"/>
                  <a:gd name="T3" fmla="*/ 7 h 9"/>
                  <a:gd name="T4" fmla="*/ 3 w 11"/>
                  <a:gd name="T5" fmla="*/ 8 h 9"/>
                  <a:gd name="T6" fmla="*/ 1 w 11"/>
                  <a:gd name="T7" fmla="*/ 7 h 9"/>
                  <a:gd name="T8" fmla="*/ 0 w 11"/>
                  <a:gd name="T9" fmla="*/ 3 h 9"/>
                  <a:gd name="T10" fmla="*/ 1 w 11"/>
                  <a:gd name="T11" fmla="*/ 1 h 9"/>
                  <a:gd name="T12" fmla="*/ 8 w 11"/>
                  <a:gd name="T13" fmla="*/ 0 h 9"/>
                  <a:gd name="T14" fmla="*/ 10 w 11"/>
                  <a:gd name="T15" fmla="*/ 1 h 9"/>
                  <a:gd name="T16" fmla="*/ 11 w 11"/>
                  <a:gd name="T17" fmla="*/ 5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 h="9">
                    <a:moveTo>
                      <a:pt x="11" y="5"/>
                    </a:moveTo>
                    <a:cubicBezTo>
                      <a:pt x="11" y="6"/>
                      <a:pt x="10" y="7"/>
                      <a:pt x="10" y="7"/>
                    </a:cubicBezTo>
                    <a:cubicBezTo>
                      <a:pt x="3" y="8"/>
                      <a:pt x="3" y="8"/>
                      <a:pt x="3" y="8"/>
                    </a:cubicBezTo>
                    <a:cubicBezTo>
                      <a:pt x="2" y="9"/>
                      <a:pt x="1" y="8"/>
                      <a:pt x="1" y="7"/>
                    </a:cubicBezTo>
                    <a:cubicBezTo>
                      <a:pt x="0" y="3"/>
                      <a:pt x="0" y="3"/>
                      <a:pt x="0" y="3"/>
                    </a:cubicBezTo>
                    <a:cubicBezTo>
                      <a:pt x="0" y="2"/>
                      <a:pt x="1" y="2"/>
                      <a:pt x="1" y="1"/>
                    </a:cubicBezTo>
                    <a:cubicBezTo>
                      <a:pt x="8" y="0"/>
                      <a:pt x="8" y="0"/>
                      <a:pt x="8" y="0"/>
                    </a:cubicBezTo>
                    <a:cubicBezTo>
                      <a:pt x="9" y="0"/>
                      <a:pt x="10" y="0"/>
                      <a:pt x="10" y="1"/>
                    </a:cubicBezTo>
                    <a:lnTo>
                      <a:pt x="11" y="5"/>
                    </a:lnTo>
                    <a:close/>
                  </a:path>
                </a:pathLst>
              </a:cu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7" name="ï$lïḍè"/>
              <p:cNvSpPr/>
              <p:nvPr/>
            </p:nvSpPr>
            <p:spPr bwMode="auto">
              <a:xfrm>
                <a:off x="4060826" y="1082675"/>
                <a:ext cx="4305300" cy="4692650"/>
              </a:xfrm>
              <a:custGeom>
                <a:avLst/>
                <a:gdLst>
                  <a:gd name="T0" fmla="*/ 185 w 201"/>
                  <a:gd name="T1" fmla="*/ 51 h 219"/>
                  <a:gd name="T2" fmla="*/ 100 w 201"/>
                  <a:gd name="T3" fmla="*/ 0 h 219"/>
                  <a:gd name="T4" fmla="*/ 15 w 201"/>
                  <a:gd name="T5" fmla="*/ 51 h 219"/>
                  <a:gd name="T6" fmla="*/ 100 w 201"/>
                  <a:gd name="T7" fmla="*/ 219 h 219"/>
                  <a:gd name="T8" fmla="*/ 185 w 201"/>
                  <a:gd name="T9" fmla="*/ 51 h 219"/>
                </a:gdLst>
                <a:ahLst/>
                <a:cxnLst>
                  <a:cxn ang="0">
                    <a:pos x="T0" y="T1"/>
                  </a:cxn>
                  <a:cxn ang="0">
                    <a:pos x="T2" y="T3"/>
                  </a:cxn>
                  <a:cxn ang="0">
                    <a:pos x="T4" y="T5"/>
                  </a:cxn>
                  <a:cxn ang="0">
                    <a:pos x="T6" y="T7"/>
                  </a:cxn>
                  <a:cxn ang="0">
                    <a:pos x="T8" y="T9"/>
                  </a:cxn>
                </a:cxnLst>
                <a:rect l="0" t="0" r="r" b="b"/>
                <a:pathLst>
                  <a:path w="201" h="219">
                    <a:moveTo>
                      <a:pt x="185" y="51"/>
                    </a:moveTo>
                    <a:cubicBezTo>
                      <a:pt x="131" y="66"/>
                      <a:pt x="100" y="0"/>
                      <a:pt x="100" y="0"/>
                    </a:cubicBezTo>
                    <a:cubicBezTo>
                      <a:pt x="100" y="0"/>
                      <a:pt x="70" y="66"/>
                      <a:pt x="15" y="51"/>
                    </a:cubicBezTo>
                    <a:cubicBezTo>
                      <a:pt x="15" y="51"/>
                      <a:pt x="0" y="184"/>
                      <a:pt x="100" y="219"/>
                    </a:cubicBezTo>
                    <a:cubicBezTo>
                      <a:pt x="201" y="184"/>
                      <a:pt x="185" y="51"/>
                      <a:pt x="185" y="51"/>
                    </a:cubicBezTo>
                    <a:close/>
                  </a:path>
                </a:pathLst>
              </a:custGeom>
              <a:solidFill>
                <a:srgbClr val="1C4670"/>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8" name="iṩ1îḋè"/>
              <p:cNvSpPr/>
              <p:nvPr/>
            </p:nvSpPr>
            <p:spPr bwMode="auto">
              <a:xfrm>
                <a:off x="4703763" y="1682750"/>
                <a:ext cx="2998788" cy="3686175"/>
              </a:xfrm>
              <a:custGeom>
                <a:avLst/>
                <a:gdLst>
                  <a:gd name="T0" fmla="*/ 70 w 140"/>
                  <a:gd name="T1" fmla="*/ 172 h 172"/>
                  <a:gd name="T2" fmla="*/ 1 w 140"/>
                  <a:gd name="T3" fmla="*/ 39 h 172"/>
                  <a:gd name="T4" fmla="*/ 8 w 140"/>
                  <a:gd name="T5" fmla="*/ 39 h 172"/>
                  <a:gd name="T6" fmla="*/ 70 w 140"/>
                  <a:gd name="T7" fmla="*/ 0 h 172"/>
                  <a:gd name="T8" fmla="*/ 133 w 140"/>
                  <a:gd name="T9" fmla="*/ 39 h 172"/>
                  <a:gd name="T10" fmla="*/ 139 w 140"/>
                  <a:gd name="T11" fmla="*/ 39 h 172"/>
                  <a:gd name="T12" fmla="*/ 70 w 140"/>
                  <a:gd name="T13" fmla="*/ 172 h 172"/>
                </a:gdLst>
                <a:ahLst/>
                <a:cxnLst>
                  <a:cxn ang="0">
                    <a:pos x="T0" y="T1"/>
                  </a:cxn>
                  <a:cxn ang="0">
                    <a:pos x="T2" y="T3"/>
                  </a:cxn>
                  <a:cxn ang="0">
                    <a:pos x="T4" y="T5"/>
                  </a:cxn>
                  <a:cxn ang="0">
                    <a:pos x="T6" y="T7"/>
                  </a:cxn>
                  <a:cxn ang="0">
                    <a:pos x="T8" y="T9"/>
                  </a:cxn>
                  <a:cxn ang="0">
                    <a:pos x="T10" y="T11"/>
                  </a:cxn>
                  <a:cxn ang="0">
                    <a:pos x="T12" y="T13"/>
                  </a:cxn>
                </a:cxnLst>
                <a:rect l="0" t="0" r="r" b="b"/>
                <a:pathLst>
                  <a:path w="140" h="172">
                    <a:moveTo>
                      <a:pt x="70" y="172"/>
                    </a:moveTo>
                    <a:cubicBezTo>
                      <a:pt x="4" y="146"/>
                      <a:pt x="0" y="68"/>
                      <a:pt x="1" y="39"/>
                    </a:cubicBezTo>
                    <a:cubicBezTo>
                      <a:pt x="3" y="39"/>
                      <a:pt x="5" y="39"/>
                      <a:pt x="8" y="39"/>
                    </a:cubicBezTo>
                    <a:cubicBezTo>
                      <a:pt x="38" y="39"/>
                      <a:pt x="59" y="16"/>
                      <a:pt x="70" y="0"/>
                    </a:cubicBezTo>
                    <a:cubicBezTo>
                      <a:pt x="81" y="16"/>
                      <a:pt x="102" y="39"/>
                      <a:pt x="133" y="39"/>
                    </a:cubicBezTo>
                    <a:cubicBezTo>
                      <a:pt x="135" y="39"/>
                      <a:pt x="137" y="39"/>
                      <a:pt x="139" y="39"/>
                    </a:cubicBezTo>
                    <a:cubicBezTo>
                      <a:pt x="140" y="68"/>
                      <a:pt x="136" y="147"/>
                      <a:pt x="70" y="172"/>
                    </a:cubicBezTo>
                    <a:close/>
                  </a:path>
                </a:pathLst>
              </a:custGeom>
              <a:solidFill>
                <a:srgbClr val="FFA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59" name="isḻïďê"/>
              <p:cNvSpPr/>
              <p:nvPr/>
            </p:nvSpPr>
            <p:spPr bwMode="auto">
              <a:xfrm>
                <a:off x="6823076" y="4168775"/>
                <a:ext cx="1585913" cy="1585913"/>
              </a:xfrm>
              <a:prstGeom prst="ellipse">
                <a:avLst/>
              </a:prstGeom>
              <a:solidFill>
                <a:srgbClr val="768296"/>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60" name="îṣlïḋê"/>
              <p:cNvSpPr/>
              <p:nvPr/>
            </p:nvSpPr>
            <p:spPr bwMode="auto">
              <a:xfrm>
                <a:off x="7102476" y="4575175"/>
                <a:ext cx="1049338" cy="750888"/>
              </a:xfrm>
              <a:custGeom>
                <a:avLst/>
                <a:gdLst>
                  <a:gd name="T0" fmla="*/ 0 w 661"/>
                  <a:gd name="T1" fmla="*/ 0 h 473"/>
                  <a:gd name="T2" fmla="*/ 364 w 661"/>
                  <a:gd name="T3" fmla="*/ 473 h 473"/>
                  <a:gd name="T4" fmla="*/ 661 w 661"/>
                  <a:gd name="T5" fmla="*/ 149 h 473"/>
                  <a:gd name="T6" fmla="*/ 364 w 661"/>
                  <a:gd name="T7" fmla="*/ 284 h 473"/>
                  <a:gd name="T8" fmla="*/ 0 w 661"/>
                  <a:gd name="T9" fmla="*/ 0 h 473"/>
                </a:gdLst>
                <a:ahLst/>
                <a:cxnLst>
                  <a:cxn ang="0">
                    <a:pos x="T0" y="T1"/>
                  </a:cxn>
                  <a:cxn ang="0">
                    <a:pos x="T2" y="T3"/>
                  </a:cxn>
                  <a:cxn ang="0">
                    <a:pos x="T4" y="T5"/>
                  </a:cxn>
                  <a:cxn ang="0">
                    <a:pos x="T6" y="T7"/>
                  </a:cxn>
                  <a:cxn ang="0">
                    <a:pos x="T8" y="T9"/>
                  </a:cxn>
                </a:cxnLst>
                <a:rect l="0" t="0" r="r" b="b"/>
                <a:pathLst>
                  <a:path w="661" h="473">
                    <a:moveTo>
                      <a:pt x="0" y="0"/>
                    </a:moveTo>
                    <a:lnTo>
                      <a:pt x="364" y="473"/>
                    </a:lnTo>
                    <a:lnTo>
                      <a:pt x="661" y="149"/>
                    </a:lnTo>
                    <a:lnTo>
                      <a:pt x="364" y="284"/>
                    </a:lnTo>
                    <a:lnTo>
                      <a:pt x="0" y="0"/>
                    </a:lnTo>
                    <a:close/>
                  </a:path>
                </a:pathLst>
              </a:custGeom>
              <a:solidFill>
                <a:srgbClr val="FCD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61" name="îṧlîďé"/>
              <p:cNvSpPr/>
              <p:nvPr/>
            </p:nvSpPr>
            <p:spPr bwMode="auto">
              <a:xfrm>
                <a:off x="4810126" y="3525838"/>
                <a:ext cx="1414463" cy="1843088"/>
              </a:xfrm>
              <a:custGeom>
                <a:avLst/>
                <a:gdLst>
                  <a:gd name="T0" fmla="*/ 66 w 66"/>
                  <a:gd name="T1" fmla="*/ 0 h 86"/>
                  <a:gd name="T2" fmla="*/ 0 w 66"/>
                  <a:gd name="T3" fmla="*/ 0 h 86"/>
                  <a:gd name="T4" fmla="*/ 65 w 66"/>
                  <a:gd name="T5" fmla="*/ 86 h 86"/>
                  <a:gd name="T6" fmla="*/ 66 w 66"/>
                  <a:gd name="T7" fmla="*/ 85 h 86"/>
                  <a:gd name="T8" fmla="*/ 66 w 66"/>
                  <a:gd name="T9" fmla="*/ 0 h 86"/>
                </a:gdLst>
                <a:ahLst/>
                <a:cxnLst>
                  <a:cxn ang="0">
                    <a:pos x="T0" y="T1"/>
                  </a:cxn>
                  <a:cxn ang="0">
                    <a:pos x="T2" y="T3"/>
                  </a:cxn>
                  <a:cxn ang="0">
                    <a:pos x="T4" y="T5"/>
                  </a:cxn>
                  <a:cxn ang="0">
                    <a:pos x="T6" y="T7"/>
                  </a:cxn>
                  <a:cxn ang="0">
                    <a:pos x="T8" y="T9"/>
                  </a:cxn>
                </a:cxnLst>
                <a:rect l="0" t="0" r="r" b="b"/>
                <a:pathLst>
                  <a:path w="66" h="86">
                    <a:moveTo>
                      <a:pt x="66" y="0"/>
                    </a:moveTo>
                    <a:cubicBezTo>
                      <a:pt x="0" y="0"/>
                      <a:pt x="0" y="0"/>
                      <a:pt x="0" y="0"/>
                    </a:cubicBezTo>
                    <a:cubicBezTo>
                      <a:pt x="7" y="32"/>
                      <a:pt x="24" y="70"/>
                      <a:pt x="65" y="86"/>
                    </a:cubicBezTo>
                    <a:cubicBezTo>
                      <a:pt x="65" y="86"/>
                      <a:pt x="66" y="85"/>
                      <a:pt x="66" y="85"/>
                    </a:cubicBezTo>
                    <a:lnTo>
                      <a:pt x="66" y="0"/>
                    </a:lnTo>
                    <a:close/>
                  </a:path>
                </a:pathLst>
              </a:custGeom>
              <a:solidFill>
                <a:srgbClr val="FCD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62" name="iṧľiḋe"/>
              <p:cNvSpPr/>
              <p:nvPr/>
            </p:nvSpPr>
            <p:spPr bwMode="auto">
              <a:xfrm>
                <a:off x="6202363" y="1682750"/>
                <a:ext cx="1500188" cy="1863725"/>
              </a:xfrm>
              <a:custGeom>
                <a:avLst/>
                <a:gdLst>
                  <a:gd name="T0" fmla="*/ 63 w 70"/>
                  <a:gd name="T1" fmla="*/ 39 h 87"/>
                  <a:gd name="T2" fmla="*/ 69 w 70"/>
                  <a:gd name="T3" fmla="*/ 39 h 87"/>
                  <a:gd name="T4" fmla="*/ 65 w 70"/>
                  <a:gd name="T5" fmla="*/ 87 h 87"/>
                  <a:gd name="T6" fmla="*/ 1 w 70"/>
                  <a:gd name="T7" fmla="*/ 87 h 87"/>
                  <a:gd name="T8" fmla="*/ 1 w 70"/>
                  <a:gd name="T9" fmla="*/ 1 h 87"/>
                  <a:gd name="T10" fmla="*/ 0 w 70"/>
                  <a:gd name="T11" fmla="*/ 0 h 87"/>
                  <a:gd name="T12" fmla="*/ 63 w 70"/>
                  <a:gd name="T13" fmla="*/ 39 h 87"/>
                </a:gdLst>
                <a:ahLst/>
                <a:cxnLst>
                  <a:cxn ang="0">
                    <a:pos x="T0" y="T1"/>
                  </a:cxn>
                  <a:cxn ang="0">
                    <a:pos x="T2" y="T3"/>
                  </a:cxn>
                  <a:cxn ang="0">
                    <a:pos x="T4" y="T5"/>
                  </a:cxn>
                  <a:cxn ang="0">
                    <a:pos x="T6" y="T7"/>
                  </a:cxn>
                  <a:cxn ang="0">
                    <a:pos x="T8" y="T9"/>
                  </a:cxn>
                  <a:cxn ang="0">
                    <a:pos x="T10" y="T11"/>
                  </a:cxn>
                  <a:cxn ang="0">
                    <a:pos x="T12" y="T13"/>
                  </a:cxn>
                </a:cxnLst>
                <a:rect l="0" t="0" r="r" b="b"/>
                <a:pathLst>
                  <a:path w="70" h="87">
                    <a:moveTo>
                      <a:pt x="63" y="39"/>
                    </a:moveTo>
                    <a:cubicBezTo>
                      <a:pt x="65" y="39"/>
                      <a:pt x="67" y="39"/>
                      <a:pt x="69" y="39"/>
                    </a:cubicBezTo>
                    <a:cubicBezTo>
                      <a:pt x="70" y="50"/>
                      <a:pt x="69" y="67"/>
                      <a:pt x="65" y="87"/>
                    </a:cubicBezTo>
                    <a:cubicBezTo>
                      <a:pt x="1" y="87"/>
                      <a:pt x="1" y="87"/>
                      <a:pt x="1" y="87"/>
                    </a:cubicBezTo>
                    <a:cubicBezTo>
                      <a:pt x="1" y="1"/>
                      <a:pt x="1" y="1"/>
                      <a:pt x="1" y="1"/>
                    </a:cubicBezTo>
                    <a:cubicBezTo>
                      <a:pt x="1" y="1"/>
                      <a:pt x="0" y="0"/>
                      <a:pt x="0" y="0"/>
                    </a:cubicBezTo>
                    <a:cubicBezTo>
                      <a:pt x="11" y="16"/>
                      <a:pt x="33" y="39"/>
                      <a:pt x="63" y="39"/>
                    </a:cubicBezTo>
                    <a:close/>
                  </a:path>
                </a:pathLst>
              </a:custGeom>
              <a:solidFill>
                <a:srgbClr val="FCD751"/>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63" name="íśľîḍé"/>
              <p:cNvSpPr/>
              <p:nvPr/>
            </p:nvSpPr>
            <p:spPr bwMode="auto">
              <a:xfrm>
                <a:off x="8366126" y="3525838"/>
                <a:ext cx="363538" cy="449263"/>
              </a:xfrm>
              <a:prstGeom prst="rect">
                <a:avLst/>
              </a:prstGeom>
              <a:solidFill>
                <a:srgbClr val="FFA2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64" name="íSḻíďê"/>
              <p:cNvSpPr/>
              <p:nvPr/>
            </p:nvSpPr>
            <p:spPr bwMode="auto">
              <a:xfrm>
                <a:off x="8172451" y="3074988"/>
                <a:ext cx="750888" cy="471488"/>
              </a:xfrm>
              <a:custGeom>
                <a:avLst/>
                <a:gdLst>
                  <a:gd name="T0" fmla="*/ 473 w 473"/>
                  <a:gd name="T1" fmla="*/ 297 h 297"/>
                  <a:gd name="T2" fmla="*/ 0 w 473"/>
                  <a:gd name="T3" fmla="*/ 297 h 297"/>
                  <a:gd name="T4" fmla="*/ 243 w 473"/>
                  <a:gd name="T5" fmla="*/ 0 h 297"/>
                  <a:gd name="T6" fmla="*/ 243 w 473"/>
                  <a:gd name="T7" fmla="*/ 0 h 297"/>
                  <a:gd name="T8" fmla="*/ 473 w 473"/>
                  <a:gd name="T9" fmla="*/ 297 h 297"/>
                </a:gdLst>
                <a:ahLst/>
                <a:cxnLst>
                  <a:cxn ang="0">
                    <a:pos x="T0" y="T1"/>
                  </a:cxn>
                  <a:cxn ang="0">
                    <a:pos x="T2" y="T3"/>
                  </a:cxn>
                  <a:cxn ang="0">
                    <a:pos x="T4" y="T5"/>
                  </a:cxn>
                  <a:cxn ang="0">
                    <a:pos x="T6" y="T7"/>
                  </a:cxn>
                  <a:cxn ang="0">
                    <a:pos x="T8" y="T9"/>
                  </a:cxn>
                </a:cxnLst>
                <a:rect l="0" t="0" r="r" b="b"/>
                <a:pathLst>
                  <a:path w="473" h="297">
                    <a:moveTo>
                      <a:pt x="473" y="297"/>
                    </a:moveTo>
                    <a:lnTo>
                      <a:pt x="0" y="297"/>
                    </a:lnTo>
                    <a:lnTo>
                      <a:pt x="243" y="0"/>
                    </a:lnTo>
                    <a:lnTo>
                      <a:pt x="243" y="0"/>
                    </a:lnTo>
                    <a:lnTo>
                      <a:pt x="473" y="297"/>
                    </a:lnTo>
                    <a:close/>
                  </a:path>
                </a:pathLst>
              </a:custGeom>
              <a:solidFill>
                <a:srgbClr val="FFA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65" name="îSḷiďè"/>
              <p:cNvSpPr/>
              <p:nvPr/>
            </p:nvSpPr>
            <p:spPr bwMode="auto">
              <a:xfrm>
                <a:off x="7488238" y="1554163"/>
                <a:ext cx="277813" cy="342900"/>
              </a:xfrm>
              <a:prstGeom prst="rect">
                <a:avLst/>
              </a:prstGeom>
              <a:solidFill>
                <a:srgbClr val="FFA2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66" name="îšḻíḋé"/>
              <p:cNvSpPr/>
              <p:nvPr/>
            </p:nvSpPr>
            <p:spPr bwMode="auto">
              <a:xfrm>
                <a:off x="7380288" y="1254125"/>
                <a:ext cx="514350" cy="342900"/>
              </a:xfrm>
              <a:custGeom>
                <a:avLst/>
                <a:gdLst>
                  <a:gd name="T0" fmla="*/ 324 w 324"/>
                  <a:gd name="T1" fmla="*/ 216 h 216"/>
                  <a:gd name="T2" fmla="*/ 0 w 324"/>
                  <a:gd name="T3" fmla="*/ 216 h 216"/>
                  <a:gd name="T4" fmla="*/ 162 w 324"/>
                  <a:gd name="T5" fmla="*/ 0 h 216"/>
                  <a:gd name="T6" fmla="*/ 162 w 324"/>
                  <a:gd name="T7" fmla="*/ 0 h 216"/>
                  <a:gd name="T8" fmla="*/ 324 w 324"/>
                  <a:gd name="T9" fmla="*/ 216 h 216"/>
                </a:gdLst>
                <a:ahLst/>
                <a:cxnLst>
                  <a:cxn ang="0">
                    <a:pos x="T0" y="T1"/>
                  </a:cxn>
                  <a:cxn ang="0">
                    <a:pos x="T2" y="T3"/>
                  </a:cxn>
                  <a:cxn ang="0">
                    <a:pos x="T4" y="T5"/>
                  </a:cxn>
                  <a:cxn ang="0">
                    <a:pos x="T6" y="T7"/>
                  </a:cxn>
                  <a:cxn ang="0">
                    <a:pos x="T8" y="T9"/>
                  </a:cxn>
                </a:cxnLst>
                <a:rect l="0" t="0" r="r" b="b"/>
                <a:pathLst>
                  <a:path w="324" h="216">
                    <a:moveTo>
                      <a:pt x="324" y="216"/>
                    </a:moveTo>
                    <a:lnTo>
                      <a:pt x="0" y="216"/>
                    </a:lnTo>
                    <a:lnTo>
                      <a:pt x="162" y="0"/>
                    </a:lnTo>
                    <a:lnTo>
                      <a:pt x="162" y="0"/>
                    </a:lnTo>
                    <a:lnTo>
                      <a:pt x="324" y="216"/>
                    </a:lnTo>
                    <a:close/>
                  </a:path>
                </a:pathLst>
              </a:custGeom>
              <a:solidFill>
                <a:srgbClr val="FFA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67" name="iṣļîḍé"/>
              <p:cNvSpPr/>
              <p:nvPr/>
            </p:nvSpPr>
            <p:spPr bwMode="auto">
              <a:xfrm>
                <a:off x="4275138" y="4960938"/>
                <a:ext cx="342900" cy="428625"/>
              </a:xfrm>
              <a:prstGeom prst="rect">
                <a:avLst/>
              </a:prstGeom>
              <a:solidFill>
                <a:srgbClr val="FFA229"/>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sp>
            <p:nvSpPr>
              <p:cNvPr id="68" name="ï$ḷïḑé"/>
              <p:cNvSpPr/>
              <p:nvPr/>
            </p:nvSpPr>
            <p:spPr bwMode="auto">
              <a:xfrm>
                <a:off x="4103688" y="4554538"/>
                <a:ext cx="663575" cy="449263"/>
              </a:xfrm>
              <a:custGeom>
                <a:avLst/>
                <a:gdLst>
                  <a:gd name="T0" fmla="*/ 418 w 418"/>
                  <a:gd name="T1" fmla="*/ 283 h 283"/>
                  <a:gd name="T2" fmla="*/ 0 w 418"/>
                  <a:gd name="T3" fmla="*/ 283 h 283"/>
                  <a:gd name="T4" fmla="*/ 216 w 418"/>
                  <a:gd name="T5" fmla="*/ 0 h 283"/>
                  <a:gd name="T6" fmla="*/ 216 w 418"/>
                  <a:gd name="T7" fmla="*/ 0 h 283"/>
                  <a:gd name="T8" fmla="*/ 418 w 418"/>
                  <a:gd name="T9" fmla="*/ 283 h 283"/>
                </a:gdLst>
                <a:ahLst/>
                <a:cxnLst>
                  <a:cxn ang="0">
                    <a:pos x="T0" y="T1"/>
                  </a:cxn>
                  <a:cxn ang="0">
                    <a:pos x="T2" y="T3"/>
                  </a:cxn>
                  <a:cxn ang="0">
                    <a:pos x="T4" y="T5"/>
                  </a:cxn>
                  <a:cxn ang="0">
                    <a:pos x="T6" y="T7"/>
                  </a:cxn>
                  <a:cxn ang="0">
                    <a:pos x="T8" y="T9"/>
                  </a:cxn>
                </a:cxnLst>
                <a:rect l="0" t="0" r="r" b="b"/>
                <a:pathLst>
                  <a:path w="418" h="283">
                    <a:moveTo>
                      <a:pt x="418" y="283"/>
                    </a:moveTo>
                    <a:lnTo>
                      <a:pt x="0" y="283"/>
                    </a:lnTo>
                    <a:lnTo>
                      <a:pt x="216" y="0"/>
                    </a:lnTo>
                    <a:lnTo>
                      <a:pt x="216" y="0"/>
                    </a:lnTo>
                    <a:lnTo>
                      <a:pt x="418" y="283"/>
                    </a:lnTo>
                    <a:close/>
                  </a:path>
                </a:pathLst>
              </a:custGeom>
              <a:solidFill>
                <a:srgbClr val="FFA229"/>
              </a:solidFill>
              <a:ln>
                <a:noFill/>
              </a:ln>
              <a:extLst>
                <a:ext uri="{91240B29-F687-4F45-9708-019B960494DF}">
                  <a14:hiddenLine xmlns:a14="http://schemas.microsoft.com/office/drawing/2010/main" w="9525">
                    <a:solidFill>
                      <a:srgbClr val="000000"/>
                    </a:solidFill>
                    <a:round/>
                  </a14:hiddenLine>
                </a:ext>
              </a:extLst>
            </p:spPr>
            <p:txBody>
              <a:bodyPr anchor="ctr"/>
              <a:lstStyle/>
              <a:p>
                <a:pPr algn="ctr" defTabSz="964565" fontAlgn="auto">
                  <a:spcBef>
                    <a:spcPts val="0"/>
                  </a:spcBef>
                  <a:spcAft>
                    <a:spcPts val="0"/>
                  </a:spcAft>
                </a:pPr>
                <a:endParaRPr sz="1900">
                  <a:solidFill>
                    <a:prstClr val="black"/>
                  </a:solidFill>
                  <a:latin typeface="Arial" panose="020B0604020202020204"/>
                  <a:ea typeface="微软雅黑" panose="020B0503020204020204" pitchFamily="34" charset="-122"/>
                </a:endParaRPr>
              </a:p>
            </p:txBody>
          </p:sp>
        </p:grpSp>
      </p:grpSp>
      <p:pic>
        <p:nvPicPr>
          <p:cNvPr id="95" name="图片 94"/>
          <p:cNvPicPr>
            <a:picLocks noChangeAspect="1"/>
          </p:cNvPicPr>
          <p:nvPr/>
        </p:nvPicPr>
        <p:blipFill>
          <a:blip r:embed="rId1"/>
          <a:stretch>
            <a:fillRect/>
          </a:stretch>
        </p:blipFill>
        <p:spPr>
          <a:xfrm>
            <a:off x="7754692" y="4811052"/>
            <a:ext cx="2084744" cy="1035340"/>
          </a:xfrm>
          <a:prstGeom prst="rect">
            <a:avLst/>
          </a:prstGeom>
        </p:spPr>
      </p:pic>
      <p:pic>
        <p:nvPicPr>
          <p:cNvPr id="96" name="图片 95"/>
          <p:cNvPicPr>
            <a:picLocks noChangeAspect="1"/>
          </p:cNvPicPr>
          <p:nvPr/>
        </p:nvPicPr>
        <p:blipFill>
          <a:blip r:embed="rId2"/>
          <a:stretch>
            <a:fillRect/>
          </a:stretch>
        </p:blipFill>
        <p:spPr>
          <a:xfrm>
            <a:off x="5778437" y="6007788"/>
            <a:ext cx="2233416" cy="1109676"/>
          </a:xfrm>
          <a:prstGeom prst="rect">
            <a:avLst/>
          </a:prstGeom>
        </p:spPr>
      </p:pic>
      <p:pic>
        <p:nvPicPr>
          <p:cNvPr id="126" name="图片 125"/>
          <p:cNvPicPr>
            <a:picLocks noChangeAspect="1"/>
          </p:cNvPicPr>
          <p:nvPr/>
        </p:nvPicPr>
        <p:blipFill>
          <a:blip r:embed="rId3"/>
          <a:stretch>
            <a:fillRect/>
          </a:stretch>
        </p:blipFill>
        <p:spPr>
          <a:xfrm>
            <a:off x="11686440" y="1450548"/>
            <a:ext cx="1013241" cy="1880489"/>
          </a:xfrm>
          <a:prstGeom prst="rect">
            <a:avLst/>
          </a:prstGeom>
        </p:spPr>
      </p:pic>
      <p:grpSp>
        <p:nvGrpSpPr>
          <p:cNvPr id="127" name="组合 126"/>
          <p:cNvGrpSpPr/>
          <p:nvPr/>
        </p:nvGrpSpPr>
        <p:grpSpPr>
          <a:xfrm>
            <a:off x="9569550" y="1982282"/>
            <a:ext cx="2116220" cy="1336701"/>
            <a:chOff x="13086" y="6714"/>
            <a:chExt cx="3160" cy="1700"/>
          </a:xfrm>
        </p:grpSpPr>
        <p:grpSp>
          <p:nvGrpSpPr>
            <p:cNvPr id="128" name="组合 127"/>
            <p:cNvGrpSpPr/>
            <p:nvPr/>
          </p:nvGrpSpPr>
          <p:grpSpPr>
            <a:xfrm>
              <a:off x="13086" y="6714"/>
              <a:ext cx="3160" cy="1701"/>
              <a:chOff x="7883" y="3098"/>
              <a:chExt cx="5646" cy="2530"/>
            </a:xfrm>
          </p:grpSpPr>
          <p:pic>
            <p:nvPicPr>
              <p:cNvPr id="129" name="图片 128"/>
              <p:cNvPicPr>
                <a:picLocks noChangeAspect="1"/>
              </p:cNvPicPr>
              <p:nvPr/>
            </p:nvPicPr>
            <p:blipFill>
              <a:blip r:embed="rId4"/>
              <a:stretch>
                <a:fillRect/>
              </a:stretch>
            </p:blipFill>
            <p:spPr>
              <a:xfrm>
                <a:off x="7883" y="3098"/>
                <a:ext cx="5647" cy="2530"/>
              </a:xfrm>
              <a:prstGeom prst="rect">
                <a:avLst/>
              </a:prstGeom>
              <a:ln w="19050">
                <a:solidFill>
                  <a:schemeClr val="accent1">
                    <a:lumMod val="75000"/>
                  </a:schemeClr>
                </a:solidFill>
              </a:ln>
            </p:spPr>
          </p:pic>
          <p:sp>
            <p:nvSpPr>
              <p:cNvPr id="130" name="椭圆 129"/>
              <p:cNvSpPr/>
              <p:nvPr/>
            </p:nvSpPr>
            <p:spPr>
              <a:xfrm>
                <a:off x="9748" y="3229"/>
                <a:ext cx="1362" cy="158"/>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sp>
          <p:nvSpPr>
            <p:cNvPr id="131" name="椭圆 130"/>
            <p:cNvSpPr/>
            <p:nvPr/>
          </p:nvSpPr>
          <p:spPr>
            <a:xfrm>
              <a:off x="14385" y="7619"/>
              <a:ext cx="120" cy="690"/>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grpSp>
        <p:nvGrpSpPr>
          <p:cNvPr id="3" name="组合 2"/>
          <p:cNvGrpSpPr/>
          <p:nvPr/>
        </p:nvGrpSpPr>
        <p:grpSpPr>
          <a:xfrm>
            <a:off x="7285239" y="1970897"/>
            <a:ext cx="2128944" cy="1348755"/>
            <a:chOff x="6004" y="-683"/>
            <a:chExt cx="10472" cy="5178"/>
          </a:xfrm>
        </p:grpSpPr>
        <p:pic>
          <p:nvPicPr>
            <p:cNvPr id="93" name="图片 92"/>
            <p:cNvPicPr>
              <a:picLocks noChangeAspect="1"/>
            </p:cNvPicPr>
            <p:nvPr/>
          </p:nvPicPr>
          <p:blipFill>
            <a:blip r:embed="rId5"/>
            <a:stretch>
              <a:fillRect/>
            </a:stretch>
          </p:blipFill>
          <p:spPr>
            <a:xfrm>
              <a:off x="6004" y="-683"/>
              <a:ext cx="10473" cy="5178"/>
            </a:xfrm>
            <a:prstGeom prst="rect">
              <a:avLst/>
            </a:prstGeom>
          </p:spPr>
        </p:pic>
        <p:sp>
          <p:nvSpPr>
            <p:cNvPr id="2" name="椭圆 1"/>
            <p:cNvSpPr/>
            <p:nvPr/>
          </p:nvSpPr>
          <p:spPr>
            <a:xfrm>
              <a:off x="10553" y="3280"/>
              <a:ext cx="400" cy="332"/>
            </a:xfrm>
            <a:prstGeom prst="ellipse">
              <a:avLst/>
            </a:prstGeom>
            <a:noFill/>
            <a:ln w="1270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pic>
        <p:nvPicPr>
          <p:cNvPr id="69" name="图片 68"/>
          <p:cNvPicPr>
            <a:picLocks noChangeAspect="1"/>
          </p:cNvPicPr>
          <p:nvPr/>
        </p:nvPicPr>
        <p:blipFill>
          <a:blip r:embed="rId6"/>
          <a:stretch>
            <a:fillRect/>
          </a:stretch>
        </p:blipFill>
        <p:spPr>
          <a:xfrm>
            <a:off x="8696275" y="3450912"/>
            <a:ext cx="2082735" cy="1196736"/>
          </a:xfrm>
          <a:prstGeom prst="rect">
            <a:avLst/>
          </a:prstGeom>
          <a:ln w="19050">
            <a:solidFill>
              <a:schemeClr val="accent1">
                <a:lumMod val="75000"/>
              </a:schemeClr>
            </a:solidFill>
          </a:ln>
        </p:spPr>
      </p:pic>
      <p:grpSp>
        <p:nvGrpSpPr>
          <p:cNvPr id="103" name="组合 102"/>
          <p:cNvGrpSpPr/>
          <p:nvPr/>
        </p:nvGrpSpPr>
        <p:grpSpPr>
          <a:xfrm>
            <a:off x="10872097" y="3451582"/>
            <a:ext cx="1826914" cy="1228881"/>
            <a:chOff x="1248" y="517"/>
            <a:chExt cx="28800" cy="13020"/>
          </a:xfrm>
        </p:grpSpPr>
        <p:pic>
          <p:nvPicPr>
            <p:cNvPr id="101" name="图片 100"/>
            <p:cNvPicPr>
              <a:picLocks noChangeAspect="1"/>
            </p:cNvPicPr>
            <p:nvPr/>
          </p:nvPicPr>
          <p:blipFill>
            <a:blip r:embed="rId7"/>
            <a:stretch>
              <a:fillRect/>
            </a:stretch>
          </p:blipFill>
          <p:spPr>
            <a:xfrm>
              <a:off x="1248" y="517"/>
              <a:ext cx="28800" cy="13020"/>
            </a:xfrm>
            <a:prstGeom prst="rect">
              <a:avLst/>
            </a:prstGeom>
            <a:ln w="19050">
              <a:solidFill>
                <a:schemeClr val="accent1">
                  <a:lumMod val="75000"/>
                </a:schemeClr>
              </a:solidFill>
            </a:ln>
          </p:spPr>
        </p:pic>
        <p:sp>
          <p:nvSpPr>
            <p:cNvPr id="102" name="椭圆 101"/>
            <p:cNvSpPr/>
            <p:nvPr/>
          </p:nvSpPr>
          <p:spPr>
            <a:xfrm>
              <a:off x="4673" y="2943"/>
              <a:ext cx="8391" cy="1867"/>
            </a:xfrm>
            <a:prstGeom prst="ellipse">
              <a:avLst/>
            </a:prstGeom>
            <a:noFill/>
            <a:ln w="19050">
              <a:solidFill>
                <a:srgbClr val="FF0000"/>
              </a:solidFill>
            </a:ln>
            <a:extLst>
              <a:ext uri="{909E8E84-426E-40DD-AFC4-6F175D3DCCD1}">
                <a14:hiddenFill xmlns:a14="http://schemas.microsoft.com/office/drawing/2010/main">
                  <a:solidFill>
                    <a:schemeClr val="bg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4565" fontAlgn="auto">
                <a:spcBef>
                  <a:spcPts val="0"/>
                </a:spcBef>
                <a:spcAft>
                  <a:spcPts val="0"/>
                </a:spcAft>
              </a:pPr>
              <a:endParaRPr lang="zh-CN" altLang="en-US" sz="1900">
                <a:solidFill>
                  <a:prstClr val="white"/>
                </a:solidFill>
                <a:latin typeface="Arial" panose="020B0604020202020204"/>
                <a:ea typeface="微软雅黑" panose="020B0503020204020204" pitchFamily="34" charset="-122"/>
              </a:endParaRPr>
            </a:p>
          </p:txBody>
        </p:sp>
      </p:grpSp>
      <p:pic>
        <p:nvPicPr>
          <p:cNvPr id="106" name="图片 105"/>
          <p:cNvPicPr>
            <a:picLocks noChangeAspect="1"/>
          </p:cNvPicPr>
          <p:nvPr/>
        </p:nvPicPr>
        <p:blipFill>
          <a:blip r:embed="rId8"/>
          <a:stretch>
            <a:fillRect/>
          </a:stretch>
        </p:blipFill>
        <p:spPr>
          <a:xfrm>
            <a:off x="10059094" y="4768862"/>
            <a:ext cx="2092111" cy="1077531"/>
          </a:xfrm>
          <a:prstGeom prst="rect">
            <a:avLst/>
          </a:prstGeom>
        </p:spPr>
      </p:pic>
      <p:sp>
        <p:nvSpPr>
          <p:cNvPr id="71" name="文本框 70"/>
          <p:cNvSpPr txBox="1"/>
          <p:nvPr/>
        </p:nvSpPr>
        <p:spPr>
          <a:xfrm>
            <a:off x="8011852" y="6331918"/>
            <a:ext cx="2133918" cy="384401"/>
          </a:xfrm>
          <a:prstGeom prst="rect">
            <a:avLst/>
          </a:prstGeom>
          <a:noFill/>
        </p:spPr>
        <p:txBody>
          <a:bodyPr wrap="none" rtlCol="0">
            <a:spAutoFit/>
          </a:bodyPr>
          <a:lstStyle/>
          <a:p>
            <a:pPr defTabSz="964565" fontAlgn="auto">
              <a:spcBef>
                <a:spcPts val="0"/>
              </a:spcBef>
              <a:spcAft>
                <a:spcPts val="0"/>
              </a:spcAft>
            </a:pPr>
            <a:r>
              <a:rPr lang="zh-CN" altLang="en-US" sz="1900">
                <a:solidFill>
                  <a:prstClr val="black"/>
                </a:solidFill>
                <a:latin typeface="Arial" panose="020B0604020202020204"/>
                <a:ea typeface="微软雅黑" panose="020B0503020204020204" pitchFamily="34" charset="-122"/>
              </a:rPr>
              <a:t>桌面到期提醒截图</a:t>
            </a:r>
            <a:endParaRPr lang="zh-CN" altLang="en-US" sz="1900">
              <a:solidFill>
                <a:prstClr val="black"/>
              </a:solidFill>
              <a:latin typeface="Arial" panose="020B0604020202020204"/>
              <a:ea typeface="微软雅黑" panose="020B0503020204020204" pitchFamily="34" charset="-122"/>
            </a:endParaRPr>
          </a:p>
        </p:txBody>
      </p:sp>
      <p:sp>
        <p:nvSpPr>
          <p:cNvPr id="72" name="文本框 71"/>
          <p:cNvSpPr txBox="1"/>
          <p:nvPr/>
        </p:nvSpPr>
        <p:spPr>
          <a:xfrm>
            <a:off x="10268707" y="6331248"/>
            <a:ext cx="2133918" cy="384401"/>
          </a:xfrm>
          <a:prstGeom prst="rect">
            <a:avLst/>
          </a:prstGeom>
          <a:noFill/>
        </p:spPr>
        <p:txBody>
          <a:bodyPr wrap="none" rtlCol="0">
            <a:spAutoFit/>
          </a:bodyPr>
          <a:lstStyle/>
          <a:p>
            <a:pPr defTabSz="964565" fontAlgn="auto">
              <a:spcBef>
                <a:spcPts val="0"/>
              </a:spcBef>
              <a:spcAft>
                <a:spcPts val="0"/>
              </a:spcAft>
            </a:pPr>
            <a:r>
              <a:rPr lang="zh-CN" altLang="en-US" sz="1900">
                <a:solidFill>
                  <a:prstClr val="black"/>
                </a:solidFill>
                <a:latin typeface="Arial" panose="020B0604020202020204"/>
                <a:ea typeface="微软雅黑" panose="020B0503020204020204" pitchFamily="34" charset="-122"/>
              </a:rPr>
              <a:t>短信到期提醒截图</a:t>
            </a:r>
            <a:endParaRPr lang="zh-CN" altLang="en-US" sz="1900">
              <a:solidFill>
                <a:prstClr val="black"/>
              </a:solidFill>
              <a:latin typeface="Arial" panose="020B0604020202020204"/>
              <a:ea typeface="微软雅黑" panose="020B0503020204020204" pitchFamily="34" charset="-122"/>
            </a:endParaRPr>
          </a:p>
        </p:txBody>
      </p:sp>
      <p:sp>
        <p:nvSpPr>
          <p:cNvPr id="6" name="文本框 5"/>
          <p:cNvSpPr txBox="1"/>
          <p:nvPr/>
        </p:nvSpPr>
        <p:spPr>
          <a:xfrm>
            <a:off x="2376006" y="4155942"/>
            <a:ext cx="772139" cy="676467"/>
          </a:xfrm>
          <a:prstGeom prst="rect">
            <a:avLst/>
          </a:prstGeom>
          <a:noFill/>
        </p:spPr>
        <p:txBody>
          <a:bodyPr wrap="square" rtlCol="0">
            <a:spAutoFit/>
          </a:bodyPr>
          <a:lstStyle/>
          <a:p>
            <a:pPr defTabSz="964565" fontAlgn="auto">
              <a:spcBef>
                <a:spcPts val="0"/>
              </a:spcBef>
              <a:spcAft>
                <a:spcPts val="0"/>
              </a:spcAft>
            </a:pPr>
            <a:r>
              <a:rPr lang="zh-CN" altLang="en-US" sz="1900" dirty="0">
                <a:solidFill>
                  <a:prstClr val="black"/>
                </a:solidFill>
                <a:latin typeface="Arial" panose="020B0604020202020204"/>
                <a:ea typeface="微软雅黑" panose="020B0503020204020204" pitchFamily="34" charset="-122"/>
              </a:rPr>
              <a:t>提示提醒</a:t>
            </a:r>
            <a:endParaRPr lang="zh-CN" altLang="en-US" sz="1900" dirty="0">
              <a:solidFill>
                <a:prstClr val="black"/>
              </a:solidFill>
              <a:latin typeface="Arial" panose="020B0604020202020204"/>
              <a:ea typeface="微软雅黑" panose="020B0503020204020204" pitchFamily="34" charset="-122"/>
            </a:endParaRPr>
          </a:p>
        </p:txBody>
      </p:sp>
      <p:sp>
        <p:nvSpPr>
          <p:cNvPr id="91" name="文本框 90"/>
          <p:cNvSpPr txBox="1"/>
          <p:nvPr/>
        </p:nvSpPr>
        <p:spPr>
          <a:xfrm>
            <a:off x="1643792" y="182512"/>
            <a:ext cx="9367073" cy="481670"/>
          </a:xfrm>
          <a:prstGeom prst="rect">
            <a:avLst/>
          </a:prstGeom>
          <a:noFill/>
        </p:spPr>
        <p:txBody>
          <a:bodyPr wrap="square">
            <a:spAutoFit/>
          </a:bodyPr>
          <a:lstStyle/>
          <a:p>
            <a:pPr algn="ctr" defTabSz="964565" fontAlgn="auto">
              <a:spcBef>
                <a:spcPts val="0"/>
              </a:spcBef>
              <a:spcAft>
                <a:spcPts val="0"/>
              </a:spcAft>
            </a:pPr>
            <a:r>
              <a:rPr lang="zh-CN" altLang="en-US" sz="2530" b="1" spc="150" dirty="0">
                <a:solidFill>
                  <a:srgbClr val="002B92"/>
                </a:solidFill>
                <a:latin typeface="微软雅黑" panose="020B0503020204020204" pitchFamily="34" charset="-122"/>
                <a:ea typeface="微软雅黑" panose="020B0503020204020204" pitchFamily="34" charset="-122"/>
              </a:rPr>
              <a:t>异常预警监测及提醒</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cxnSp>
        <p:nvCxnSpPr>
          <p:cNvPr id="17" name="直接连接符 16"/>
          <p:cNvCxnSpPr/>
          <p:nvPr/>
        </p:nvCxnSpPr>
        <p:spPr>
          <a:xfrm>
            <a:off x="-129373" y="664515"/>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任意多边形 8"/>
          <p:cNvSpPr/>
          <p:nvPr>
            <p:custDataLst>
              <p:tags r:id="rId9"/>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重庆中烟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8" fill="hold" grpId="0" nodeType="afterEffect">
                                  <p:stCondLst>
                                    <p:cond delay="0"/>
                                  </p:stCondLst>
                                  <p:childTnLst>
                                    <p:set>
                                      <p:cBhvr>
                                        <p:cTn id="6" dur="1" fill="hold">
                                          <p:stCondLst>
                                            <p:cond delay="0"/>
                                          </p:stCondLst>
                                        </p:cTn>
                                        <p:tgtEl>
                                          <p:spTgt spid="92"/>
                                        </p:tgtEl>
                                        <p:attrNameLst>
                                          <p:attrName>style.visibility</p:attrName>
                                        </p:attrNameLst>
                                      </p:cBhvr>
                                      <p:to>
                                        <p:strVal val="visible"/>
                                      </p:to>
                                    </p:set>
                                    <p:anim calcmode="lin" valueType="num">
                                      <p:cBhvr additive="base">
                                        <p:cTn id="7" dur="500"/>
                                        <p:tgtEl>
                                          <p:spTgt spid="92"/>
                                        </p:tgtEl>
                                        <p:attrNameLst>
                                          <p:attrName>ppt_x</p:attrName>
                                        </p:attrNameLst>
                                      </p:cBhvr>
                                      <p:tavLst>
                                        <p:tav tm="0">
                                          <p:val>
                                            <p:strVal val="#ppt_x-#ppt_w*1.125000"/>
                                          </p:val>
                                        </p:tav>
                                        <p:tav tm="100000">
                                          <p:val>
                                            <p:strVal val="#ppt_x"/>
                                          </p:val>
                                        </p:tav>
                                      </p:tavLst>
                                    </p:anim>
                                    <p:animEffect transition="in" filter="wipe(right)">
                                      <p:cBhvr>
                                        <p:cTn id="8" dur="500"/>
                                        <p:tgtEl>
                                          <p:spTgt spid="92"/>
                                        </p:tgtEl>
                                      </p:cBhvr>
                                    </p:animEffect>
                                  </p:childTnLst>
                                </p:cTn>
                              </p:par>
                            </p:childTnLst>
                          </p:cTn>
                        </p:par>
                        <p:par>
                          <p:cTn id="9" fill="hold">
                            <p:stCondLst>
                              <p:cond delay="500"/>
                            </p:stCondLst>
                            <p:childTnLst>
                              <p:par>
                                <p:cTn id="10" presetID="12" presetClass="entr" presetSubtype="8" fill="hold" grpId="0" nodeType="afterEffect">
                                  <p:stCondLst>
                                    <p:cond delay="0"/>
                                  </p:stCondLst>
                                  <p:childTnLst>
                                    <p:set>
                                      <p:cBhvr>
                                        <p:cTn id="11" dur="1" fill="hold">
                                          <p:stCondLst>
                                            <p:cond delay="0"/>
                                          </p:stCondLst>
                                        </p:cTn>
                                        <p:tgtEl>
                                          <p:spTgt spid="176"/>
                                        </p:tgtEl>
                                        <p:attrNameLst>
                                          <p:attrName>style.visibility</p:attrName>
                                        </p:attrNameLst>
                                      </p:cBhvr>
                                      <p:to>
                                        <p:strVal val="visible"/>
                                      </p:to>
                                    </p:set>
                                    <p:anim calcmode="lin" valueType="num">
                                      <p:cBhvr additive="base">
                                        <p:cTn id="12" dur="500"/>
                                        <p:tgtEl>
                                          <p:spTgt spid="176"/>
                                        </p:tgtEl>
                                        <p:attrNameLst>
                                          <p:attrName>ppt_x</p:attrName>
                                        </p:attrNameLst>
                                      </p:cBhvr>
                                      <p:tavLst>
                                        <p:tav tm="0">
                                          <p:val>
                                            <p:strVal val="#ppt_x-#ppt_w*1.125000"/>
                                          </p:val>
                                        </p:tav>
                                        <p:tav tm="100000">
                                          <p:val>
                                            <p:strVal val="#ppt_x"/>
                                          </p:val>
                                        </p:tav>
                                      </p:tavLst>
                                    </p:anim>
                                    <p:animEffect transition="in" filter="wipe(right)">
                                      <p:cBhvr>
                                        <p:cTn id="13" dur="500"/>
                                        <p:tgtEl>
                                          <p:spTgt spid="176"/>
                                        </p:tgtEl>
                                      </p:cBhvr>
                                    </p:animEffect>
                                  </p:childTnLst>
                                </p:cTn>
                              </p:par>
                            </p:childTnLst>
                          </p:cTn>
                        </p:par>
                        <p:par>
                          <p:cTn id="14" fill="hold">
                            <p:stCondLst>
                              <p:cond delay="1000"/>
                            </p:stCondLst>
                            <p:childTnLst>
                              <p:par>
                                <p:cTn id="15" presetID="12" presetClass="entr" presetSubtype="8" fill="hold" grpId="0" nodeType="afterEffect">
                                  <p:stCondLst>
                                    <p:cond delay="0"/>
                                  </p:stCondLst>
                                  <p:childTnLst>
                                    <p:set>
                                      <p:cBhvr>
                                        <p:cTn id="16" dur="1" fill="hold">
                                          <p:stCondLst>
                                            <p:cond delay="0"/>
                                          </p:stCondLst>
                                        </p:cTn>
                                        <p:tgtEl>
                                          <p:spTgt spid="177"/>
                                        </p:tgtEl>
                                        <p:attrNameLst>
                                          <p:attrName>style.visibility</p:attrName>
                                        </p:attrNameLst>
                                      </p:cBhvr>
                                      <p:to>
                                        <p:strVal val="visible"/>
                                      </p:to>
                                    </p:set>
                                    <p:anim calcmode="lin" valueType="num">
                                      <p:cBhvr additive="base">
                                        <p:cTn id="17" dur="500"/>
                                        <p:tgtEl>
                                          <p:spTgt spid="177"/>
                                        </p:tgtEl>
                                        <p:attrNameLst>
                                          <p:attrName>ppt_x</p:attrName>
                                        </p:attrNameLst>
                                      </p:cBhvr>
                                      <p:tavLst>
                                        <p:tav tm="0">
                                          <p:val>
                                            <p:strVal val="#ppt_x-#ppt_w*1.125000"/>
                                          </p:val>
                                        </p:tav>
                                        <p:tav tm="100000">
                                          <p:val>
                                            <p:strVal val="#ppt_x"/>
                                          </p:val>
                                        </p:tav>
                                      </p:tavLst>
                                    </p:anim>
                                    <p:animEffect transition="in" filter="wipe(right)">
                                      <p:cBhvr>
                                        <p:cTn id="18" dur="500"/>
                                        <p:tgtEl>
                                          <p:spTgt spid="177"/>
                                        </p:tgtEl>
                                      </p:cBhvr>
                                    </p:animEffect>
                                  </p:childTnLst>
                                </p:cTn>
                              </p:par>
                            </p:childTnLst>
                          </p:cTn>
                        </p:par>
                        <p:par>
                          <p:cTn id="19" fill="hold">
                            <p:stCondLst>
                              <p:cond delay="1500"/>
                            </p:stCondLst>
                            <p:childTnLst>
                              <p:par>
                                <p:cTn id="20" presetID="12" presetClass="entr" presetSubtype="8" fill="hold" grpId="0" nodeType="afterEffect">
                                  <p:stCondLst>
                                    <p:cond delay="0"/>
                                  </p:stCondLst>
                                  <p:childTnLst>
                                    <p:set>
                                      <p:cBhvr>
                                        <p:cTn id="21" dur="1" fill="hold">
                                          <p:stCondLst>
                                            <p:cond delay="0"/>
                                          </p:stCondLst>
                                        </p:cTn>
                                        <p:tgtEl>
                                          <p:spTgt spid="90"/>
                                        </p:tgtEl>
                                        <p:attrNameLst>
                                          <p:attrName>style.visibility</p:attrName>
                                        </p:attrNameLst>
                                      </p:cBhvr>
                                      <p:to>
                                        <p:strVal val="visible"/>
                                      </p:to>
                                    </p:set>
                                    <p:anim calcmode="lin" valueType="num">
                                      <p:cBhvr additive="base">
                                        <p:cTn id="22" dur="500"/>
                                        <p:tgtEl>
                                          <p:spTgt spid="90"/>
                                        </p:tgtEl>
                                        <p:attrNameLst>
                                          <p:attrName>ppt_x</p:attrName>
                                        </p:attrNameLst>
                                      </p:cBhvr>
                                      <p:tavLst>
                                        <p:tav tm="0">
                                          <p:val>
                                            <p:strVal val="#ppt_x-#ppt_w*1.125000"/>
                                          </p:val>
                                        </p:tav>
                                        <p:tav tm="100000">
                                          <p:val>
                                            <p:strVal val="#ppt_x"/>
                                          </p:val>
                                        </p:tav>
                                      </p:tavLst>
                                    </p:anim>
                                    <p:animEffect transition="in" filter="wipe(right)">
                                      <p:cBhvr>
                                        <p:cTn id="23" dur="500"/>
                                        <p:tgtEl>
                                          <p:spTgt spid="90"/>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nodeType="click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blinds(horizontal)">
                                      <p:cBhvr>
                                        <p:cTn id="28" dur="500"/>
                                        <p:tgtEl>
                                          <p:spTgt spid="127"/>
                                        </p:tgtEl>
                                      </p:cBhvr>
                                    </p:animEffect>
                                  </p:childTnLst>
                                </p:cTn>
                              </p:par>
                              <p:par>
                                <p:cTn id="29" presetID="3" presetClass="entr" presetSubtype="10" fill="hold" nodeType="withEffect">
                                  <p:stCondLst>
                                    <p:cond delay="0"/>
                                  </p:stCondLst>
                                  <p:childTnLst>
                                    <p:set>
                                      <p:cBhvr>
                                        <p:cTn id="30" dur="1" fill="hold">
                                          <p:stCondLst>
                                            <p:cond delay="0"/>
                                          </p:stCondLst>
                                        </p:cTn>
                                        <p:tgtEl>
                                          <p:spTgt spid="126"/>
                                        </p:tgtEl>
                                        <p:attrNameLst>
                                          <p:attrName>style.visibility</p:attrName>
                                        </p:attrNameLst>
                                      </p:cBhvr>
                                      <p:to>
                                        <p:strVal val="visible"/>
                                      </p:to>
                                    </p:set>
                                    <p:animEffect transition="in" filter="blinds(horizontal)">
                                      <p:cBhvr>
                                        <p:cTn id="31" dur="500"/>
                                        <p:tgtEl>
                                          <p:spTgt spid="126"/>
                                        </p:tgtEl>
                                      </p:cBhvr>
                                    </p:animEffect>
                                  </p:childTnLst>
                                </p:cTn>
                              </p:par>
                              <p:par>
                                <p:cTn id="32" presetID="2" presetClass="entr" presetSubtype="8"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 calcmode="lin" valueType="num">
                                      <p:cBhvr additive="base">
                                        <p:cTn id="34" dur="500" fill="hold"/>
                                        <p:tgtEl>
                                          <p:spTgt spid="17"/>
                                        </p:tgtEl>
                                        <p:attrNameLst>
                                          <p:attrName>ppt_x</p:attrName>
                                        </p:attrNameLst>
                                      </p:cBhvr>
                                      <p:tavLst>
                                        <p:tav tm="0">
                                          <p:val>
                                            <p:strVal val="0-#ppt_w/2"/>
                                          </p:val>
                                        </p:tav>
                                        <p:tav tm="100000">
                                          <p:val>
                                            <p:strVal val="#ppt_x"/>
                                          </p:val>
                                        </p:tav>
                                      </p:tavLst>
                                    </p:anim>
                                    <p:anim calcmode="lin" valueType="num">
                                      <p:cBhvr additive="base">
                                        <p:cTn id="35"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 grpId="0"/>
      <p:bldP spid="176" grpId="0"/>
      <p:bldP spid="177" grpId="0"/>
      <p:bldP spid="9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06" y="2654449"/>
            <a:ext cx="12857339" cy="1923752"/>
            <a:chOff x="353" y="2654396"/>
            <a:chExt cx="12858044" cy="1923858"/>
          </a:xfrm>
        </p:grpSpPr>
        <p:sp>
          <p:nvSpPr>
            <p:cNvPr id="2" name="矩形 1"/>
            <p:cNvSpPr/>
            <p:nvPr/>
          </p:nvSpPr>
          <p:spPr>
            <a:xfrm>
              <a:off x="353" y="2654396"/>
              <a:ext cx="12858044" cy="19238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4" name="图片 2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52711" y="3017547"/>
              <a:ext cx="1160090" cy="1160090"/>
            </a:xfrm>
            <a:prstGeom prst="rect">
              <a:avLst/>
            </a:prstGeom>
          </p:spPr>
        </p:pic>
      </p:grpSp>
      <p:grpSp>
        <p:nvGrpSpPr>
          <p:cNvPr id="6" name="组合 5"/>
          <p:cNvGrpSpPr/>
          <p:nvPr/>
        </p:nvGrpSpPr>
        <p:grpSpPr>
          <a:xfrm>
            <a:off x="1873119" y="1917933"/>
            <a:ext cx="3037504" cy="3216977"/>
            <a:chOff x="1331640" y="1363871"/>
            <a:chExt cx="2160240" cy="2287879"/>
          </a:xfrm>
        </p:grpSpPr>
        <p:sp>
          <p:nvSpPr>
            <p:cNvPr id="3" name="椭圆 2"/>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椭圆 3"/>
            <p:cNvSpPr/>
            <p:nvPr/>
          </p:nvSpPr>
          <p:spPr>
            <a:xfrm>
              <a:off x="1511760" y="1671750"/>
              <a:ext cx="1800000" cy="180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TextBox 4"/>
            <p:cNvSpPr txBox="1"/>
            <p:nvPr/>
          </p:nvSpPr>
          <p:spPr>
            <a:xfrm>
              <a:off x="1943708" y="1363871"/>
              <a:ext cx="936104" cy="2188930"/>
            </a:xfrm>
            <a:prstGeom prst="rect">
              <a:avLst/>
            </a:prstGeom>
            <a:noFill/>
          </p:spPr>
          <p:txBody>
            <a:bodyPr wrap="square" rtlCol="0">
              <a:spAutoFit/>
            </a:bodyPr>
            <a:lstStyle/>
            <a:p>
              <a:pPr algn="ctr"/>
              <a:r>
                <a:rPr lang="en-US" altLang="zh-CN" sz="19405" dirty="0">
                  <a:solidFill>
                    <a:schemeClr val="bg1"/>
                  </a:solidFill>
                  <a:latin typeface="华文中宋" panose="02010600040101010101" pitchFamily="2" charset="-122"/>
                  <a:ea typeface="华文中宋" panose="02010600040101010101" pitchFamily="2" charset="-122"/>
                </a:rPr>
                <a:t>5</a:t>
              </a:r>
              <a:endParaRPr lang="en-US" altLang="zh-CN" sz="19405" dirty="0">
                <a:solidFill>
                  <a:schemeClr val="bg1"/>
                </a:solidFill>
                <a:latin typeface="华文中宋" panose="02010600040101010101" pitchFamily="2" charset="-122"/>
                <a:ea typeface="华文中宋" panose="02010600040101010101" pitchFamily="2" charset="-122"/>
              </a:endParaRPr>
            </a:p>
          </p:txBody>
        </p:sp>
      </p:grpSp>
      <p:sp>
        <p:nvSpPr>
          <p:cNvPr id="7" name="矩形 6"/>
          <p:cNvSpPr/>
          <p:nvPr/>
        </p:nvSpPr>
        <p:spPr>
          <a:xfrm>
            <a:off x="5170725" y="3256340"/>
            <a:ext cx="3570208" cy="769441"/>
          </a:xfrm>
          <a:prstGeom prst="rect">
            <a:avLst/>
          </a:prstGeom>
        </p:spPr>
        <p:txBody>
          <a:bodyPr wrap="none">
            <a:spAutoFit/>
          </a:bodyPr>
          <a:lstStyle/>
          <a:p>
            <a:pPr algn="l">
              <a:spcBef>
                <a:spcPct val="0"/>
              </a:spcBef>
            </a:pPr>
            <a:r>
              <a:rPr lang="zh-CN" altLang="en-US" sz="4400" b="1" dirty="0">
                <a:solidFill>
                  <a:schemeClr val="bg1"/>
                </a:solidFill>
                <a:latin typeface="微软雅黑" panose="020B0503020204020204" pitchFamily="34" charset="-122"/>
                <a:ea typeface="微软雅黑" panose="020B0503020204020204" pitchFamily="34" charset="-122"/>
              </a:rPr>
              <a:t>项目建设思路</a:t>
            </a:r>
            <a:endParaRPr lang="zh-CN" altLang="en-US" sz="28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25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 name="矩形 50"/>
          <p:cNvSpPr/>
          <p:nvPr/>
        </p:nvSpPr>
        <p:spPr>
          <a:xfrm>
            <a:off x="5083294" y="258889"/>
            <a:ext cx="2339102" cy="523220"/>
          </a:xfrm>
          <a:prstGeom prst="rect">
            <a:avLst/>
          </a:prstGeom>
        </p:spPr>
        <p:txBody>
          <a:bodyPr wrap="non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系统建设目标</a:t>
            </a:r>
            <a:endParaRPr kumimoji="0" lang="zh-CN" altLang="en-US" sz="280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grpSp>
        <p:nvGrpSpPr>
          <p:cNvPr id="23557" name="组合 6"/>
          <p:cNvGrpSpPr/>
          <p:nvPr/>
        </p:nvGrpSpPr>
        <p:grpSpPr bwMode="auto">
          <a:xfrm>
            <a:off x="1458559" y="2680221"/>
            <a:ext cx="9773561" cy="4252912"/>
            <a:chOff x="4157" y="3715"/>
            <a:chExt cx="10728" cy="4747"/>
          </a:xfrm>
        </p:grpSpPr>
        <p:grpSp>
          <p:nvGrpSpPr>
            <p:cNvPr id="23558" name="Group 6"/>
            <p:cNvGrpSpPr/>
            <p:nvPr/>
          </p:nvGrpSpPr>
          <p:grpSpPr bwMode="auto">
            <a:xfrm>
              <a:off x="10747" y="5400"/>
              <a:ext cx="4115" cy="760"/>
              <a:chOff x="7125311" y="3386950"/>
              <a:chExt cx="3485499" cy="644384"/>
            </a:xfrm>
          </p:grpSpPr>
          <p:sp>
            <p:nvSpPr>
              <p:cNvPr id="23559" name="Shape 533"/>
              <p:cNvSpPr>
                <a:spLocks noChangeArrowheads="1"/>
              </p:cNvSpPr>
              <p:nvPr/>
            </p:nvSpPr>
            <p:spPr bwMode="auto">
              <a:xfrm>
                <a:off x="7465374" y="3386950"/>
                <a:ext cx="3145436" cy="644384"/>
              </a:xfrm>
              <a:custGeom>
                <a:avLst/>
                <a:gdLst>
                  <a:gd name="T0" fmla="*/ 21600 w 21600"/>
                  <a:gd name="T1" fmla="*/ 0 h 21600"/>
                  <a:gd name="T2" fmla="*/ 21600 w 21600"/>
                  <a:gd name="T3" fmla="*/ 21600 h 21600"/>
                  <a:gd name="T4" fmla="*/ 0 w 21600"/>
                  <a:gd name="T5" fmla="*/ 21600 h 21600"/>
                  <a:gd name="T6" fmla="*/ 0 w 21600"/>
                  <a:gd name="T7" fmla="*/ 0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21600" y="0"/>
                    </a:moveTo>
                    <a:lnTo>
                      <a:pt x="21600" y="21600"/>
                    </a:lnTo>
                    <a:lnTo>
                      <a:pt x="0" y="21600"/>
                    </a:lnTo>
                    <a:lnTo>
                      <a:pt x="0" y="0"/>
                    </a:lnTo>
                    <a:cubicBezTo>
                      <a:pt x="0" y="0"/>
                      <a:pt x="21600" y="0"/>
                      <a:pt x="21600" y="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3560" name="Shape 534"/>
              <p:cNvSpPr>
                <a:spLocks noChangeArrowheads="1"/>
              </p:cNvSpPr>
              <p:nvPr/>
            </p:nvSpPr>
            <p:spPr bwMode="auto">
              <a:xfrm>
                <a:off x="7125311" y="3386950"/>
                <a:ext cx="345204" cy="644384"/>
              </a:xfrm>
              <a:custGeom>
                <a:avLst/>
                <a:gdLst>
                  <a:gd name="T0" fmla="*/ 21600 w 21600"/>
                  <a:gd name="T1" fmla="*/ 0 h 21600"/>
                  <a:gd name="T2" fmla="*/ 0 w 21600"/>
                  <a:gd name="T3" fmla="*/ 9340 h 21600"/>
                  <a:gd name="T4" fmla="*/ 0 w 21600"/>
                  <a:gd name="T5" fmla="*/ 13486 h 21600"/>
                  <a:gd name="T6" fmla="*/ 21600 w 21600"/>
                  <a:gd name="T7" fmla="*/ 21600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21600" y="0"/>
                    </a:moveTo>
                    <a:lnTo>
                      <a:pt x="0" y="9340"/>
                    </a:lnTo>
                    <a:lnTo>
                      <a:pt x="0" y="13486"/>
                    </a:lnTo>
                    <a:lnTo>
                      <a:pt x="21600" y="21600"/>
                    </a:lnTo>
                    <a:cubicBezTo>
                      <a:pt x="21600" y="21600"/>
                      <a:pt x="21600" y="0"/>
                      <a:pt x="21600" y="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23561" name="Group 10"/>
            <p:cNvGrpSpPr/>
            <p:nvPr/>
          </p:nvGrpSpPr>
          <p:grpSpPr bwMode="auto">
            <a:xfrm>
              <a:off x="4157" y="5400"/>
              <a:ext cx="4125" cy="760"/>
              <a:chOff x="1545760" y="3386950"/>
              <a:chExt cx="3493936" cy="644384"/>
            </a:xfrm>
          </p:grpSpPr>
          <p:sp>
            <p:nvSpPr>
              <p:cNvPr id="23562" name="Shape 536"/>
              <p:cNvSpPr>
                <a:spLocks noChangeArrowheads="1"/>
              </p:cNvSpPr>
              <p:nvPr/>
            </p:nvSpPr>
            <p:spPr bwMode="auto">
              <a:xfrm>
                <a:off x="4694491" y="3386950"/>
                <a:ext cx="345205" cy="644384"/>
              </a:xfrm>
              <a:custGeom>
                <a:avLst/>
                <a:gdLst>
                  <a:gd name="T0" fmla="*/ 0 w 21600"/>
                  <a:gd name="T1" fmla="*/ 0 h 21600"/>
                  <a:gd name="T2" fmla="*/ 21600 w 21600"/>
                  <a:gd name="T3" fmla="*/ 9340 h 21600"/>
                  <a:gd name="T4" fmla="*/ 21600 w 21600"/>
                  <a:gd name="T5" fmla="*/ 13486 h 21600"/>
                  <a:gd name="T6" fmla="*/ 0 w 21600"/>
                  <a:gd name="T7" fmla="*/ 2160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9340"/>
                    </a:lnTo>
                    <a:lnTo>
                      <a:pt x="21600" y="13486"/>
                    </a:lnTo>
                    <a:lnTo>
                      <a:pt x="0" y="21600"/>
                    </a:lnTo>
                    <a:cubicBezTo>
                      <a:pt x="0" y="21600"/>
                      <a:pt x="0" y="0"/>
                      <a:pt x="0" y="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3563" name="Shape 537"/>
              <p:cNvSpPr>
                <a:spLocks noChangeArrowheads="1"/>
              </p:cNvSpPr>
              <p:nvPr/>
            </p:nvSpPr>
            <p:spPr bwMode="auto">
              <a:xfrm>
                <a:off x="1545760" y="3386950"/>
                <a:ext cx="3151081" cy="644384"/>
              </a:xfrm>
              <a:custGeom>
                <a:avLst/>
                <a:gdLst>
                  <a:gd name="T0" fmla="*/ 0 w 21600"/>
                  <a:gd name="T1" fmla="*/ 0 h 21600"/>
                  <a:gd name="T2" fmla="*/ 0 w 21600"/>
                  <a:gd name="T3" fmla="*/ 21600 h 21600"/>
                  <a:gd name="T4" fmla="*/ 21600 w 21600"/>
                  <a:gd name="T5" fmla="*/ 21600 h 21600"/>
                  <a:gd name="T6" fmla="*/ 21600 w 21600"/>
                  <a:gd name="T7" fmla="*/ 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0" y="21600"/>
                    </a:lnTo>
                    <a:lnTo>
                      <a:pt x="21600" y="21600"/>
                    </a:lnTo>
                    <a:lnTo>
                      <a:pt x="21600" y="0"/>
                    </a:lnTo>
                    <a:cubicBezTo>
                      <a:pt x="21600" y="0"/>
                      <a:pt x="0" y="0"/>
                      <a:pt x="0" y="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23564" name="Group 14"/>
            <p:cNvGrpSpPr/>
            <p:nvPr/>
          </p:nvGrpSpPr>
          <p:grpSpPr bwMode="auto">
            <a:xfrm>
              <a:off x="10330" y="3715"/>
              <a:ext cx="4535" cy="1015"/>
              <a:chOff x="6772654" y="2152648"/>
              <a:chExt cx="3840113" cy="860072"/>
            </a:xfrm>
          </p:grpSpPr>
          <p:sp>
            <p:nvSpPr>
              <p:cNvPr id="23565" name="Shape 539"/>
              <p:cNvSpPr>
                <a:spLocks noChangeArrowheads="1"/>
              </p:cNvSpPr>
              <p:nvPr/>
            </p:nvSpPr>
            <p:spPr bwMode="auto">
              <a:xfrm>
                <a:off x="7289045" y="2152648"/>
                <a:ext cx="3323722" cy="644383"/>
              </a:xfrm>
              <a:custGeom>
                <a:avLst/>
                <a:gdLst>
                  <a:gd name="T0" fmla="*/ 21600 w 21600"/>
                  <a:gd name="T1" fmla="*/ 0 h 21600"/>
                  <a:gd name="T2" fmla="*/ 21600 w 21600"/>
                  <a:gd name="T3" fmla="*/ 21600 h 21600"/>
                  <a:gd name="T4" fmla="*/ 0 w 21600"/>
                  <a:gd name="T5" fmla="*/ 21600 h 21600"/>
                  <a:gd name="T6" fmla="*/ 0 w 21600"/>
                  <a:gd name="T7" fmla="*/ 0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21600" y="0"/>
                    </a:moveTo>
                    <a:lnTo>
                      <a:pt x="21600" y="21600"/>
                    </a:lnTo>
                    <a:lnTo>
                      <a:pt x="0" y="21600"/>
                    </a:lnTo>
                    <a:lnTo>
                      <a:pt x="0" y="0"/>
                    </a:lnTo>
                    <a:cubicBezTo>
                      <a:pt x="0" y="0"/>
                      <a:pt x="21600" y="0"/>
                      <a:pt x="21600" y="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3566" name="Shape 540"/>
              <p:cNvSpPr>
                <a:spLocks noChangeArrowheads="1"/>
              </p:cNvSpPr>
              <p:nvPr/>
            </p:nvSpPr>
            <p:spPr bwMode="auto">
              <a:xfrm>
                <a:off x="6772654" y="2152648"/>
                <a:ext cx="516147" cy="860072"/>
              </a:xfrm>
              <a:custGeom>
                <a:avLst/>
                <a:gdLst>
                  <a:gd name="T0" fmla="*/ 21600 w 21600"/>
                  <a:gd name="T1" fmla="*/ 0 h 21600"/>
                  <a:gd name="T2" fmla="*/ 0 w 21600"/>
                  <a:gd name="T3" fmla="*/ 19997 h 21600"/>
                  <a:gd name="T4" fmla="*/ 2792 w 21600"/>
                  <a:gd name="T5" fmla="*/ 21600 h 21600"/>
                  <a:gd name="T6" fmla="*/ 21600 w 21600"/>
                  <a:gd name="T7" fmla="*/ 16183 h 21600"/>
                  <a:gd name="T8" fmla="*/ 21600 w 21600"/>
                  <a:gd name="T9" fmla="*/ 0 h 21600"/>
                </a:gdLst>
                <a:ahLst/>
                <a:cxnLst>
                  <a:cxn ang="0">
                    <a:pos x="T0" y="T1"/>
                  </a:cxn>
                  <a:cxn ang="0">
                    <a:pos x="T2" y="T3"/>
                  </a:cxn>
                  <a:cxn ang="0">
                    <a:pos x="T4" y="T5"/>
                  </a:cxn>
                  <a:cxn ang="0">
                    <a:pos x="T6" y="T7"/>
                  </a:cxn>
                  <a:cxn ang="0">
                    <a:pos x="T8" y="T9"/>
                  </a:cxn>
                </a:cxnLst>
                <a:rect l="0" t="0" r="r" b="b"/>
                <a:pathLst>
                  <a:path w="21600" h="21600">
                    <a:moveTo>
                      <a:pt x="21600" y="0"/>
                    </a:moveTo>
                    <a:lnTo>
                      <a:pt x="0" y="19997"/>
                    </a:lnTo>
                    <a:lnTo>
                      <a:pt x="2792" y="21600"/>
                    </a:lnTo>
                    <a:lnTo>
                      <a:pt x="21600" y="16183"/>
                    </a:lnTo>
                    <a:cubicBezTo>
                      <a:pt x="21600" y="16183"/>
                      <a:pt x="21600" y="0"/>
                      <a:pt x="21600" y="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23567" name="Group 18"/>
            <p:cNvGrpSpPr/>
            <p:nvPr/>
          </p:nvGrpSpPr>
          <p:grpSpPr bwMode="auto">
            <a:xfrm>
              <a:off x="4157" y="3715"/>
              <a:ext cx="4550" cy="1015"/>
              <a:chOff x="1545760" y="2152648"/>
              <a:chExt cx="3853814" cy="860072"/>
            </a:xfrm>
          </p:grpSpPr>
          <p:sp>
            <p:nvSpPr>
              <p:cNvPr id="23568" name="Shape 542"/>
              <p:cNvSpPr>
                <a:spLocks noChangeArrowheads="1"/>
              </p:cNvSpPr>
              <p:nvPr/>
            </p:nvSpPr>
            <p:spPr bwMode="auto">
              <a:xfrm>
                <a:off x="1545760" y="2152648"/>
                <a:ext cx="3344236" cy="644383"/>
              </a:xfrm>
              <a:custGeom>
                <a:avLst/>
                <a:gdLst>
                  <a:gd name="T0" fmla="*/ 0 w 21600"/>
                  <a:gd name="T1" fmla="*/ 0 h 21600"/>
                  <a:gd name="T2" fmla="*/ 0 w 21600"/>
                  <a:gd name="T3" fmla="*/ 21600 h 21600"/>
                  <a:gd name="T4" fmla="*/ 21600 w 21600"/>
                  <a:gd name="T5" fmla="*/ 21600 h 21600"/>
                  <a:gd name="T6" fmla="*/ 21600 w 21600"/>
                  <a:gd name="T7" fmla="*/ 0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0" y="21600"/>
                    </a:lnTo>
                    <a:lnTo>
                      <a:pt x="21600" y="21600"/>
                    </a:lnTo>
                    <a:lnTo>
                      <a:pt x="21600" y="0"/>
                    </a:lnTo>
                    <a:cubicBezTo>
                      <a:pt x="21600" y="0"/>
                      <a:pt x="0" y="0"/>
                      <a:pt x="0" y="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3569" name="Shape 543"/>
              <p:cNvSpPr>
                <a:spLocks noChangeArrowheads="1"/>
              </p:cNvSpPr>
              <p:nvPr/>
            </p:nvSpPr>
            <p:spPr bwMode="auto">
              <a:xfrm>
                <a:off x="4883415" y="2152648"/>
                <a:ext cx="516159" cy="860072"/>
              </a:xfrm>
              <a:custGeom>
                <a:avLst/>
                <a:gdLst>
                  <a:gd name="T0" fmla="*/ 0 w 21600"/>
                  <a:gd name="T1" fmla="*/ 0 h 21600"/>
                  <a:gd name="T2" fmla="*/ 21600 w 21600"/>
                  <a:gd name="T3" fmla="*/ 19997 h 21600"/>
                  <a:gd name="T4" fmla="*/ 18808 w 21600"/>
                  <a:gd name="T5" fmla="*/ 21600 h 21600"/>
                  <a:gd name="T6" fmla="*/ 0 w 21600"/>
                  <a:gd name="T7" fmla="*/ 16183 h 21600"/>
                  <a:gd name="T8" fmla="*/ 0 w 21600"/>
                  <a:gd name="T9" fmla="*/ 0 h 21600"/>
                </a:gdLst>
                <a:ahLst/>
                <a:cxnLst>
                  <a:cxn ang="0">
                    <a:pos x="T0" y="T1"/>
                  </a:cxn>
                  <a:cxn ang="0">
                    <a:pos x="T2" y="T3"/>
                  </a:cxn>
                  <a:cxn ang="0">
                    <a:pos x="T4" y="T5"/>
                  </a:cxn>
                  <a:cxn ang="0">
                    <a:pos x="T6" y="T7"/>
                  </a:cxn>
                  <a:cxn ang="0">
                    <a:pos x="T8" y="T9"/>
                  </a:cxn>
                </a:cxnLst>
                <a:rect l="0" t="0" r="r" b="b"/>
                <a:pathLst>
                  <a:path w="21600" h="21600">
                    <a:moveTo>
                      <a:pt x="0" y="0"/>
                    </a:moveTo>
                    <a:lnTo>
                      <a:pt x="21600" y="19997"/>
                    </a:lnTo>
                    <a:lnTo>
                      <a:pt x="18808" y="21600"/>
                    </a:lnTo>
                    <a:lnTo>
                      <a:pt x="0" y="16183"/>
                    </a:lnTo>
                    <a:cubicBezTo>
                      <a:pt x="0" y="16183"/>
                      <a:pt x="0" y="0"/>
                      <a:pt x="0" y="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23570" name="Group 21"/>
            <p:cNvGrpSpPr/>
            <p:nvPr/>
          </p:nvGrpSpPr>
          <p:grpSpPr bwMode="auto">
            <a:xfrm>
              <a:off x="10315" y="6895"/>
              <a:ext cx="4570" cy="1017"/>
              <a:chOff x="6760059" y="4457519"/>
              <a:chExt cx="3869841" cy="860072"/>
            </a:xfrm>
          </p:grpSpPr>
          <p:sp>
            <p:nvSpPr>
              <p:cNvPr id="23571" name="Shape 545"/>
              <p:cNvSpPr>
                <a:spLocks noChangeArrowheads="1"/>
              </p:cNvSpPr>
              <p:nvPr/>
            </p:nvSpPr>
            <p:spPr bwMode="auto">
              <a:xfrm>
                <a:off x="7276450" y="4671632"/>
                <a:ext cx="3353450" cy="644371"/>
              </a:xfrm>
              <a:custGeom>
                <a:avLst/>
                <a:gdLst>
                  <a:gd name="T0" fmla="*/ 21600 w 21600"/>
                  <a:gd name="T1" fmla="*/ 21600 h 21600"/>
                  <a:gd name="T2" fmla="*/ 21600 w 21600"/>
                  <a:gd name="T3" fmla="*/ 0 h 21600"/>
                  <a:gd name="T4" fmla="*/ 0 w 21600"/>
                  <a:gd name="T5" fmla="*/ 0 h 21600"/>
                  <a:gd name="T6" fmla="*/ 0 w 21600"/>
                  <a:gd name="T7" fmla="*/ 21600 h 21600"/>
                  <a:gd name="T8" fmla="*/ 21600 w 21600"/>
                  <a:gd name="T9" fmla="*/ 21600 h 21600"/>
                </a:gdLst>
                <a:ahLst/>
                <a:cxnLst>
                  <a:cxn ang="0">
                    <a:pos x="T0" y="T1"/>
                  </a:cxn>
                  <a:cxn ang="0">
                    <a:pos x="T2" y="T3"/>
                  </a:cxn>
                  <a:cxn ang="0">
                    <a:pos x="T4" y="T5"/>
                  </a:cxn>
                  <a:cxn ang="0">
                    <a:pos x="T6" y="T7"/>
                  </a:cxn>
                  <a:cxn ang="0">
                    <a:pos x="T8" y="T9"/>
                  </a:cxn>
                </a:cxnLst>
                <a:rect l="0" t="0" r="r" b="b"/>
                <a:pathLst>
                  <a:path w="21600" h="21600">
                    <a:moveTo>
                      <a:pt x="21600" y="21600"/>
                    </a:moveTo>
                    <a:lnTo>
                      <a:pt x="21600" y="0"/>
                    </a:lnTo>
                    <a:lnTo>
                      <a:pt x="0" y="0"/>
                    </a:lnTo>
                    <a:lnTo>
                      <a:pt x="0" y="21600"/>
                    </a:lnTo>
                    <a:cubicBezTo>
                      <a:pt x="0" y="21600"/>
                      <a:pt x="21600" y="21600"/>
                      <a:pt x="21600" y="2160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3572" name="Shape 546"/>
              <p:cNvSpPr>
                <a:spLocks noChangeArrowheads="1"/>
              </p:cNvSpPr>
              <p:nvPr/>
            </p:nvSpPr>
            <p:spPr bwMode="auto">
              <a:xfrm>
                <a:off x="6760059" y="4457519"/>
                <a:ext cx="516158" cy="860072"/>
              </a:xfrm>
              <a:custGeom>
                <a:avLst/>
                <a:gdLst>
                  <a:gd name="T0" fmla="*/ 21600 w 21600"/>
                  <a:gd name="T1" fmla="*/ 21600 h 21600"/>
                  <a:gd name="T2" fmla="*/ 0 w 21600"/>
                  <a:gd name="T3" fmla="*/ 1603 h 21600"/>
                  <a:gd name="T4" fmla="*/ 2791 w 21600"/>
                  <a:gd name="T5" fmla="*/ 0 h 21600"/>
                  <a:gd name="T6" fmla="*/ 21600 w 21600"/>
                  <a:gd name="T7" fmla="*/ 5417 h 21600"/>
                  <a:gd name="T8" fmla="*/ 21600 w 21600"/>
                  <a:gd name="T9" fmla="*/ 21600 h 21600"/>
                </a:gdLst>
                <a:ahLst/>
                <a:cxnLst>
                  <a:cxn ang="0">
                    <a:pos x="T0" y="T1"/>
                  </a:cxn>
                  <a:cxn ang="0">
                    <a:pos x="T2" y="T3"/>
                  </a:cxn>
                  <a:cxn ang="0">
                    <a:pos x="T4" y="T5"/>
                  </a:cxn>
                  <a:cxn ang="0">
                    <a:pos x="T6" y="T7"/>
                  </a:cxn>
                  <a:cxn ang="0">
                    <a:pos x="T8" y="T9"/>
                  </a:cxn>
                </a:cxnLst>
                <a:rect l="0" t="0" r="r" b="b"/>
                <a:pathLst>
                  <a:path w="21600" h="21600">
                    <a:moveTo>
                      <a:pt x="21600" y="21600"/>
                    </a:moveTo>
                    <a:lnTo>
                      <a:pt x="0" y="1603"/>
                    </a:lnTo>
                    <a:lnTo>
                      <a:pt x="2791" y="0"/>
                    </a:lnTo>
                    <a:lnTo>
                      <a:pt x="21600" y="5417"/>
                    </a:lnTo>
                    <a:cubicBezTo>
                      <a:pt x="21600" y="5417"/>
                      <a:pt x="21600" y="21600"/>
                      <a:pt x="21600" y="2160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grpSp>
          <p:nvGrpSpPr>
            <p:cNvPr id="23573" name="Group 24"/>
            <p:cNvGrpSpPr/>
            <p:nvPr/>
          </p:nvGrpSpPr>
          <p:grpSpPr bwMode="auto">
            <a:xfrm>
              <a:off x="4157" y="6895"/>
              <a:ext cx="4550" cy="1017"/>
              <a:chOff x="1545760" y="4457519"/>
              <a:chExt cx="3853808" cy="860072"/>
            </a:xfrm>
          </p:grpSpPr>
          <p:sp>
            <p:nvSpPr>
              <p:cNvPr id="23574" name="Shape 548"/>
              <p:cNvSpPr>
                <a:spLocks noChangeArrowheads="1"/>
              </p:cNvSpPr>
              <p:nvPr/>
            </p:nvSpPr>
            <p:spPr bwMode="auto">
              <a:xfrm>
                <a:off x="1545760" y="4671632"/>
                <a:ext cx="3336278" cy="644371"/>
              </a:xfrm>
              <a:custGeom>
                <a:avLst/>
                <a:gdLst>
                  <a:gd name="T0" fmla="*/ 0 w 21600"/>
                  <a:gd name="T1" fmla="*/ 21600 h 21600"/>
                  <a:gd name="T2" fmla="*/ 0 w 21600"/>
                  <a:gd name="T3" fmla="*/ 0 h 21600"/>
                  <a:gd name="T4" fmla="*/ 21600 w 21600"/>
                  <a:gd name="T5" fmla="*/ 0 h 21600"/>
                  <a:gd name="T6" fmla="*/ 21600 w 21600"/>
                  <a:gd name="T7" fmla="*/ 21600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0" y="0"/>
                    </a:lnTo>
                    <a:lnTo>
                      <a:pt x="21600" y="0"/>
                    </a:lnTo>
                    <a:lnTo>
                      <a:pt x="21600" y="21600"/>
                    </a:lnTo>
                    <a:cubicBezTo>
                      <a:pt x="21600" y="21600"/>
                      <a:pt x="0" y="21600"/>
                      <a:pt x="0" y="2160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3575" name="Shape 549"/>
              <p:cNvSpPr>
                <a:spLocks noChangeArrowheads="1"/>
              </p:cNvSpPr>
              <p:nvPr/>
            </p:nvSpPr>
            <p:spPr bwMode="auto">
              <a:xfrm>
                <a:off x="4883415" y="4457519"/>
                <a:ext cx="516153" cy="860072"/>
              </a:xfrm>
              <a:custGeom>
                <a:avLst/>
                <a:gdLst>
                  <a:gd name="T0" fmla="*/ 0 w 21600"/>
                  <a:gd name="T1" fmla="*/ 21600 h 21600"/>
                  <a:gd name="T2" fmla="*/ 21600 w 21600"/>
                  <a:gd name="T3" fmla="*/ 1603 h 21600"/>
                  <a:gd name="T4" fmla="*/ 18808 w 21600"/>
                  <a:gd name="T5" fmla="*/ 0 h 21600"/>
                  <a:gd name="T6" fmla="*/ 0 w 21600"/>
                  <a:gd name="T7" fmla="*/ 5417 h 21600"/>
                  <a:gd name="T8" fmla="*/ 0 w 21600"/>
                  <a:gd name="T9" fmla="*/ 21600 h 21600"/>
                </a:gdLst>
                <a:ahLst/>
                <a:cxnLst>
                  <a:cxn ang="0">
                    <a:pos x="T0" y="T1"/>
                  </a:cxn>
                  <a:cxn ang="0">
                    <a:pos x="T2" y="T3"/>
                  </a:cxn>
                  <a:cxn ang="0">
                    <a:pos x="T4" y="T5"/>
                  </a:cxn>
                  <a:cxn ang="0">
                    <a:pos x="T6" y="T7"/>
                  </a:cxn>
                  <a:cxn ang="0">
                    <a:pos x="T8" y="T9"/>
                  </a:cxn>
                </a:cxnLst>
                <a:rect l="0" t="0" r="r" b="b"/>
                <a:pathLst>
                  <a:path w="21600" h="21600">
                    <a:moveTo>
                      <a:pt x="0" y="21600"/>
                    </a:moveTo>
                    <a:lnTo>
                      <a:pt x="21600" y="1603"/>
                    </a:lnTo>
                    <a:lnTo>
                      <a:pt x="18808" y="0"/>
                    </a:lnTo>
                    <a:lnTo>
                      <a:pt x="0" y="5417"/>
                    </a:lnTo>
                    <a:cubicBezTo>
                      <a:pt x="0" y="5417"/>
                      <a:pt x="0" y="21600"/>
                      <a:pt x="0" y="21600"/>
                    </a:cubicBezTo>
                    <a:close/>
                  </a:path>
                </a:pathLst>
              </a:custGeom>
              <a:solidFill>
                <a:schemeClr val="accent2"/>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sp>
          <p:nvSpPr>
            <p:cNvPr id="23576" name="Shape 558"/>
            <p:cNvSpPr>
              <a:spLocks noChangeArrowheads="1"/>
            </p:cNvSpPr>
            <p:nvPr/>
          </p:nvSpPr>
          <p:spPr bwMode="auto">
            <a:xfrm>
              <a:off x="4157" y="3990"/>
              <a:ext cx="232" cy="22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3375"/>
                </a:spcBef>
                <a:spcAft>
                  <a:spcPct val="0"/>
                </a:spcAft>
                <a:buClrTx/>
                <a:buSzTx/>
                <a:buFontTx/>
                <a:buNone/>
                <a:defRPr/>
              </a:pPr>
              <a:endPar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577" name="Shape 562"/>
            <p:cNvSpPr>
              <a:spLocks noChangeArrowheads="1"/>
            </p:cNvSpPr>
            <p:nvPr/>
          </p:nvSpPr>
          <p:spPr bwMode="auto">
            <a:xfrm>
              <a:off x="4157" y="5677"/>
              <a:ext cx="232" cy="22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3375"/>
                </a:spcBef>
                <a:spcAft>
                  <a:spcPct val="0"/>
                </a:spcAft>
                <a:buClrTx/>
                <a:buSzTx/>
                <a:buFontTx/>
                <a:buNone/>
                <a:defRPr/>
              </a:pPr>
              <a:endPar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578" name="Shape 566"/>
            <p:cNvSpPr>
              <a:spLocks noChangeArrowheads="1"/>
            </p:cNvSpPr>
            <p:nvPr/>
          </p:nvSpPr>
          <p:spPr bwMode="auto">
            <a:xfrm>
              <a:off x="4157" y="7440"/>
              <a:ext cx="232" cy="22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3375"/>
                </a:spcBef>
                <a:spcAft>
                  <a:spcPct val="0"/>
                </a:spcAft>
                <a:buClrTx/>
                <a:buSzTx/>
                <a:buFontTx/>
                <a:buNone/>
                <a:defRPr/>
              </a:pPr>
              <a:endPar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579" name="Shape 568"/>
            <p:cNvSpPr>
              <a:spLocks noChangeArrowheads="1"/>
            </p:cNvSpPr>
            <p:nvPr/>
          </p:nvSpPr>
          <p:spPr bwMode="auto">
            <a:xfrm>
              <a:off x="14637" y="3990"/>
              <a:ext cx="232" cy="22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3375"/>
                </a:spcBef>
                <a:spcAft>
                  <a:spcPct val="0"/>
                </a:spcAft>
                <a:buClrTx/>
                <a:buSzTx/>
                <a:buFontTx/>
                <a:buNone/>
                <a:defRPr/>
              </a:pPr>
              <a:endPar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580" name="Shape 572"/>
            <p:cNvSpPr>
              <a:spLocks noChangeArrowheads="1"/>
            </p:cNvSpPr>
            <p:nvPr/>
          </p:nvSpPr>
          <p:spPr bwMode="auto">
            <a:xfrm>
              <a:off x="14637" y="5677"/>
              <a:ext cx="232" cy="220"/>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3375"/>
                </a:spcBef>
                <a:spcAft>
                  <a:spcPct val="0"/>
                </a:spcAft>
                <a:buClrTx/>
                <a:buSzTx/>
                <a:buFontTx/>
                <a:buNone/>
                <a:defRPr/>
              </a:pPr>
              <a:endPar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581" name="Shape 576"/>
            <p:cNvSpPr>
              <a:spLocks noChangeArrowheads="1"/>
            </p:cNvSpPr>
            <p:nvPr/>
          </p:nvSpPr>
          <p:spPr bwMode="auto">
            <a:xfrm>
              <a:off x="14637" y="7440"/>
              <a:ext cx="232" cy="222"/>
            </a:xfrm>
            <a:prstGeom prst="rect">
              <a:avLst/>
            </a:prstGeom>
            <a:solidFill>
              <a:schemeClr val="accent1"/>
            </a:solidFill>
            <a:ln>
              <a:noFill/>
            </a:ln>
            <a:extLst>
              <a:ext uri="{91240B29-F687-4F45-9708-019B960494DF}">
                <a14:hiddenLine xmlns:a14="http://schemas.microsoft.com/office/drawing/2010/main" w="12700">
                  <a:solidFill>
                    <a:srgbClr val="000000"/>
                  </a:solidFill>
                  <a:miter lim="800000"/>
                  <a:headEnd/>
                  <a:tailEnd/>
                </a14:hiddenLine>
              </a:ext>
            </a:extLst>
          </p:spPr>
          <p:txBody>
            <a:bodyPr lIns="38100" tIns="38100" rIns="38100" bIns="3810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ts val="3375"/>
                </a:spcBef>
                <a:spcAft>
                  <a:spcPct val="0"/>
                </a:spcAft>
                <a:buClrTx/>
                <a:buSzTx/>
                <a:buFontTx/>
                <a:buNone/>
                <a:defRPr/>
              </a:pPr>
              <a:endParaRPr kumimoji="0" lang="zh-CN" altLang="en-US" sz="32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582" name="Text Placeholder 12"/>
            <p:cNvSpPr txBox="1">
              <a:spLocks noChangeArrowheads="1"/>
            </p:cNvSpPr>
            <p:nvPr/>
          </p:nvSpPr>
          <p:spPr bwMode="auto">
            <a:xfrm>
              <a:off x="4692" y="3930"/>
              <a:ext cx="3087"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落实安全标准化</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583" name="Text Placeholder 12"/>
            <p:cNvSpPr txBox="1">
              <a:spLocks noChangeArrowheads="1"/>
            </p:cNvSpPr>
            <p:nvPr/>
          </p:nvSpPr>
          <p:spPr bwMode="auto">
            <a:xfrm>
              <a:off x="4692" y="5610"/>
              <a:ext cx="3087"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构建双重预防控制体系</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584" name="Text Placeholder 12"/>
            <p:cNvSpPr txBox="1">
              <a:spLocks noChangeArrowheads="1"/>
            </p:cNvSpPr>
            <p:nvPr/>
          </p:nvSpPr>
          <p:spPr bwMode="auto">
            <a:xfrm>
              <a:off x="4692" y="7360"/>
              <a:ext cx="3087"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安全生产现场在线监测</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585" name="Text Placeholder 12"/>
            <p:cNvSpPr txBox="1">
              <a:spLocks noChangeArrowheads="1"/>
            </p:cNvSpPr>
            <p:nvPr/>
          </p:nvSpPr>
          <p:spPr bwMode="auto">
            <a:xfrm>
              <a:off x="11245" y="3930"/>
              <a:ext cx="308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物联设备、数据互通</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586" name="Text Placeholder 12"/>
            <p:cNvSpPr txBox="1">
              <a:spLocks noChangeArrowheads="1"/>
            </p:cNvSpPr>
            <p:nvPr/>
          </p:nvSpPr>
          <p:spPr bwMode="auto">
            <a:xfrm>
              <a:off x="11245" y="5610"/>
              <a:ext cx="3085" cy="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Tx/>
                <a:buNone/>
                <a:defRPr/>
              </a:pPr>
              <a:r>
                <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规范流程、提升管理水平</a:t>
              </a:r>
              <a:endParaRPr kumimoji="0" lang="zh-CN" altLang="en-US" sz="1600" b="1"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587" name="Text Placeholder 12"/>
            <p:cNvSpPr txBox="1">
              <a:spLocks noChangeArrowheads="1"/>
            </p:cNvSpPr>
            <p:nvPr/>
          </p:nvSpPr>
          <p:spPr bwMode="auto">
            <a:xfrm>
              <a:off x="11245" y="7360"/>
              <a:ext cx="3085"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r" defTabSz="914400" rtl="0" eaLnBrk="1" fontAlgn="base" latinLnBrk="0" hangingPunct="1">
                <a:lnSpc>
                  <a:spcPct val="100000"/>
                </a:lnSpc>
                <a:spcBef>
                  <a:spcPct val="20000"/>
                </a:spcBef>
                <a:spcAft>
                  <a:spcPct val="0"/>
                </a:spcAft>
                <a:buClrTx/>
                <a:buSzTx/>
                <a:buFontTx/>
                <a:buNone/>
                <a:defRPr/>
              </a:pPr>
              <a:r>
                <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实现精益安全管理</a:t>
              </a:r>
              <a:endParaRPr kumimoji="0" lang="zh-CN" altLang="en-US" sz="16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3589" name="Text Placeholder 12"/>
            <p:cNvSpPr txBox="1">
              <a:spLocks noChangeArrowheads="1"/>
            </p:cNvSpPr>
            <p:nvPr/>
          </p:nvSpPr>
          <p:spPr bwMode="auto">
            <a:xfrm>
              <a:off x="4644" y="6392"/>
              <a:ext cx="3210" cy="5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14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构建企业风险与隐患排查治理双重预防控制体系，建立企业风险数据库，基于风险库进行隐患排查，并循环动态更新风险库。</a:t>
              </a:r>
              <a:endParaRPr kumimoji="0" lang="zh-CN" altLang="en-US" sz="14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23590" name="Text Placeholder 12"/>
            <p:cNvSpPr txBox="1">
              <a:spLocks noChangeArrowheads="1"/>
            </p:cNvSpPr>
            <p:nvPr/>
          </p:nvSpPr>
          <p:spPr bwMode="auto">
            <a:xfrm>
              <a:off x="4692" y="8267"/>
              <a:ext cx="3405" cy="1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r>
                <a:rPr lang="zh-CN" altLang="en-US" sz="1400" noProof="0" dirty="0">
                  <a:ln>
                    <a:noFill/>
                  </a:ln>
                  <a:solidFill>
                    <a:srgbClr val="404040"/>
                  </a:solidFill>
                  <a:effectLst/>
                  <a:uLnTx/>
                  <a:uFillTx/>
                  <a:latin typeface="微软雅黑" panose="020B0503020204020204" pitchFamily="34" charset="-122"/>
                  <a:ea typeface="微软雅黑" panose="020B0503020204020204" pitchFamily="34" charset="-122"/>
                </a:rPr>
                <a:t>实现对安全生产现场的在线监控，增强安全生产的感知、监测、预警、处置和评估能力</a:t>
              </a:r>
              <a:r>
                <a:rPr kumimoji="0" lang="zh-CN" altLang="en-US" sz="14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a:t>
              </a:r>
              <a:endParaRPr kumimoji="0" lang="zh-CN" altLang="en-US" sz="14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
          <p:nvSpPr>
            <p:cNvPr id="23591" name="Text Placeholder 12"/>
            <p:cNvSpPr txBox="1">
              <a:spLocks noChangeArrowheads="1"/>
            </p:cNvSpPr>
            <p:nvPr/>
          </p:nvSpPr>
          <p:spPr bwMode="auto">
            <a:xfrm>
              <a:off x="11589" y="4755"/>
              <a:ext cx="3147" cy="3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defTabSz="914400" rtl="0" eaLnBrk="1" fontAlgn="base" latinLnBrk="0" hangingPunct="1">
                <a:lnSpc>
                  <a:spcPct val="100000"/>
                </a:lnSpc>
                <a:spcBef>
                  <a:spcPct val="20000"/>
                </a:spcBef>
                <a:spcAft>
                  <a:spcPct val="0"/>
                </a:spcAft>
                <a:buClrTx/>
                <a:buSzTx/>
                <a:buFontTx/>
                <a:buNone/>
                <a:defRPr/>
              </a:pPr>
              <a:r>
                <a:rPr lang="zh-CN" altLang="en-US" sz="1400" dirty="0">
                  <a:solidFill>
                    <a:srgbClr val="000000"/>
                  </a:solidFill>
                  <a:latin typeface="微软雅黑" panose="020B0503020204020204" pitchFamily="34" charset="-122"/>
                  <a:ea typeface="微软雅黑" panose="020B0503020204020204" pitchFamily="34" charset="-122"/>
                </a:rPr>
                <a:t>与</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监控终端、传感器、报警器、定位设备、视频设备等整合</a:t>
              </a:r>
              <a:r>
                <a:rPr lang="zh-CN" altLang="en-US" sz="1400" dirty="0">
                  <a:solidFill>
                    <a:srgbClr val="000000"/>
                  </a:solidFill>
                  <a:latin typeface="微软雅黑" panose="020B0503020204020204" pitchFamily="34" charset="-122"/>
                  <a:ea typeface="微软雅黑" panose="020B0503020204020204" pitchFamily="34" charset="-122"/>
                </a:rPr>
                <a:t>，</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rPr>
                <a:t>实现安全数据互联互通</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
          <p:nvSpPr>
            <p:cNvPr id="23592" name="Text Placeholder 12"/>
            <p:cNvSpPr txBox="1">
              <a:spLocks noChangeArrowheads="1"/>
            </p:cNvSpPr>
            <p:nvPr/>
          </p:nvSpPr>
          <p:spPr bwMode="auto">
            <a:xfrm>
              <a:off x="11626" y="6447"/>
              <a:ext cx="2915" cy="1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defTabSz="914400" rtl="0" eaLnBrk="1" fontAlgn="base" latinLnBrk="0" hangingPunct="1">
                <a:lnSpc>
                  <a:spcPct val="100000"/>
                </a:lnSpc>
                <a:spcBef>
                  <a:spcPct val="2000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进一步规范安全管理流程、提高工作效率，提高安全管理水平</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sp>
          <p:nvSpPr>
            <p:cNvPr id="23593" name="Text Placeholder 12"/>
            <p:cNvSpPr txBox="1">
              <a:spLocks noChangeArrowheads="1"/>
            </p:cNvSpPr>
            <p:nvPr/>
          </p:nvSpPr>
          <p:spPr bwMode="auto">
            <a:xfrm>
              <a:off x="11685" y="7915"/>
              <a:ext cx="2650" cy="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defTabSz="914400" rtl="0" eaLnBrk="1" fontAlgn="base" latinLnBrk="0" hangingPunct="1">
                <a:lnSpc>
                  <a:spcPct val="100000"/>
                </a:lnSpc>
                <a:spcBef>
                  <a:spcPct val="20000"/>
                </a:spcBef>
                <a:spcAft>
                  <a:spcPct val="0"/>
                </a:spcAft>
                <a:buClrTx/>
                <a:buSzTx/>
                <a:buFontTx/>
                <a:buNone/>
                <a:defRPr/>
              </a:pP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rPr>
                <a:t>构建具有精益安全生产管理模式</a:t>
              </a:r>
              <a:endPar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sym typeface="宋体" panose="02010600030101010101" pitchFamily="2" charset="-122"/>
              </a:endParaRPr>
            </a:p>
          </p:txBody>
        </p:sp>
        <p:grpSp>
          <p:nvGrpSpPr>
            <p:cNvPr id="23594" name="组合 99"/>
            <p:cNvGrpSpPr/>
            <p:nvPr/>
          </p:nvGrpSpPr>
          <p:grpSpPr bwMode="auto">
            <a:xfrm>
              <a:off x="7947" y="4235"/>
              <a:ext cx="3147" cy="3147"/>
              <a:chOff x="3566899" y="1605909"/>
              <a:chExt cx="1997947" cy="1997946"/>
            </a:xfrm>
          </p:grpSpPr>
          <p:sp>
            <p:nvSpPr>
              <p:cNvPr id="23595" name="Shape 551"/>
              <p:cNvSpPr>
                <a:spLocks noChangeArrowheads="1"/>
              </p:cNvSpPr>
              <p:nvPr/>
            </p:nvSpPr>
            <p:spPr bwMode="auto">
              <a:xfrm>
                <a:off x="3566899" y="1605909"/>
                <a:ext cx="1997947" cy="1997946"/>
              </a:xfrm>
              <a:custGeom>
                <a:avLst/>
                <a:gdLst>
                  <a:gd name="T0" fmla="*/ 16796 w 19679"/>
                  <a:gd name="T1" fmla="*/ 2882 h 19679"/>
                  <a:gd name="T2" fmla="*/ 16796 w 19679"/>
                  <a:gd name="T3" fmla="*/ 16796 h 19679"/>
                  <a:gd name="T4" fmla="*/ 2882 w 19679"/>
                  <a:gd name="T5" fmla="*/ 16796 h 19679"/>
                  <a:gd name="T6" fmla="*/ 2882 w 19679"/>
                  <a:gd name="T7" fmla="*/ 2882 h 19679"/>
                  <a:gd name="T8" fmla="*/ 16796 w 19679"/>
                  <a:gd name="T9" fmla="*/ 2882 h 19679"/>
                </a:gdLst>
                <a:ahLst/>
                <a:cxnLst>
                  <a:cxn ang="0">
                    <a:pos x="T0" y="T1"/>
                  </a:cxn>
                  <a:cxn ang="0">
                    <a:pos x="T2" y="T3"/>
                  </a:cxn>
                  <a:cxn ang="0">
                    <a:pos x="T4" y="T5"/>
                  </a:cxn>
                  <a:cxn ang="0">
                    <a:pos x="T6" y="T7"/>
                  </a:cxn>
                  <a:cxn ang="0">
                    <a:pos x="T8" y="T9"/>
                  </a:cxn>
                </a:cxnLst>
                <a:rect l="0" t="0" r="r" b="b"/>
                <a:pathLst>
                  <a:path w="19679" h="19679">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a:noFill/>
              </a:ln>
              <a:extLst>
                <a:ext uri="{91240B29-F687-4F45-9708-019B960494DF}">
                  <a14:hiddenLine xmlns:a14="http://schemas.microsoft.com/office/drawing/2010/main" w="12700">
                    <a:solidFill>
                      <a:srgbClr val="000000"/>
                    </a:solidFill>
                    <a:round/>
                  </a14:hiddenLine>
                </a:ext>
              </a:extLst>
            </p:spPr>
            <p:txBody>
              <a:bodyP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24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102" name="椭圆 101"/>
              <p:cNvSpPr/>
              <p:nvPr/>
            </p:nvSpPr>
            <p:spPr>
              <a:xfrm>
                <a:off x="3699180" y="1747129"/>
                <a:ext cx="1729122" cy="1727924"/>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1">
                    <a:ln>
                      <a:noFill/>
                    </a:ln>
                    <a:solidFill>
                      <a:srgbClr val="2683C6"/>
                    </a:solidFill>
                    <a:effectLst/>
                    <a:uLnTx/>
                    <a:uFillTx/>
                    <a:latin typeface="微软雅黑" panose="020B0503020204020204" pitchFamily="34" charset="-122"/>
                    <a:ea typeface="微软雅黑" panose="020B0503020204020204" pitchFamily="34" charset="-122"/>
                    <a:cs typeface="+mn-cs"/>
                  </a:rPr>
                  <a:t>安全生产管控平台建设目标</a:t>
                </a:r>
                <a:endParaRPr kumimoji="0" lang="zh-CN" altLang="en-US" sz="2400" b="1" i="0" u="none" strike="noStrike" kern="1200" cap="none" spc="0" normalizeH="0" baseline="0" noProof="1">
                  <a:ln>
                    <a:noFill/>
                  </a:ln>
                  <a:solidFill>
                    <a:srgbClr val="2683C6"/>
                  </a:solidFill>
                  <a:effectLst/>
                  <a:uLnTx/>
                  <a:uFillTx/>
                  <a:latin typeface="微软雅黑" panose="020B0503020204020204" pitchFamily="34" charset="-122"/>
                  <a:ea typeface="微软雅黑" panose="020B0503020204020204" pitchFamily="34" charset="-122"/>
                  <a:cs typeface="+mn-cs"/>
                </a:endParaRPr>
              </a:p>
            </p:txBody>
          </p:sp>
        </p:grpSp>
      </p:grpSp>
      <p:grpSp>
        <p:nvGrpSpPr>
          <p:cNvPr id="3" name="组合 5"/>
          <p:cNvGrpSpPr/>
          <p:nvPr/>
        </p:nvGrpSpPr>
        <p:grpSpPr bwMode="auto">
          <a:xfrm>
            <a:off x="0" y="-11270"/>
            <a:ext cx="2747681" cy="469151"/>
            <a:chOff x="6097456" y="3877982"/>
            <a:chExt cx="2831127" cy="483577"/>
          </a:xfrm>
        </p:grpSpPr>
        <p:sp>
          <p:nvSpPr>
            <p:cNvPr id="4" name="任意多边形 3"/>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94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5" name="任意多边形 4"/>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系统建设目标</a:t>
              </a:r>
              <a:endParaRPr kumimoji="0" lang="zh-CN" altLang="en-US" sz="19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grpSp>
      <p:sp>
        <p:nvSpPr>
          <p:cNvPr id="46" name="矩形 45"/>
          <p:cNvSpPr/>
          <p:nvPr/>
        </p:nvSpPr>
        <p:spPr>
          <a:xfrm>
            <a:off x="452394" y="783385"/>
            <a:ext cx="11953963" cy="2186940"/>
          </a:xfrm>
          <a:prstGeom prst="rect">
            <a:avLst/>
          </a:prstGeom>
        </p:spPr>
        <p:txBody>
          <a:bodyPr wrap="square">
            <a:spAutoFit/>
          </a:bodyPr>
          <a:lstStyle/>
          <a:p>
            <a:pPr indent="281305" algn="just" defTabSz="963930" fontAlgn="auto">
              <a:lnSpc>
                <a:spcPct val="150000"/>
              </a:lnSpc>
              <a:spcBef>
                <a:spcPts val="0"/>
              </a:spcBef>
              <a:spcAft>
                <a:spcPts val="0"/>
              </a:spcAft>
            </a:pPr>
            <a:r>
              <a:rPr lang="zh-CN" altLang="zh-CN" sz="1900" kern="100" dirty="0">
                <a:solidFill>
                  <a:prstClr val="black"/>
                </a:solidFill>
                <a:latin typeface="微软雅黑" panose="020B0503020204020204" pitchFamily="34" charset="-122"/>
                <a:ea typeface="微软雅黑" panose="020B0503020204020204" pitchFamily="34" charset="-122"/>
                <a:cs typeface="Arial" panose="020B0604020202020204" pitchFamily="34" charset="0"/>
              </a:rPr>
              <a:t>安全生产智能管控平台聚焦安全生产核心业务，以安全生产全要素和双重预防机制为核心，运用人工智能、物联网、大数据、可视化等技术，通过统一管理、统一标准、统一服务，实现安全生产全过程、全要素、全产业链的连接和融合，增强安全生产的感知、监测、预警、处置和评估能力，强化本质安全能力，提升跨部门、跨层级的安全生产联动联控能力。</a:t>
            </a:r>
            <a:endParaRPr lang="zh-CN" altLang="zh-CN" sz="1900" kern="100" dirty="0">
              <a:solidFill>
                <a:prstClr val="black"/>
              </a:solidFill>
              <a:latin typeface="微软雅黑" panose="020B0503020204020204" pitchFamily="34" charset="-122"/>
              <a:ea typeface="微软雅黑" panose="020B0503020204020204" pitchFamily="34" charset="-122"/>
              <a:cs typeface="Arial" panose="020B0604020202020204" pitchFamily="34" charset="0"/>
            </a:endParaRPr>
          </a:p>
          <a:p>
            <a:pPr indent="281305" algn="just" defTabSz="963930" fontAlgn="auto">
              <a:lnSpc>
                <a:spcPct val="150000"/>
              </a:lnSpc>
              <a:spcBef>
                <a:spcPts val="0"/>
              </a:spcBef>
              <a:spcAft>
                <a:spcPts val="0"/>
              </a:spcAft>
            </a:pPr>
            <a:endParaRPr lang="zh-CN" altLang="zh-CN" sz="1475" kern="100" dirty="0">
              <a:solidFill>
                <a:prstClr val="black"/>
              </a:solidFill>
              <a:latin typeface="微软雅黑" panose="020B0503020204020204" pitchFamily="34" charset="-122"/>
              <a:ea typeface="微软雅黑" panose="020B0503020204020204" pitchFamily="34" charset="-122"/>
            </a:endParaRPr>
          </a:p>
        </p:txBody>
      </p:sp>
      <p:sp>
        <p:nvSpPr>
          <p:cNvPr id="47" name="Text Placeholder 12"/>
          <p:cNvSpPr txBox="1">
            <a:spLocks noChangeArrowheads="1"/>
          </p:cNvSpPr>
          <p:nvPr/>
        </p:nvSpPr>
        <p:spPr bwMode="auto">
          <a:xfrm>
            <a:off x="1911337" y="3492369"/>
            <a:ext cx="2924416" cy="4891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nchor="ctr"/>
          <a:lstStyle>
            <a:lvl1pPr>
              <a:defRPr sz="2400">
                <a:solidFill>
                  <a:schemeClr val="tx1"/>
                </a:solidFill>
                <a:latin typeface="Calibri" panose="020F0502020204030204" pitchFamily="34" charset="0"/>
                <a:ea typeface="宋体" panose="02010600030101010101" pitchFamily="2" charset="-122"/>
              </a:defRPr>
            </a:lvl1pPr>
            <a:lvl2pPr>
              <a:defRPr sz="2400">
                <a:solidFill>
                  <a:schemeClr val="tx1"/>
                </a:solidFill>
                <a:latin typeface="Calibri" panose="020F0502020204030204" pitchFamily="34" charset="0"/>
                <a:ea typeface="宋体" panose="02010600030101010101" pitchFamily="2" charset="-122"/>
              </a:defRPr>
            </a:lvl2pPr>
            <a:lvl3pPr>
              <a:defRPr sz="2400">
                <a:solidFill>
                  <a:schemeClr val="tx1"/>
                </a:solidFill>
                <a:latin typeface="Calibri" panose="020F0502020204030204" pitchFamily="34" charset="0"/>
                <a:ea typeface="宋体" panose="02010600030101010101" pitchFamily="2" charset="-122"/>
              </a:defRPr>
            </a:lvl3pPr>
            <a:lvl4pPr>
              <a:defRPr sz="2400">
                <a:solidFill>
                  <a:schemeClr val="tx1"/>
                </a:solidFill>
                <a:latin typeface="Calibri" panose="020F0502020204030204" pitchFamily="34" charset="0"/>
                <a:ea typeface="宋体" panose="02010600030101010101" pitchFamily="2" charset="-122"/>
              </a:defRPr>
            </a:lvl4pPr>
            <a:lvl5pPr>
              <a:defRPr sz="2400">
                <a:solidFill>
                  <a:schemeClr val="tx1"/>
                </a:solidFill>
                <a:latin typeface="Calibri" panose="020F0502020204030204" pitchFamily="34" charset="0"/>
                <a:ea typeface="宋体" panose="02010600030101010101" pitchFamily="2" charset="-122"/>
              </a:defRPr>
            </a:lvl5pPr>
            <a:lvl6pPr marL="28956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6pPr>
            <a:lvl7pPr marL="33528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7pPr>
            <a:lvl8pPr marL="38100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8pPr>
            <a:lvl9pPr marL="4267200" indent="-609600" defTabSz="1219200" fontAlgn="base">
              <a:spcBef>
                <a:spcPct val="0"/>
              </a:spcBef>
              <a:spcAft>
                <a:spcPct val="0"/>
              </a:spcAft>
              <a:buFont typeface="Arial" panose="020B0604020202020204" pitchFamily="34" charset="0"/>
              <a:defRPr sz="24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20000"/>
              </a:spcBef>
              <a:spcAft>
                <a:spcPct val="0"/>
              </a:spcAft>
              <a:buClrTx/>
              <a:buSzTx/>
              <a:buFontTx/>
              <a:buNone/>
              <a:defRPr/>
            </a:pPr>
            <a:r>
              <a:rPr kumimoji="0" lang="zh-CN" altLang="en-US" sz="14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形成“标准制定、现场执行、检查评价、绩效改善”的</a:t>
            </a:r>
            <a:r>
              <a:rPr kumimoji="0" lang="en-US" altLang="zh-CN" sz="14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rPr>
              <a:t>PDCA</a:t>
            </a:r>
            <a:r>
              <a:rPr lang="zh-CN" altLang="en-US" sz="1400" dirty="0">
                <a:solidFill>
                  <a:srgbClr val="404040"/>
                </a:solidFill>
                <a:latin typeface="微软雅黑" panose="020B0503020204020204" pitchFamily="34" charset="-122"/>
                <a:ea typeface="微软雅黑" panose="020B0503020204020204" pitchFamily="34" charset="-122"/>
              </a:rPr>
              <a:t>信息化闭环</a:t>
            </a:r>
            <a:endParaRPr kumimoji="0" lang="zh-CN" altLang="en-US" sz="1400" b="0" i="0" u="none" strike="noStrike" kern="1200" cap="none" spc="0" normalizeH="0" baseline="0" noProof="0" dirty="0">
              <a:ln>
                <a:noFill/>
              </a:ln>
              <a:solidFill>
                <a:srgbClr val="404040"/>
              </a:solidFill>
              <a:effectLst/>
              <a:uLnTx/>
              <a:uFillTx/>
              <a:latin typeface="微软雅黑" panose="020B0503020204020204" pitchFamily="34" charset="-122"/>
              <a:ea typeface="微软雅黑" panose="020B0503020204020204" pitchFamily="34" charset="-122"/>
              <a:cs typeface="+mn-cs"/>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文本占位符 1"/>
          <p:cNvSpPr txBox="1"/>
          <p:nvPr/>
        </p:nvSpPr>
        <p:spPr>
          <a:xfrm>
            <a:off x="3855198" y="41345"/>
            <a:ext cx="5205443" cy="544673"/>
          </a:xfrm>
          <a:prstGeom prst="rect">
            <a:avLst/>
          </a:prstGeom>
        </p:spPr>
        <p:txBody>
          <a:bodyPr vert="horz" lIns="91440" tIns="45720" rIns="91440" bIns="45720" rtlCol="0" anchor="ctr"/>
          <a:lstStyle>
            <a:defPPr>
              <a:defRPr lang="zh-CN"/>
            </a:defPPr>
            <a:lvl1pPr algn="l" rtl="0" fontAlgn="base">
              <a:spcBef>
                <a:spcPct val="0"/>
              </a:spcBef>
              <a:spcAft>
                <a:spcPct val="0"/>
              </a:spcAft>
              <a:defRPr sz="1200" kern="1200">
                <a:solidFill>
                  <a:schemeClr val="tx1">
                    <a:tint val="75000"/>
                  </a:schemeClr>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系统业务架构： 纵向管理落地</a:t>
            </a:r>
            <a:endParaRPr kumimoji="0" lang="zh-CN" altLang="en-US" sz="3200" b="1" i="0" u="none" strike="noStrike" kern="1200" cap="none" spc="0" normalizeH="0" baseline="0" noProof="0" dirty="0">
              <a:ln>
                <a:noFill/>
              </a:ln>
              <a:solidFill>
                <a:srgbClr val="2683C6"/>
              </a:solidFill>
              <a:effectLst/>
              <a:uLnTx/>
              <a:uFillTx/>
              <a:latin typeface="Calibri" panose="020F0502020204030204" pitchFamily="34" charset="0"/>
              <a:ea typeface="宋体" panose="02010600030101010101" pitchFamily="2" charset="-122"/>
              <a:cs typeface="+mn-cs"/>
            </a:endParaRPr>
          </a:p>
        </p:txBody>
      </p:sp>
      <p:sp>
        <p:nvSpPr>
          <p:cNvPr id="7" name="TextBox 26"/>
          <p:cNvSpPr txBox="1"/>
          <p:nvPr/>
        </p:nvSpPr>
        <p:spPr>
          <a:xfrm>
            <a:off x="1280995" y="724470"/>
            <a:ext cx="9764652" cy="46037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400" b="1"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ea"/>
              </a:rPr>
              <a:t>纵向满足</a:t>
            </a:r>
            <a:r>
              <a:rPr kumimoji="0" lang="zh-CN" altLang="zh-CN" sz="2400" b="1"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ea"/>
              </a:rPr>
              <a:t>决策层、业务管理层、操作执行层三个层级</a:t>
            </a:r>
            <a:r>
              <a:rPr kumimoji="0" lang="zh-CN" altLang="en-US" sz="2400" b="1"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ea"/>
              </a:rPr>
              <a:t>使用要求。</a:t>
            </a:r>
            <a:endParaRPr kumimoji="0" lang="zh-CN" altLang="en-US" sz="2400" b="0" i="0" u="none" strike="noStrike" kern="1200" cap="none" spc="0" normalizeH="0" baseline="0" noProof="0" dirty="0">
              <a:ln>
                <a:noFill/>
              </a:ln>
              <a:solidFill>
                <a:prstClr val="black">
                  <a:lumMod val="50000"/>
                  <a:lumOff val="50000"/>
                </a:prstClr>
              </a:solidFill>
              <a:effectLst/>
              <a:uLnTx/>
              <a:uFillTx/>
              <a:latin typeface="微软雅黑" panose="020B0503020204020204" pitchFamily="34" charset="-122"/>
              <a:ea typeface="微软雅黑" panose="020B0503020204020204" pitchFamily="34" charset="-122"/>
              <a:cs typeface="+mn-ea"/>
              <a:sym typeface="+mn-lt"/>
            </a:endParaRPr>
          </a:p>
        </p:txBody>
      </p:sp>
      <p:grpSp>
        <p:nvGrpSpPr>
          <p:cNvPr id="3" name="组合 5"/>
          <p:cNvGrpSpPr/>
          <p:nvPr/>
        </p:nvGrpSpPr>
        <p:grpSpPr bwMode="auto">
          <a:xfrm>
            <a:off x="0" y="-11270"/>
            <a:ext cx="2747681" cy="469151"/>
            <a:chOff x="6097456" y="3877982"/>
            <a:chExt cx="2831127" cy="483577"/>
          </a:xfrm>
        </p:grpSpPr>
        <p:sp>
          <p:nvSpPr>
            <p:cNvPr id="12" name="任意多边形 11"/>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94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1" name="任意多边形 20"/>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系统业务架构</a:t>
              </a:r>
              <a:endParaRPr kumimoji="0" lang="en-US" altLang="zh-CN" sz="1940" b="0" i="0" u="none" strike="noStrike" kern="1200" cap="none" spc="0" normalizeH="0" baseline="0" noProof="1">
                <a:ln>
                  <a:noFill/>
                </a:ln>
                <a:solidFill>
                  <a:srgbClr val="FEFFFF"/>
                </a:solidFill>
                <a:effectLst/>
                <a:uLnTx/>
                <a:uFillTx/>
                <a:latin typeface="微软雅黑" panose="020B0503020204020204" pitchFamily="34" charset="-122"/>
                <a:ea typeface="微软雅黑" panose="020B0503020204020204" pitchFamily="34" charset="-122"/>
                <a:cs typeface="+mn-cs"/>
              </a:endParaRPr>
            </a:p>
          </p:txBody>
        </p:sp>
      </p:grpSp>
      <p:sp>
        <p:nvSpPr>
          <p:cNvPr id="22" name="矩形: 圆角 27"/>
          <p:cNvSpPr/>
          <p:nvPr/>
        </p:nvSpPr>
        <p:spPr>
          <a:xfrm>
            <a:off x="426021" y="1387244"/>
            <a:ext cx="679209" cy="5175560"/>
          </a:xfrm>
          <a:prstGeom prst="roundRect">
            <a:avLst/>
          </a:prstGeom>
          <a:no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marL="0" marR="0" lvl="0" indent="0" algn="ctr" defTabSz="1285240" rtl="0" eaLnBrk="1" fontAlgn="base" latinLnBrk="0" hangingPunct="1">
              <a:lnSpc>
                <a:spcPct val="130000"/>
              </a:lnSpc>
              <a:spcBef>
                <a:spcPct val="0"/>
              </a:spcBef>
              <a:spcAft>
                <a:spcPct val="0"/>
              </a:spcAft>
              <a:buClrTx/>
              <a:buSzTx/>
              <a:buFontTx/>
              <a:buNone/>
              <a:defRPr/>
            </a:pPr>
            <a:r>
              <a:rPr kumimoji="0" lang="zh-CN" altLang="en-US" sz="4220" b="1" i="0" u="none" strike="noStrike" kern="1200" cap="none" spc="0" normalizeH="0" baseline="0" noProof="0" dirty="0">
                <a:ln>
                  <a:noFill/>
                </a:ln>
                <a:solidFill>
                  <a:srgbClr val="FFC000"/>
                </a:solidFill>
                <a:effectLst/>
                <a:uLnTx/>
                <a:uFillTx/>
                <a:latin typeface="Century Gothic" panose="020B0502020202020204"/>
                <a:ea typeface="微软雅黑" panose="020B0503020204020204" pitchFamily="34" charset="-122"/>
                <a:cs typeface="+mn-cs"/>
              </a:rPr>
              <a:t>纵向落地</a:t>
            </a:r>
            <a:endParaRPr kumimoji="0" lang="zh-CN" altLang="en-US" sz="4220" b="1" i="0" u="none" strike="noStrike" kern="1200" cap="none" spc="0" normalizeH="0" baseline="0" noProof="0" dirty="0">
              <a:ln>
                <a:noFill/>
              </a:ln>
              <a:solidFill>
                <a:srgbClr val="FFC000"/>
              </a:solidFill>
              <a:effectLst/>
              <a:uLnTx/>
              <a:uFillTx/>
              <a:latin typeface="Century Gothic" panose="020B0502020202020204"/>
              <a:ea typeface="微软雅黑" panose="020B0503020204020204" pitchFamily="34" charset="-122"/>
              <a:cs typeface="+mn-cs"/>
            </a:endParaRPr>
          </a:p>
        </p:txBody>
      </p:sp>
      <p:sp>
        <p:nvSpPr>
          <p:cNvPr id="4" name="Text Box 118"/>
          <p:cNvSpPr txBox="1"/>
          <p:nvPr/>
        </p:nvSpPr>
        <p:spPr>
          <a:xfrm>
            <a:off x="6715760" y="3147060"/>
            <a:ext cx="4627245" cy="1383665"/>
          </a:xfrm>
          <a:prstGeom prst="rect">
            <a:avLst/>
          </a:prstGeom>
          <a:solidFill>
            <a:schemeClr val="bg1"/>
          </a:solidFill>
          <a:ln w="38100" cap="flat" cmpd="dbl">
            <a:solidFill>
              <a:srgbClr val="660033"/>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风险分级管控</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隐患排查治理</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安全检查监管</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危险作业监管</a:t>
            </a:r>
            <a:endPar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安全教育培训</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特种证书复审监管</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应急管理</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p:txBody>
      </p:sp>
      <p:sp>
        <p:nvSpPr>
          <p:cNvPr id="80" name="Freeform 121"/>
          <p:cNvSpPr/>
          <p:nvPr/>
        </p:nvSpPr>
        <p:spPr>
          <a:xfrm>
            <a:off x="4197350" y="2257425"/>
            <a:ext cx="2449195" cy="250825"/>
          </a:xfrm>
          <a:custGeom>
            <a:avLst/>
            <a:gdLst>
              <a:gd name="txL" fmla="*/ 0 w 816"/>
              <a:gd name="txT" fmla="*/ 0 h 181"/>
              <a:gd name="txR" fmla="*/ 816 w 816"/>
              <a:gd name="txB" fmla="*/ 181 h 181"/>
            </a:gdLst>
            <a:ahLst/>
            <a:cxnLst>
              <a:cxn ang="0">
                <a:pos x="0" y="2147483646"/>
              </a:cxn>
              <a:cxn ang="0">
                <a:pos x="2147483646" y="2147483646"/>
              </a:cxn>
              <a:cxn ang="0">
                <a:pos x="2147483646" y="0"/>
              </a:cxn>
            </a:cxnLst>
            <a:rect l="txL" t="txT" r="txR" b="txB"/>
            <a:pathLst>
              <a:path w="816" h="181">
                <a:moveTo>
                  <a:pt x="0" y="181"/>
                </a:moveTo>
                <a:lnTo>
                  <a:pt x="816" y="181"/>
                </a:lnTo>
                <a:lnTo>
                  <a:pt x="816" y="0"/>
                </a:lnTo>
              </a:path>
            </a:pathLst>
          </a:custGeom>
          <a:noFill/>
          <a:ln w="9525" cap="flat" cmpd="sng">
            <a:solidFill>
              <a:srgbClr val="800000">
                <a:alpha val="100000"/>
              </a:srgb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91" name="Freeform 122"/>
          <p:cNvSpPr/>
          <p:nvPr/>
        </p:nvSpPr>
        <p:spPr>
          <a:xfrm flipV="1">
            <a:off x="4881245" y="3473450"/>
            <a:ext cx="1761490" cy="324485"/>
          </a:xfrm>
          <a:custGeom>
            <a:avLst/>
            <a:gdLst>
              <a:gd name="txL" fmla="*/ 0 w 816"/>
              <a:gd name="txT" fmla="*/ 0 h 181"/>
              <a:gd name="txR" fmla="*/ 816 w 816"/>
              <a:gd name="txB" fmla="*/ 181 h 181"/>
            </a:gdLst>
            <a:ahLst/>
            <a:cxnLst>
              <a:cxn ang="0">
                <a:pos x="0" y="2147483646"/>
              </a:cxn>
              <a:cxn ang="0">
                <a:pos x="2147483646" y="2147483646"/>
              </a:cxn>
              <a:cxn ang="0">
                <a:pos x="2147483646" y="0"/>
              </a:cxn>
            </a:cxnLst>
            <a:rect l="txL" t="txT" r="txR" b="txB"/>
            <a:pathLst>
              <a:path w="816" h="181">
                <a:moveTo>
                  <a:pt x="0" y="181"/>
                </a:moveTo>
                <a:lnTo>
                  <a:pt x="816" y="181"/>
                </a:lnTo>
                <a:lnTo>
                  <a:pt x="816" y="0"/>
                </a:lnTo>
              </a:path>
            </a:pathLst>
          </a:custGeom>
          <a:noFill/>
          <a:ln w="9525" cap="flat" cmpd="sng">
            <a:solidFill>
              <a:srgbClr val="800000">
                <a:alpha val="100000"/>
              </a:srgb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pSp>
        <p:nvGrpSpPr>
          <p:cNvPr id="2" name="组合 1"/>
          <p:cNvGrpSpPr/>
          <p:nvPr/>
        </p:nvGrpSpPr>
        <p:grpSpPr>
          <a:xfrm>
            <a:off x="1749107" y="1943735"/>
            <a:ext cx="4452938" cy="3922412"/>
            <a:chOff x="2754" y="4182"/>
            <a:chExt cx="7013" cy="4597"/>
          </a:xfrm>
        </p:grpSpPr>
        <p:sp>
          <p:nvSpPr>
            <p:cNvPr id="5" name="Freeform 107"/>
            <p:cNvSpPr/>
            <p:nvPr/>
          </p:nvSpPr>
          <p:spPr>
            <a:xfrm>
              <a:off x="8142" y="6904"/>
              <a:ext cx="1625" cy="1875"/>
            </a:xfrm>
            <a:custGeom>
              <a:avLst/>
              <a:gdLst>
                <a:gd name="txL" fmla="*/ 0 w 854"/>
                <a:gd name="txT" fmla="*/ 0 h 993"/>
                <a:gd name="txR" fmla="*/ 854 w 854"/>
                <a:gd name="txB" fmla="*/ 993 h 993"/>
              </a:gdLst>
              <a:ahLst/>
              <a:cxnLst>
                <a:cxn ang="0">
                  <a:pos x="0" y="2147483646"/>
                </a:cxn>
                <a:cxn ang="0">
                  <a:pos x="2147483646" y="2147483646"/>
                </a:cxn>
                <a:cxn ang="0">
                  <a:pos x="2147483646" y="2147483646"/>
                </a:cxn>
                <a:cxn ang="0">
                  <a:pos x="2147483646" y="0"/>
                </a:cxn>
                <a:cxn ang="0">
                  <a:pos x="0" y="2147483646"/>
                </a:cxn>
              </a:cxnLst>
              <a:rect l="txL" t="txT" r="txR" b="txB"/>
              <a:pathLst>
                <a:path w="854" h="993">
                  <a:moveTo>
                    <a:pt x="0" y="269"/>
                  </a:moveTo>
                  <a:lnTo>
                    <a:pt x="505" y="992"/>
                  </a:lnTo>
                  <a:lnTo>
                    <a:pt x="853" y="621"/>
                  </a:lnTo>
                  <a:lnTo>
                    <a:pt x="245" y="0"/>
                  </a:lnTo>
                  <a:lnTo>
                    <a:pt x="0" y="269"/>
                  </a:lnTo>
                </a:path>
              </a:pathLst>
            </a:custGeom>
            <a:solidFill>
              <a:schemeClr val="accent2">
                <a:alpha val="100000"/>
              </a:schemeClr>
            </a:solidFill>
            <a:ln w="9525" cap="rnd" cmpd="sng">
              <a:solidFill>
                <a:schemeClr val="bg2">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7" name="Freeform 108"/>
            <p:cNvSpPr/>
            <p:nvPr/>
          </p:nvSpPr>
          <p:spPr>
            <a:xfrm>
              <a:off x="3719" y="6929"/>
              <a:ext cx="4928" cy="510"/>
            </a:xfrm>
            <a:custGeom>
              <a:avLst/>
              <a:gdLst>
                <a:gd name="txL" fmla="*/ 0 w 2589"/>
                <a:gd name="txT" fmla="*/ 0 h 269"/>
                <a:gd name="txR" fmla="*/ 2589 w 2589"/>
                <a:gd name="txB" fmla="*/ 269 h 269"/>
              </a:gdLst>
              <a:ahLst/>
              <a:cxnLst>
                <a:cxn ang="0">
                  <a:pos x="0" y="2147483646"/>
                </a:cxn>
                <a:cxn ang="0">
                  <a:pos x="2147483646" y="2147483646"/>
                </a:cxn>
                <a:cxn ang="0">
                  <a:pos x="2147483646" y="0"/>
                </a:cxn>
                <a:cxn ang="0">
                  <a:pos x="2147483646" y="0"/>
                </a:cxn>
                <a:cxn ang="0">
                  <a:pos x="0" y="2147483646"/>
                </a:cxn>
              </a:cxnLst>
              <a:rect l="txL" t="txT" r="txR" b="txB"/>
              <a:pathLst>
                <a:path w="2589" h="269">
                  <a:moveTo>
                    <a:pt x="0" y="268"/>
                  </a:moveTo>
                  <a:lnTo>
                    <a:pt x="2342" y="268"/>
                  </a:lnTo>
                  <a:lnTo>
                    <a:pt x="2588" y="0"/>
                  </a:lnTo>
                  <a:lnTo>
                    <a:pt x="653" y="0"/>
                  </a:lnTo>
                  <a:lnTo>
                    <a:pt x="0" y="268"/>
                  </a:lnTo>
                </a:path>
              </a:pathLst>
            </a:custGeom>
            <a:solidFill>
              <a:schemeClr val="accent1">
                <a:alpha val="50195"/>
              </a:schemeClr>
            </a:solidFill>
            <a:ln w="9525" cap="rnd" cmpd="sng">
              <a:solidFill>
                <a:schemeClr val="bg2">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177" name="Freeform 109"/>
            <p:cNvSpPr/>
            <p:nvPr/>
          </p:nvSpPr>
          <p:spPr>
            <a:xfrm>
              <a:off x="2754" y="7444"/>
              <a:ext cx="6382" cy="1326"/>
            </a:xfrm>
            <a:custGeom>
              <a:avLst/>
              <a:gdLst>
                <a:gd name="txL" fmla="*/ 0 w 3354"/>
                <a:gd name="txT" fmla="*/ 0 h 726"/>
                <a:gd name="txR" fmla="*/ 3354 w 3354"/>
                <a:gd name="txB" fmla="*/ 726 h 726"/>
              </a:gdLst>
              <a:ahLst/>
              <a:cxnLst>
                <a:cxn ang="0">
                  <a:pos x="0" y="2147483646"/>
                </a:cxn>
                <a:cxn ang="0">
                  <a:pos x="2147483646" y="2147483646"/>
                </a:cxn>
                <a:cxn ang="0">
                  <a:pos x="2147483646" y="0"/>
                </a:cxn>
                <a:cxn ang="0">
                  <a:pos x="2147483646" y="0"/>
                </a:cxn>
                <a:cxn ang="0">
                  <a:pos x="0" y="2147483646"/>
                </a:cxn>
              </a:cxnLst>
              <a:rect l="txL" t="txT" r="txR" b="txB"/>
              <a:pathLst>
                <a:path w="3354" h="726">
                  <a:moveTo>
                    <a:pt x="0" y="725"/>
                  </a:moveTo>
                  <a:lnTo>
                    <a:pt x="3353" y="725"/>
                  </a:lnTo>
                  <a:lnTo>
                    <a:pt x="2844" y="0"/>
                  </a:lnTo>
                  <a:lnTo>
                    <a:pt x="499" y="0"/>
                  </a:lnTo>
                  <a:lnTo>
                    <a:pt x="0" y="725"/>
                  </a:lnTo>
                </a:path>
              </a:pathLst>
            </a:custGeom>
            <a:solidFill>
              <a:srgbClr val="0033CC">
                <a:alpha val="100000"/>
              </a:srgbClr>
            </a:solidFill>
            <a:ln w="9525" cap="rnd" cmpd="sng">
              <a:solidFill>
                <a:schemeClr val="bg2">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8" name="Freeform 110"/>
            <p:cNvSpPr/>
            <p:nvPr/>
          </p:nvSpPr>
          <p:spPr>
            <a:xfrm>
              <a:off x="4822" y="5534"/>
              <a:ext cx="2462" cy="248"/>
            </a:xfrm>
            <a:custGeom>
              <a:avLst/>
              <a:gdLst>
                <a:gd name="txL" fmla="*/ 0 w 1295"/>
                <a:gd name="txT" fmla="*/ 0 h 131"/>
                <a:gd name="txR" fmla="*/ 1295 w 1295"/>
                <a:gd name="txB" fmla="*/ 131 h 131"/>
              </a:gdLst>
              <a:ahLst/>
              <a:cxnLst>
                <a:cxn ang="0">
                  <a:pos x="0" y="2147483646"/>
                </a:cxn>
                <a:cxn ang="0">
                  <a:pos x="2147483646" y="2147483646"/>
                </a:cxn>
                <a:cxn ang="0">
                  <a:pos x="2147483646" y="0"/>
                </a:cxn>
                <a:cxn ang="0">
                  <a:pos x="2147483646" y="0"/>
                </a:cxn>
                <a:cxn ang="0">
                  <a:pos x="0" y="2147483646"/>
                </a:cxn>
              </a:cxnLst>
              <a:rect l="txL" t="txT" r="txR" b="txB"/>
              <a:pathLst>
                <a:path w="1295" h="131">
                  <a:moveTo>
                    <a:pt x="0" y="130"/>
                  </a:moveTo>
                  <a:lnTo>
                    <a:pt x="1166" y="130"/>
                  </a:lnTo>
                  <a:lnTo>
                    <a:pt x="1294" y="0"/>
                  </a:lnTo>
                  <a:lnTo>
                    <a:pt x="403" y="0"/>
                  </a:lnTo>
                  <a:lnTo>
                    <a:pt x="0" y="130"/>
                  </a:lnTo>
                </a:path>
              </a:pathLst>
            </a:custGeom>
            <a:solidFill>
              <a:schemeClr val="accent1">
                <a:alpha val="50195"/>
              </a:schemeClr>
            </a:solidFill>
            <a:ln w="9525" cap="rnd" cmpd="sng">
              <a:solidFill>
                <a:schemeClr val="bg2">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9" name="Freeform 111"/>
            <p:cNvSpPr/>
            <p:nvPr/>
          </p:nvSpPr>
          <p:spPr>
            <a:xfrm>
              <a:off x="7007" y="5569"/>
              <a:ext cx="1397" cy="1645"/>
            </a:xfrm>
            <a:custGeom>
              <a:avLst/>
              <a:gdLst>
                <a:gd name="txL" fmla="*/ 0 w 735"/>
                <a:gd name="txT" fmla="*/ 0 h 870"/>
                <a:gd name="txR" fmla="*/ 735 w 735"/>
                <a:gd name="txB" fmla="*/ 870 h 870"/>
              </a:gdLst>
              <a:ahLst/>
              <a:cxnLst>
                <a:cxn ang="0">
                  <a:pos x="2147483646" y="2147483646"/>
                </a:cxn>
                <a:cxn ang="0">
                  <a:pos x="2147483646" y="2147483646"/>
                </a:cxn>
                <a:cxn ang="0">
                  <a:pos x="2147483646" y="0"/>
                </a:cxn>
                <a:cxn ang="0">
                  <a:pos x="0" y="2147483646"/>
                </a:cxn>
                <a:cxn ang="0">
                  <a:pos x="2147483646" y="2147483646"/>
                </a:cxn>
              </a:cxnLst>
              <a:rect l="txL" t="txT" r="txR" b="txB"/>
              <a:pathLst>
                <a:path w="735" h="870">
                  <a:moveTo>
                    <a:pt x="502" y="869"/>
                  </a:moveTo>
                  <a:lnTo>
                    <a:pt x="734" y="619"/>
                  </a:lnTo>
                  <a:lnTo>
                    <a:pt x="126" y="0"/>
                  </a:lnTo>
                  <a:lnTo>
                    <a:pt x="0" y="130"/>
                  </a:lnTo>
                  <a:lnTo>
                    <a:pt x="502" y="869"/>
                  </a:lnTo>
                </a:path>
              </a:pathLst>
            </a:custGeom>
            <a:solidFill>
              <a:schemeClr val="accent2">
                <a:alpha val="100000"/>
              </a:schemeClr>
            </a:solidFill>
            <a:ln w="9525" cap="rnd" cmpd="sng">
              <a:solidFill>
                <a:schemeClr val="bg2">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57" name="Freeform 112"/>
            <p:cNvSpPr/>
            <p:nvPr/>
          </p:nvSpPr>
          <p:spPr>
            <a:xfrm>
              <a:off x="3774" y="5807"/>
              <a:ext cx="4148" cy="1400"/>
            </a:xfrm>
            <a:custGeom>
              <a:avLst/>
              <a:gdLst>
                <a:gd name="txL" fmla="*/ 0 w 2179"/>
                <a:gd name="txT" fmla="*/ 0 h 741"/>
                <a:gd name="txR" fmla="*/ 2179 w 2179"/>
                <a:gd name="txB" fmla="*/ 741 h 741"/>
              </a:gdLst>
              <a:ahLst/>
              <a:cxnLst>
                <a:cxn ang="0">
                  <a:pos x="0" y="2147483646"/>
                </a:cxn>
                <a:cxn ang="0">
                  <a:pos x="2147483646" y="2147483646"/>
                </a:cxn>
                <a:cxn ang="0">
                  <a:pos x="2147483646" y="0"/>
                </a:cxn>
                <a:cxn ang="0">
                  <a:pos x="2147483646" y="0"/>
                </a:cxn>
                <a:cxn ang="0">
                  <a:pos x="0" y="2147483646"/>
                </a:cxn>
              </a:cxnLst>
              <a:rect l="txL" t="txT" r="txR" b="txB"/>
              <a:pathLst>
                <a:path w="2179" h="741">
                  <a:moveTo>
                    <a:pt x="0" y="740"/>
                  </a:moveTo>
                  <a:lnTo>
                    <a:pt x="2178" y="740"/>
                  </a:lnTo>
                  <a:lnTo>
                    <a:pt x="1672" y="0"/>
                  </a:lnTo>
                  <a:lnTo>
                    <a:pt x="505" y="0"/>
                  </a:lnTo>
                  <a:lnTo>
                    <a:pt x="0" y="740"/>
                  </a:lnTo>
                </a:path>
              </a:pathLst>
            </a:custGeom>
            <a:solidFill>
              <a:srgbClr val="008000">
                <a:alpha val="100000"/>
              </a:srgbClr>
            </a:solidFill>
            <a:ln w="9525" cap="rnd" cmpd="sng">
              <a:solidFill>
                <a:schemeClr val="bg2">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68" name="Freeform 113"/>
            <p:cNvSpPr/>
            <p:nvPr/>
          </p:nvSpPr>
          <p:spPr>
            <a:xfrm>
              <a:off x="5922" y="4182"/>
              <a:ext cx="1185" cy="1387"/>
            </a:xfrm>
            <a:custGeom>
              <a:avLst/>
              <a:gdLst>
                <a:gd name="txL" fmla="*/ 0 w 623"/>
                <a:gd name="txT" fmla="*/ 0 h 735"/>
                <a:gd name="txR" fmla="*/ 623 w 623"/>
                <a:gd name="txB" fmla="*/ 735 h 735"/>
              </a:gdLst>
              <a:ahLst/>
              <a:cxnLst>
                <a:cxn ang="0">
                  <a:pos x="2147483646" y="2147483646"/>
                </a:cxn>
                <a:cxn ang="0">
                  <a:pos x="2147483646" y="2147483646"/>
                </a:cxn>
                <a:cxn ang="0">
                  <a:pos x="0" y="0"/>
                </a:cxn>
                <a:cxn ang="0">
                  <a:pos x="2147483646" y="2147483646"/>
                </a:cxn>
              </a:cxnLst>
              <a:rect l="txL" t="txT" r="txR" b="txB"/>
              <a:pathLst>
                <a:path w="623" h="735">
                  <a:moveTo>
                    <a:pt x="505" y="734"/>
                  </a:moveTo>
                  <a:lnTo>
                    <a:pt x="622" y="620"/>
                  </a:lnTo>
                  <a:lnTo>
                    <a:pt x="0" y="0"/>
                  </a:lnTo>
                  <a:lnTo>
                    <a:pt x="505" y="734"/>
                  </a:lnTo>
                </a:path>
              </a:pathLst>
            </a:custGeom>
            <a:solidFill>
              <a:schemeClr val="accent2">
                <a:alpha val="100000"/>
              </a:schemeClr>
            </a:solidFill>
            <a:ln w="9525" cap="rnd" cmpd="sng">
              <a:solidFill>
                <a:schemeClr val="bg2">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1" name="Freeform 114"/>
            <p:cNvSpPr/>
            <p:nvPr/>
          </p:nvSpPr>
          <p:spPr>
            <a:xfrm>
              <a:off x="4967" y="4209"/>
              <a:ext cx="1925" cy="1388"/>
            </a:xfrm>
            <a:custGeom>
              <a:avLst/>
              <a:gdLst>
                <a:gd name="txL" fmla="*/ 0 w 1011"/>
                <a:gd name="txT" fmla="*/ 0 h 735"/>
                <a:gd name="txR" fmla="*/ 1011 w 1011"/>
                <a:gd name="txB" fmla="*/ 735 h 735"/>
              </a:gdLst>
              <a:ahLst/>
              <a:cxnLst>
                <a:cxn ang="0">
                  <a:pos x="0" y="2147483646"/>
                </a:cxn>
                <a:cxn ang="0">
                  <a:pos x="2147483646" y="2147483646"/>
                </a:cxn>
                <a:cxn ang="0">
                  <a:pos x="2147483646" y="0"/>
                </a:cxn>
                <a:cxn ang="0">
                  <a:pos x="0" y="2147483646"/>
                </a:cxn>
              </a:cxnLst>
              <a:rect l="txL" t="txT" r="txR" b="txB"/>
              <a:pathLst>
                <a:path w="1011" h="735">
                  <a:moveTo>
                    <a:pt x="0" y="734"/>
                  </a:moveTo>
                  <a:lnTo>
                    <a:pt x="1010" y="734"/>
                  </a:lnTo>
                  <a:lnTo>
                    <a:pt x="505" y="0"/>
                  </a:lnTo>
                  <a:lnTo>
                    <a:pt x="0" y="734"/>
                  </a:lnTo>
                </a:path>
              </a:pathLst>
            </a:custGeom>
            <a:solidFill>
              <a:srgbClr val="990000">
                <a:alpha val="100000"/>
              </a:srgbClr>
            </a:solidFill>
            <a:ln w="9525" cap="rnd" cmpd="sng">
              <a:solidFill>
                <a:schemeClr val="bg2">
                  <a:alpha val="100000"/>
                </a:scheme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72" name="Rectangle 115"/>
            <p:cNvSpPr/>
            <p:nvPr/>
          </p:nvSpPr>
          <p:spPr>
            <a:xfrm>
              <a:off x="4339" y="6414"/>
              <a:ext cx="3063" cy="325"/>
            </a:xfrm>
            <a:prstGeom prst="rect">
              <a:avLst/>
            </a:prstGeom>
            <a:noFill/>
            <a:ln w="9525">
              <a:noFill/>
            </a:ln>
          </p:spPr>
          <p:txBody>
            <a:bodyPr lIns="0" tIns="0" rIns="0" bIns="0" anchor="ctr" anchorCtr="1">
              <a:spAutoFit/>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stStyle>
            <a:p>
              <a:pPr marL="0" marR="0" lvl="0" indent="0" algn="ctr" defTabSz="762000" rtl="0" eaLnBrk="0" fontAlgn="base" latinLnBrk="0" hangingPunct="0">
                <a:lnSpc>
                  <a:spcPct val="100000"/>
                </a:lnSpc>
                <a:spcBef>
                  <a:spcPct val="0"/>
                </a:spcBef>
                <a:spcAft>
                  <a:spcPct val="0"/>
                </a:spcAft>
                <a:buClrTx/>
                <a:buSzTx/>
                <a:buFont typeface="Wingdings" panose="05000000000000000000" pitchFamily="2" charset="2"/>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业务层</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79" name="Rectangle 116"/>
            <p:cNvSpPr/>
            <p:nvPr/>
          </p:nvSpPr>
          <p:spPr>
            <a:xfrm>
              <a:off x="5079" y="5074"/>
              <a:ext cx="1583" cy="325"/>
            </a:xfrm>
            <a:prstGeom prst="rect">
              <a:avLst/>
            </a:prstGeom>
            <a:noFill/>
            <a:ln w="9525">
              <a:noFill/>
            </a:ln>
          </p:spPr>
          <p:txBody>
            <a:bodyPr lIns="0" tIns="0" rIns="0" bIns="0" anchor="ctr" anchorCtr="1">
              <a:spAutoFit/>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stStyle>
            <a:p>
              <a:pPr marL="0" marR="0" lvl="0" indent="0" algn="ctr" defTabSz="762000" rtl="0" eaLnBrk="0" fontAlgn="base" latinLnBrk="0" hangingPunct="0">
                <a:lnSpc>
                  <a:spcPct val="100000"/>
                </a:lnSpc>
                <a:spcBef>
                  <a:spcPct val="0"/>
                </a:spcBef>
                <a:spcAft>
                  <a:spcPct val="0"/>
                </a:spcAft>
                <a:buClrTx/>
                <a:buSzTx/>
                <a:buFont typeface="Wingdings" panose="05000000000000000000" pitchFamily="2" charset="2"/>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决策层</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93" name="Rectangle 127"/>
            <p:cNvSpPr/>
            <p:nvPr/>
          </p:nvSpPr>
          <p:spPr>
            <a:xfrm>
              <a:off x="2900" y="8024"/>
              <a:ext cx="5895" cy="325"/>
            </a:xfrm>
            <a:prstGeom prst="rect">
              <a:avLst/>
            </a:prstGeom>
            <a:noFill/>
            <a:ln w="9525">
              <a:noFill/>
            </a:ln>
          </p:spPr>
          <p:txBody>
            <a:bodyPr lIns="0" tIns="0" rIns="0" bIns="0" anchor="ctr" anchorCtr="1">
              <a:spAutoFit/>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stStyle>
            <a:p>
              <a:pPr marL="0" marR="0" lvl="0" indent="0" algn="ctr" defTabSz="762000" rtl="0" eaLnBrk="0" fontAlgn="base" latinLnBrk="0" hangingPunct="0">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rPr>
                <a:t>操作执行层</a:t>
              </a:r>
              <a:endParaRPr kumimoji="0" lang="zh-CN" altLang="en-US" sz="1800" b="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sp>
        <p:nvSpPr>
          <p:cNvPr id="94" name="Text Box 119"/>
          <p:cNvSpPr txBox="1"/>
          <p:nvPr/>
        </p:nvSpPr>
        <p:spPr>
          <a:xfrm>
            <a:off x="6710680" y="4719955"/>
            <a:ext cx="4637405" cy="1014730"/>
          </a:xfrm>
          <a:prstGeom prst="rect">
            <a:avLst/>
          </a:prstGeom>
          <a:solidFill>
            <a:schemeClr val="bg1"/>
          </a:solidFill>
          <a:ln w="38100" cap="flat" cmpd="dbl">
            <a:solidFill>
              <a:srgbClr val="660033"/>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风险辨识与上报</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隐患排查与上报</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动火、有限空间作业管理</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日常安全检查、专项安全检查</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特种作业证复审上报</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p:txBody>
      </p:sp>
      <p:sp>
        <p:nvSpPr>
          <p:cNvPr id="10" name="Text Box 120"/>
          <p:cNvSpPr txBox="1"/>
          <p:nvPr/>
        </p:nvSpPr>
        <p:spPr>
          <a:xfrm>
            <a:off x="6717665" y="1774190"/>
            <a:ext cx="4625340" cy="1198880"/>
          </a:xfrm>
          <a:prstGeom prst="rect">
            <a:avLst/>
          </a:prstGeom>
          <a:solidFill>
            <a:schemeClr val="bg1"/>
          </a:solidFill>
          <a:ln w="38100" cap="flat" cmpd="dbl">
            <a:solidFill>
              <a:srgbClr val="660033"/>
            </a:solidFill>
            <a:prstDash val="solid"/>
            <a:miter/>
            <a:headEnd type="none" w="med" len="med"/>
            <a:tailEnd type="none" w="med" len="med"/>
          </a:ln>
        </p:spPr>
        <p:txBody>
          <a:bodyPr wrap="square">
            <a:spAutoFit/>
          </a:bodyPr>
          <a:lstStyle>
            <a:lvl1pPr marL="342900" indent="-342900" algn="l" rtl="0" eaLnBrk="0" fontAlgn="base" hangingPunct="0">
              <a:spcBef>
                <a:spcPct val="20000"/>
              </a:spcBef>
              <a:spcAft>
                <a:spcPct val="0"/>
              </a:spcAft>
              <a:buChar char="•"/>
              <a:defRPr sz="2400" kern="1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000" kern="12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16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1400" kern="1200">
                <a:solidFill>
                  <a:schemeClr val="tx1"/>
                </a:solidFill>
                <a:latin typeface="+mn-lt"/>
                <a:ea typeface="+mn-ea"/>
                <a:cs typeface="+mn-cs"/>
              </a:defRPr>
            </a:lvl5pPr>
          </a:lstStyle>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风险管控看板</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应急救援指挥</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目标管理</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安全标准规范、管理体系建设。</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安全组织机构</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
                <a:srgbClr val="000066"/>
              </a:buClr>
              <a:buSzTx/>
              <a:buFont typeface="Wingdings" panose="05000000000000000000" pitchFamily="2" charset="2"/>
              <a:buChar char="n"/>
              <a:defRPr/>
            </a:pPr>
            <a:r>
              <a:rPr kumimoji="0" lang="en-US" altLang="zh-CN"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 </a:t>
            </a:r>
            <a:r>
              <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rPr>
              <a:t>监督、考核、汇总分析与统一决策</a:t>
            </a:r>
            <a:endParaRPr kumimoji="0" lang="zh-CN" altLang="en-US" sz="1200" b="0" i="0" u="none" strike="noStrike" kern="1200" cap="none" spc="0" normalizeH="0" baseline="0" noProof="0" dirty="0">
              <a:ln>
                <a:noFill/>
              </a:ln>
              <a:solidFill>
                <a:srgbClr val="990000"/>
              </a:solidFill>
              <a:effectLst/>
              <a:uLnTx/>
              <a:uFillTx/>
              <a:latin typeface="微软雅黑" panose="020B0503020204020204" pitchFamily="34" charset="-122"/>
              <a:ea typeface="微软雅黑" panose="020B0503020204020204" pitchFamily="34" charset="-122"/>
              <a:cs typeface="+mn-cs"/>
            </a:endParaRPr>
          </a:p>
        </p:txBody>
      </p:sp>
      <p:sp>
        <p:nvSpPr>
          <p:cNvPr id="92" name="Freeform 123"/>
          <p:cNvSpPr/>
          <p:nvPr/>
        </p:nvSpPr>
        <p:spPr>
          <a:xfrm>
            <a:off x="5637530" y="4912360"/>
            <a:ext cx="983615" cy="302260"/>
          </a:xfrm>
          <a:custGeom>
            <a:avLst/>
            <a:gdLst>
              <a:gd name="txL" fmla="*/ 0 w 816"/>
              <a:gd name="txT" fmla="*/ 0 h 181"/>
              <a:gd name="txR" fmla="*/ 816 w 816"/>
              <a:gd name="txB" fmla="*/ 181 h 181"/>
            </a:gdLst>
            <a:ahLst/>
            <a:cxnLst>
              <a:cxn ang="0">
                <a:pos x="0" y="2147483646"/>
              </a:cxn>
              <a:cxn ang="0">
                <a:pos x="2147483646" y="2147483646"/>
              </a:cxn>
              <a:cxn ang="0">
                <a:pos x="2147483646" y="0"/>
              </a:cxn>
            </a:cxnLst>
            <a:rect l="txL" t="txT" r="txR" b="txB"/>
            <a:pathLst>
              <a:path w="816" h="181">
                <a:moveTo>
                  <a:pt x="0" y="181"/>
                </a:moveTo>
                <a:lnTo>
                  <a:pt x="816" y="181"/>
                </a:lnTo>
                <a:lnTo>
                  <a:pt x="816" y="0"/>
                </a:lnTo>
              </a:path>
            </a:pathLst>
          </a:custGeom>
          <a:noFill/>
          <a:ln w="9525" cap="flat" cmpd="sng">
            <a:solidFill>
              <a:srgbClr val="800000">
                <a:alpha val="100000"/>
              </a:srgbClr>
            </a:solidFill>
            <a:prstDash val="solid"/>
            <a:round/>
            <a:headEnd type="none" w="med" len="med"/>
            <a:tailEnd type="none" w="med" len="med"/>
          </a:ln>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10795" y="0"/>
            <a:ext cx="12837795" cy="7221220"/>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占位符 1"/>
          <p:cNvSpPr txBox="1"/>
          <p:nvPr/>
        </p:nvSpPr>
        <p:spPr>
          <a:xfrm>
            <a:off x="3240545" y="69147"/>
            <a:ext cx="7008914" cy="544673"/>
          </a:xfrm>
          <a:prstGeom prst="rect">
            <a:avLst/>
          </a:prstGeom>
        </p:spPr>
        <p:txBody>
          <a:bodyPr vert="horz" lIns="91440" tIns="45720" rIns="91440" bIns="45720" rtlCol="0" anchor="ctr"/>
          <a:lstStyle>
            <a:defPPr>
              <a:defRPr lang="zh-CN"/>
            </a:defPPr>
            <a:lvl1pPr algn="l" rtl="0" fontAlgn="base">
              <a:spcBef>
                <a:spcPct val="0"/>
              </a:spcBef>
              <a:spcAft>
                <a:spcPct val="0"/>
              </a:spcAft>
              <a:defRPr sz="1200" kern="1200">
                <a:solidFill>
                  <a:schemeClr val="tx1">
                    <a:tint val="75000"/>
                  </a:schemeClr>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安全生产智能管控平台系统总体架构</a:t>
            </a:r>
            <a:endParaRPr kumimoji="0" lang="zh-CN" altLang="en-US" sz="3200" b="1" i="0" u="none" strike="noStrike" kern="1200" cap="none" spc="0" normalizeH="0" baseline="0" noProof="0" dirty="0">
              <a:ln>
                <a:noFill/>
              </a:ln>
              <a:solidFill>
                <a:srgbClr val="2683C6"/>
              </a:solidFill>
              <a:effectLst/>
              <a:uLnTx/>
              <a:uFillTx/>
              <a:latin typeface="Calibri" panose="020F0502020204030204" pitchFamily="34" charset="0"/>
              <a:ea typeface="宋体" panose="02010600030101010101" pitchFamily="2" charset="-122"/>
              <a:cs typeface="+mn-cs"/>
            </a:endParaRPr>
          </a:p>
        </p:txBody>
      </p:sp>
      <p:sp>
        <p:nvSpPr>
          <p:cNvPr id="10" name="矩形 9"/>
          <p:cNvSpPr/>
          <p:nvPr/>
        </p:nvSpPr>
        <p:spPr>
          <a:xfrm>
            <a:off x="1964879" y="546903"/>
            <a:ext cx="9010971" cy="668574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2008182" y="1876204"/>
            <a:ext cx="8923783" cy="1380081"/>
          </a:xfrm>
          <a:prstGeom prst="rect">
            <a:avLst/>
          </a:prstGeom>
          <a:solidFill>
            <a:srgbClr val="0A9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172583" y="4465968"/>
            <a:ext cx="8696325" cy="101981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996433" y="6516245"/>
            <a:ext cx="8927334" cy="635000"/>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5" name="矩形 14"/>
          <p:cNvSpPr/>
          <p:nvPr/>
        </p:nvSpPr>
        <p:spPr>
          <a:xfrm>
            <a:off x="2004631" y="4468723"/>
            <a:ext cx="8927334" cy="1019810"/>
          </a:xfrm>
          <a:prstGeom prst="rect">
            <a:avLst/>
          </a:prstGeom>
          <a:solidFill>
            <a:srgbClr val="66B1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1971751" y="6657710"/>
            <a:ext cx="1017070" cy="338554"/>
          </a:xfrm>
          <a:prstGeom prst="rect">
            <a:avLst/>
          </a:prstGeom>
          <a:noFill/>
        </p:spPr>
        <p:txBody>
          <a:bodyPr wrap="square" rtlCol="0">
            <a:spAutoFit/>
          </a:bodyPr>
          <a:lstStyle/>
          <a:p>
            <a:pPr algn="ctr"/>
            <a:r>
              <a:rPr lang="zh-CN" altLang="en-US" sz="1600" b="1" dirty="0">
                <a:solidFill>
                  <a:schemeClr val="bg1"/>
                </a:solidFill>
              </a:rPr>
              <a:t>物联设备</a:t>
            </a:r>
            <a:endParaRPr lang="zh-CN" altLang="en-US" sz="1600" b="1" dirty="0">
              <a:solidFill>
                <a:schemeClr val="bg1"/>
              </a:solidFill>
            </a:endParaRPr>
          </a:p>
        </p:txBody>
      </p:sp>
      <p:sp>
        <p:nvSpPr>
          <p:cNvPr id="17" name="矩形 16"/>
          <p:cNvSpPr/>
          <p:nvPr/>
        </p:nvSpPr>
        <p:spPr>
          <a:xfrm>
            <a:off x="3122341" y="6633060"/>
            <a:ext cx="1038860" cy="404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 name="矩形 17"/>
          <p:cNvSpPr/>
          <p:nvPr/>
        </p:nvSpPr>
        <p:spPr>
          <a:xfrm>
            <a:off x="4304711" y="6633060"/>
            <a:ext cx="1038860" cy="404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9" name="矩形 18"/>
          <p:cNvSpPr/>
          <p:nvPr/>
        </p:nvSpPr>
        <p:spPr>
          <a:xfrm>
            <a:off x="5493431" y="6633060"/>
            <a:ext cx="1038860" cy="404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 name="矩形 19"/>
          <p:cNvSpPr/>
          <p:nvPr/>
        </p:nvSpPr>
        <p:spPr>
          <a:xfrm>
            <a:off x="6693581" y="6633060"/>
            <a:ext cx="1038860" cy="404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1" name="矩形 20"/>
          <p:cNvSpPr/>
          <p:nvPr/>
        </p:nvSpPr>
        <p:spPr>
          <a:xfrm>
            <a:off x="7905161" y="6633060"/>
            <a:ext cx="1038860" cy="404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2" name="矩形 21"/>
          <p:cNvSpPr/>
          <p:nvPr/>
        </p:nvSpPr>
        <p:spPr>
          <a:xfrm>
            <a:off x="9164366" y="6633060"/>
            <a:ext cx="1038860" cy="40416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3" name="文本框 22"/>
          <p:cNvSpPr txBox="1"/>
          <p:nvPr/>
        </p:nvSpPr>
        <p:spPr>
          <a:xfrm>
            <a:off x="3296331" y="6704432"/>
            <a:ext cx="690880" cy="245110"/>
          </a:xfrm>
          <a:prstGeom prst="rect">
            <a:avLst/>
          </a:prstGeom>
          <a:noFill/>
        </p:spPr>
        <p:txBody>
          <a:bodyPr wrap="none" rtlCol="0">
            <a:spAutoFit/>
          </a:bodyPr>
          <a:lstStyle/>
          <a:p>
            <a:r>
              <a:rPr lang="zh-CN" altLang="en-US" sz="1000" b="1" dirty="0"/>
              <a:t>监控终端</a:t>
            </a:r>
            <a:endParaRPr lang="zh-CN" altLang="en-US" sz="1000" b="1" dirty="0"/>
          </a:p>
        </p:txBody>
      </p:sp>
      <p:sp>
        <p:nvSpPr>
          <p:cNvPr id="24" name="文本框 23"/>
          <p:cNvSpPr txBox="1"/>
          <p:nvPr/>
        </p:nvSpPr>
        <p:spPr>
          <a:xfrm>
            <a:off x="4542201" y="6704432"/>
            <a:ext cx="563880" cy="245110"/>
          </a:xfrm>
          <a:prstGeom prst="rect">
            <a:avLst/>
          </a:prstGeom>
          <a:noFill/>
        </p:spPr>
        <p:txBody>
          <a:bodyPr wrap="none" rtlCol="0">
            <a:spAutoFit/>
          </a:bodyPr>
          <a:lstStyle/>
          <a:p>
            <a:r>
              <a:rPr lang="zh-CN" altLang="en-US" sz="1000" b="1"/>
              <a:t>传感器</a:t>
            </a:r>
            <a:endParaRPr lang="zh-CN" altLang="en-US" sz="1000" b="1"/>
          </a:p>
        </p:txBody>
      </p:sp>
      <p:sp>
        <p:nvSpPr>
          <p:cNvPr id="25" name="文本框 24"/>
          <p:cNvSpPr txBox="1"/>
          <p:nvPr/>
        </p:nvSpPr>
        <p:spPr>
          <a:xfrm>
            <a:off x="5744256" y="6705067"/>
            <a:ext cx="563880" cy="245110"/>
          </a:xfrm>
          <a:prstGeom prst="rect">
            <a:avLst/>
          </a:prstGeom>
          <a:noFill/>
        </p:spPr>
        <p:txBody>
          <a:bodyPr wrap="none" rtlCol="0">
            <a:spAutoFit/>
          </a:bodyPr>
          <a:lstStyle/>
          <a:p>
            <a:r>
              <a:rPr lang="zh-CN" altLang="en-US" sz="1000" b="1"/>
              <a:t>报警器</a:t>
            </a:r>
            <a:endParaRPr lang="zh-CN" altLang="en-US" sz="1000" b="1"/>
          </a:p>
        </p:txBody>
      </p:sp>
      <p:sp>
        <p:nvSpPr>
          <p:cNvPr id="26" name="文本框 25"/>
          <p:cNvSpPr txBox="1"/>
          <p:nvPr/>
        </p:nvSpPr>
        <p:spPr>
          <a:xfrm>
            <a:off x="6867571" y="6705067"/>
            <a:ext cx="690880" cy="245110"/>
          </a:xfrm>
          <a:prstGeom prst="rect">
            <a:avLst/>
          </a:prstGeom>
          <a:noFill/>
        </p:spPr>
        <p:txBody>
          <a:bodyPr wrap="none" rtlCol="0">
            <a:spAutoFit/>
          </a:bodyPr>
          <a:lstStyle/>
          <a:p>
            <a:r>
              <a:rPr lang="zh-CN" altLang="en-US" sz="1000" b="1"/>
              <a:t>定位设备</a:t>
            </a:r>
            <a:endParaRPr lang="zh-CN" altLang="en-US" sz="1000" b="1"/>
          </a:p>
        </p:txBody>
      </p:sp>
      <p:sp>
        <p:nvSpPr>
          <p:cNvPr id="27" name="文本框 26"/>
          <p:cNvSpPr txBox="1"/>
          <p:nvPr/>
        </p:nvSpPr>
        <p:spPr>
          <a:xfrm>
            <a:off x="8089311" y="6704432"/>
            <a:ext cx="690880" cy="245110"/>
          </a:xfrm>
          <a:prstGeom prst="rect">
            <a:avLst/>
          </a:prstGeom>
          <a:noFill/>
        </p:spPr>
        <p:txBody>
          <a:bodyPr wrap="none" rtlCol="0">
            <a:spAutoFit/>
          </a:bodyPr>
          <a:lstStyle/>
          <a:p>
            <a:r>
              <a:rPr lang="zh-CN" altLang="en-US" sz="1000" b="1"/>
              <a:t>穿戴设备</a:t>
            </a:r>
            <a:endParaRPr lang="zh-CN" altLang="en-US" sz="1000" b="1"/>
          </a:p>
        </p:txBody>
      </p:sp>
      <p:sp>
        <p:nvSpPr>
          <p:cNvPr id="28" name="文本框 27"/>
          <p:cNvSpPr txBox="1"/>
          <p:nvPr/>
        </p:nvSpPr>
        <p:spPr>
          <a:xfrm>
            <a:off x="9334546" y="6705067"/>
            <a:ext cx="690880" cy="245110"/>
          </a:xfrm>
          <a:prstGeom prst="rect">
            <a:avLst/>
          </a:prstGeom>
          <a:noFill/>
        </p:spPr>
        <p:txBody>
          <a:bodyPr wrap="none" rtlCol="0">
            <a:spAutoFit/>
          </a:bodyPr>
          <a:lstStyle/>
          <a:p>
            <a:r>
              <a:rPr lang="zh-CN" altLang="en-US" sz="1000" b="1"/>
              <a:t>视频设备</a:t>
            </a:r>
            <a:endParaRPr lang="zh-CN" altLang="en-US" sz="1000" b="1"/>
          </a:p>
        </p:txBody>
      </p:sp>
      <p:sp>
        <p:nvSpPr>
          <p:cNvPr id="29" name="文本框 28"/>
          <p:cNvSpPr txBox="1"/>
          <p:nvPr/>
        </p:nvSpPr>
        <p:spPr>
          <a:xfrm>
            <a:off x="1936663" y="4702039"/>
            <a:ext cx="1091010" cy="584775"/>
          </a:xfrm>
          <a:prstGeom prst="rect">
            <a:avLst/>
          </a:prstGeom>
          <a:noFill/>
        </p:spPr>
        <p:txBody>
          <a:bodyPr wrap="square" rtlCol="0">
            <a:spAutoFit/>
          </a:bodyPr>
          <a:lstStyle/>
          <a:p>
            <a:pPr algn="ctr"/>
            <a:r>
              <a:rPr lang="zh-CN" altLang="en-US" sz="1600" b="1" dirty="0">
                <a:solidFill>
                  <a:schemeClr val="bg1"/>
                </a:solidFill>
              </a:rPr>
              <a:t>智能物联感知系统</a:t>
            </a:r>
            <a:endParaRPr lang="zh-CN" altLang="en-US" sz="1600" b="1" dirty="0">
              <a:solidFill>
                <a:schemeClr val="bg1"/>
              </a:solidFill>
            </a:endParaRPr>
          </a:p>
        </p:txBody>
      </p:sp>
      <p:sp>
        <p:nvSpPr>
          <p:cNvPr id="30" name="矩形 29"/>
          <p:cNvSpPr/>
          <p:nvPr/>
        </p:nvSpPr>
        <p:spPr>
          <a:xfrm>
            <a:off x="2979034" y="4598684"/>
            <a:ext cx="1563168" cy="33873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1" name="矩形 30"/>
          <p:cNvSpPr/>
          <p:nvPr/>
        </p:nvSpPr>
        <p:spPr>
          <a:xfrm>
            <a:off x="2979034" y="5051438"/>
            <a:ext cx="1561500" cy="337981"/>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2" name="矩形 31"/>
          <p:cNvSpPr/>
          <p:nvPr/>
        </p:nvSpPr>
        <p:spPr>
          <a:xfrm>
            <a:off x="4681289" y="4598684"/>
            <a:ext cx="1604091" cy="31730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矩形 32"/>
          <p:cNvSpPr/>
          <p:nvPr/>
        </p:nvSpPr>
        <p:spPr>
          <a:xfrm>
            <a:off x="4681289" y="5051438"/>
            <a:ext cx="1626847" cy="317147"/>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4" name="矩形 33"/>
          <p:cNvSpPr/>
          <p:nvPr/>
        </p:nvSpPr>
        <p:spPr>
          <a:xfrm>
            <a:off x="6501383" y="4598683"/>
            <a:ext cx="1549615" cy="3115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5" name="矩形 34"/>
          <p:cNvSpPr/>
          <p:nvPr/>
        </p:nvSpPr>
        <p:spPr>
          <a:xfrm>
            <a:off x="6501383" y="5051438"/>
            <a:ext cx="1558264" cy="3055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6" name="矩形 35"/>
          <p:cNvSpPr/>
          <p:nvPr/>
        </p:nvSpPr>
        <p:spPr>
          <a:xfrm>
            <a:off x="8176941" y="4609816"/>
            <a:ext cx="1664370" cy="31157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矩形 36"/>
          <p:cNvSpPr/>
          <p:nvPr/>
        </p:nvSpPr>
        <p:spPr>
          <a:xfrm>
            <a:off x="8176941" y="5024383"/>
            <a:ext cx="1664370" cy="32865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8" name="文本框 37"/>
          <p:cNvSpPr txBox="1"/>
          <p:nvPr/>
        </p:nvSpPr>
        <p:spPr>
          <a:xfrm>
            <a:off x="3278118" y="4647578"/>
            <a:ext cx="954107" cy="246221"/>
          </a:xfrm>
          <a:prstGeom prst="rect">
            <a:avLst/>
          </a:prstGeom>
          <a:noFill/>
        </p:spPr>
        <p:txBody>
          <a:bodyPr wrap="none" rtlCol="0">
            <a:spAutoFit/>
          </a:bodyPr>
          <a:lstStyle/>
          <a:p>
            <a:r>
              <a:rPr lang="zh-CN" altLang="en-US" sz="1000" b="1" dirty="0"/>
              <a:t>人员行为管控</a:t>
            </a:r>
            <a:endParaRPr lang="zh-CN" altLang="en-US" sz="1000" b="1" dirty="0"/>
          </a:p>
        </p:txBody>
      </p:sp>
      <p:sp>
        <p:nvSpPr>
          <p:cNvPr id="39" name="文本框 38"/>
          <p:cNvSpPr txBox="1"/>
          <p:nvPr/>
        </p:nvSpPr>
        <p:spPr>
          <a:xfrm>
            <a:off x="4923224" y="4647578"/>
            <a:ext cx="1082348" cy="246221"/>
          </a:xfrm>
          <a:prstGeom prst="rect">
            <a:avLst/>
          </a:prstGeom>
          <a:noFill/>
        </p:spPr>
        <p:txBody>
          <a:bodyPr wrap="none" rtlCol="0">
            <a:spAutoFit/>
          </a:bodyPr>
          <a:lstStyle/>
          <a:p>
            <a:r>
              <a:rPr lang="zh-CN" altLang="en-US" sz="1000" b="1" dirty="0"/>
              <a:t>智能联动及安防</a:t>
            </a:r>
            <a:endParaRPr lang="zh-CN" sz="1000" b="1" dirty="0"/>
          </a:p>
        </p:txBody>
      </p:sp>
      <p:sp>
        <p:nvSpPr>
          <p:cNvPr id="41" name="文本框 40"/>
          <p:cNvSpPr txBox="1"/>
          <p:nvPr/>
        </p:nvSpPr>
        <p:spPr>
          <a:xfrm>
            <a:off x="8471044" y="4631358"/>
            <a:ext cx="954107" cy="246221"/>
          </a:xfrm>
          <a:prstGeom prst="rect">
            <a:avLst/>
          </a:prstGeom>
          <a:noFill/>
        </p:spPr>
        <p:txBody>
          <a:bodyPr wrap="none" rtlCol="0">
            <a:spAutoFit/>
          </a:bodyPr>
          <a:lstStyle/>
          <a:p>
            <a:r>
              <a:rPr lang="zh-CN" altLang="en-US" sz="1000" b="1" dirty="0"/>
              <a:t>门禁安全管控</a:t>
            </a:r>
            <a:endParaRPr lang="zh-CN" sz="1000" b="1" dirty="0"/>
          </a:p>
        </p:txBody>
      </p:sp>
      <p:sp>
        <p:nvSpPr>
          <p:cNvPr id="42" name="文本框 41"/>
          <p:cNvSpPr txBox="1"/>
          <p:nvPr/>
        </p:nvSpPr>
        <p:spPr>
          <a:xfrm>
            <a:off x="3232420" y="5111982"/>
            <a:ext cx="1210588" cy="246221"/>
          </a:xfrm>
          <a:prstGeom prst="rect">
            <a:avLst/>
          </a:prstGeom>
          <a:noFill/>
        </p:spPr>
        <p:txBody>
          <a:bodyPr wrap="none" rtlCol="0">
            <a:spAutoFit/>
          </a:bodyPr>
          <a:lstStyle/>
          <a:p>
            <a:r>
              <a:rPr lang="zh-CN" altLang="en-US" sz="1000" b="1" dirty="0"/>
              <a:t>消防水压自动监控</a:t>
            </a:r>
            <a:endParaRPr lang="zh-CN" altLang="en-US" sz="1000" b="1" dirty="0"/>
          </a:p>
        </p:txBody>
      </p:sp>
      <p:sp>
        <p:nvSpPr>
          <p:cNvPr id="43" name="文本框 42"/>
          <p:cNvSpPr txBox="1"/>
          <p:nvPr/>
        </p:nvSpPr>
        <p:spPr>
          <a:xfrm>
            <a:off x="5020379" y="5100333"/>
            <a:ext cx="1107996" cy="246221"/>
          </a:xfrm>
          <a:prstGeom prst="rect">
            <a:avLst/>
          </a:prstGeom>
          <a:noFill/>
        </p:spPr>
        <p:txBody>
          <a:bodyPr wrap="none" rtlCol="0">
            <a:spAutoFit/>
          </a:bodyPr>
          <a:lstStyle/>
          <a:p>
            <a:r>
              <a:rPr lang="zh-CN" altLang="en-US" sz="1000" b="1" dirty="0"/>
              <a:t>无线</a:t>
            </a:r>
            <a:r>
              <a:rPr lang="en-US" altLang="zh-CN" sz="1000" b="1" dirty="0"/>
              <a:t>CO</a:t>
            </a:r>
            <a:r>
              <a:rPr lang="zh-CN" altLang="en-US" sz="1000" b="1" dirty="0"/>
              <a:t>监控报警</a:t>
            </a:r>
            <a:endParaRPr lang="zh-CN" altLang="en-US" sz="1000" b="1" dirty="0"/>
          </a:p>
        </p:txBody>
      </p:sp>
      <p:sp>
        <p:nvSpPr>
          <p:cNvPr id="44" name="文本框 43"/>
          <p:cNvSpPr txBox="1"/>
          <p:nvPr/>
        </p:nvSpPr>
        <p:spPr>
          <a:xfrm>
            <a:off x="8379005" y="5089500"/>
            <a:ext cx="1210588" cy="246221"/>
          </a:xfrm>
          <a:prstGeom prst="rect">
            <a:avLst/>
          </a:prstGeom>
          <a:noFill/>
        </p:spPr>
        <p:txBody>
          <a:bodyPr wrap="none" rtlCol="0">
            <a:spAutoFit/>
          </a:bodyPr>
          <a:lstStyle/>
          <a:p>
            <a:r>
              <a:rPr lang="zh-CN" altLang="en-US" sz="1000" b="1" dirty="0"/>
              <a:t>职业健康实时监测</a:t>
            </a:r>
            <a:endParaRPr lang="zh-CN" altLang="en-US" sz="1000" b="1" dirty="0"/>
          </a:p>
        </p:txBody>
      </p:sp>
      <p:sp>
        <p:nvSpPr>
          <p:cNvPr id="45" name="矩形 44"/>
          <p:cNvSpPr/>
          <p:nvPr/>
        </p:nvSpPr>
        <p:spPr>
          <a:xfrm>
            <a:off x="2004631" y="6106590"/>
            <a:ext cx="8919135" cy="36741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chemeClr val="tx1"/>
                </a:solidFill>
              </a:rPr>
              <a:t>基础设施</a:t>
            </a:r>
            <a:r>
              <a:rPr lang="en-US" altLang="zh-CN" sz="1400" dirty="0">
                <a:solidFill>
                  <a:schemeClr val="tx1"/>
                </a:solidFill>
              </a:rPr>
              <a:t>IAAS</a:t>
            </a:r>
            <a:r>
              <a:rPr lang="zh-CN" altLang="en-US" sz="1400" dirty="0">
                <a:solidFill>
                  <a:schemeClr val="tx1"/>
                </a:solidFill>
              </a:rPr>
              <a:t>服务</a:t>
            </a:r>
            <a:endParaRPr lang="en-US" altLang="zh-CN" sz="1400" dirty="0">
              <a:solidFill>
                <a:schemeClr val="tx1"/>
              </a:solidFill>
            </a:endParaRPr>
          </a:p>
        </p:txBody>
      </p:sp>
      <p:sp>
        <p:nvSpPr>
          <p:cNvPr id="50" name="矩形 49"/>
          <p:cNvSpPr/>
          <p:nvPr/>
        </p:nvSpPr>
        <p:spPr>
          <a:xfrm>
            <a:off x="1999072" y="3286221"/>
            <a:ext cx="8927334" cy="1035821"/>
          </a:xfrm>
          <a:prstGeom prst="rect">
            <a:avLst/>
          </a:prstGeom>
          <a:solidFill>
            <a:srgbClr val="0A9F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1899139" y="3521874"/>
            <a:ext cx="1024885" cy="584775"/>
          </a:xfrm>
          <a:prstGeom prst="rect">
            <a:avLst/>
          </a:prstGeom>
          <a:noFill/>
        </p:spPr>
        <p:txBody>
          <a:bodyPr wrap="square" rtlCol="0">
            <a:spAutoFit/>
          </a:bodyPr>
          <a:lstStyle/>
          <a:p>
            <a:pPr algn="ctr"/>
            <a:r>
              <a:rPr lang="zh-CN" altLang="en-US" sz="1600" b="1" dirty="0">
                <a:solidFill>
                  <a:schemeClr val="bg1"/>
                </a:solidFill>
              </a:rPr>
              <a:t>双重预防机制</a:t>
            </a:r>
            <a:endParaRPr lang="zh-CN" altLang="en-US" sz="1600" b="1" dirty="0">
              <a:solidFill>
                <a:schemeClr val="bg1"/>
              </a:solidFill>
            </a:endParaRPr>
          </a:p>
        </p:txBody>
      </p:sp>
      <p:sp>
        <p:nvSpPr>
          <p:cNvPr id="52" name="矩形 51"/>
          <p:cNvSpPr/>
          <p:nvPr/>
        </p:nvSpPr>
        <p:spPr>
          <a:xfrm>
            <a:off x="2813417" y="3454003"/>
            <a:ext cx="10394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3" name="矩形 52"/>
          <p:cNvSpPr/>
          <p:nvPr/>
        </p:nvSpPr>
        <p:spPr>
          <a:xfrm>
            <a:off x="3945522" y="3443792"/>
            <a:ext cx="957580" cy="342265"/>
          </a:xfrm>
          <a:prstGeom prst="rect">
            <a:avLst/>
          </a:prstGeom>
          <a:solidFill>
            <a:srgbClr val="297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4" name="矩形 53"/>
          <p:cNvSpPr/>
          <p:nvPr/>
        </p:nvSpPr>
        <p:spPr>
          <a:xfrm>
            <a:off x="5016332" y="3443792"/>
            <a:ext cx="10013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5" name="矩形 54"/>
          <p:cNvSpPr/>
          <p:nvPr/>
        </p:nvSpPr>
        <p:spPr>
          <a:xfrm>
            <a:off x="6098054" y="3443792"/>
            <a:ext cx="957491" cy="360340"/>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6" name="矩形 55"/>
          <p:cNvSpPr/>
          <p:nvPr/>
        </p:nvSpPr>
        <p:spPr>
          <a:xfrm>
            <a:off x="2804339" y="3879511"/>
            <a:ext cx="10394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7" name="矩形 56"/>
          <p:cNvSpPr/>
          <p:nvPr/>
        </p:nvSpPr>
        <p:spPr>
          <a:xfrm>
            <a:off x="3919202" y="3891268"/>
            <a:ext cx="969280" cy="32943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8" name="矩形 57"/>
          <p:cNvSpPr/>
          <p:nvPr/>
        </p:nvSpPr>
        <p:spPr>
          <a:xfrm>
            <a:off x="5014783" y="3880349"/>
            <a:ext cx="995060" cy="359424"/>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9" name="矩形 58"/>
          <p:cNvSpPr/>
          <p:nvPr/>
        </p:nvSpPr>
        <p:spPr>
          <a:xfrm>
            <a:off x="6110157" y="3879714"/>
            <a:ext cx="95758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0" name="矩形 59"/>
          <p:cNvSpPr/>
          <p:nvPr/>
        </p:nvSpPr>
        <p:spPr>
          <a:xfrm>
            <a:off x="7137322" y="3444805"/>
            <a:ext cx="688695" cy="81257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ndParaRPr>
          </a:p>
        </p:txBody>
      </p:sp>
      <p:sp>
        <p:nvSpPr>
          <p:cNvPr id="61" name="矩形 60"/>
          <p:cNvSpPr/>
          <p:nvPr/>
        </p:nvSpPr>
        <p:spPr>
          <a:xfrm>
            <a:off x="9112264" y="3454300"/>
            <a:ext cx="993547" cy="331922"/>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2" name="矩形 61"/>
          <p:cNvSpPr/>
          <p:nvPr/>
        </p:nvSpPr>
        <p:spPr>
          <a:xfrm>
            <a:off x="8012022" y="3915327"/>
            <a:ext cx="10394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3" name="矩形 62"/>
          <p:cNvSpPr/>
          <p:nvPr/>
        </p:nvSpPr>
        <p:spPr>
          <a:xfrm>
            <a:off x="9131541" y="3910234"/>
            <a:ext cx="957580" cy="342265"/>
          </a:xfrm>
          <a:prstGeom prst="rect">
            <a:avLst/>
          </a:prstGeom>
          <a:solidFill>
            <a:srgbClr val="297CC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矩形 63"/>
          <p:cNvSpPr/>
          <p:nvPr/>
        </p:nvSpPr>
        <p:spPr>
          <a:xfrm>
            <a:off x="10199500" y="3874341"/>
            <a:ext cx="688695" cy="4264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5" name="文本框 64"/>
          <p:cNvSpPr txBox="1"/>
          <p:nvPr/>
        </p:nvSpPr>
        <p:spPr>
          <a:xfrm>
            <a:off x="2864619" y="3422211"/>
            <a:ext cx="902807" cy="400110"/>
          </a:xfrm>
          <a:prstGeom prst="rect">
            <a:avLst/>
          </a:prstGeom>
          <a:noFill/>
        </p:spPr>
        <p:txBody>
          <a:bodyPr wrap="square" rtlCol="0">
            <a:spAutoFit/>
          </a:bodyPr>
          <a:lstStyle/>
          <a:p>
            <a:pPr algn="ctr"/>
            <a:r>
              <a:rPr lang="zh-CN" altLang="en-US" sz="1000" b="1" dirty="0"/>
              <a:t>动态风险预警模型</a:t>
            </a:r>
            <a:endParaRPr lang="zh-CN" altLang="en-US" sz="1000" b="1" dirty="0"/>
          </a:p>
        </p:txBody>
      </p:sp>
      <p:sp>
        <p:nvSpPr>
          <p:cNvPr id="66" name="文本框 65"/>
          <p:cNvSpPr txBox="1"/>
          <p:nvPr/>
        </p:nvSpPr>
        <p:spPr>
          <a:xfrm>
            <a:off x="3942822" y="3426070"/>
            <a:ext cx="920446" cy="400110"/>
          </a:xfrm>
          <a:prstGeom prst="rect">
            <a:avLst/>
          </a:prstGeom>
          <a:solidFill>
            <a:schemeClr val="accent1">
              <a:lumMod val="40000"/>
              <a:lumOff val="60000"/>
            </a:schemeClr>
          </a:solidFill>
        </p:spPr>
        <p:txBody>
          <a:bodyPr wrap="square" rtlCol="0">
            <a:spAutoFit/>
          </a:bodyPr>
          <a:lstStyle/>
          <a:p>
            <a:pPr algn="ctr"/>
            <a:r>
              <a:rPr lang="zh-CN" altLang="en-US" sz="1000" b="1" dirty="0"/>
              <a:t>即时异常预警模型</a:t>
            </a:r>
            <a:endParaRPr lang="zh-CN" altLang="en-US" sz="1000" b="1" dirty="0"/>
          </a:p>
        </p:txBody>
      </p:sp>
      <p:sp>
        <p:nvSpPr>
          <p:cNvPr id="67" name="文本框 66"/>
          <p:cNvSpPr txBox="1"/>
          <p:nvPr/>
        </p:nvSpPr>
        <p:spPr>
          <a:xfrm>
            <a:off x="6128625" y="3492052"/>
            <a:ext cx="954107" cy="246221"/>
          </a:xfrm>
          <a:prstGeom prst="rect">
            <a:avLst/>
          </a:prstGeom>
          <a:noFill/>
        </p:spPr>
        <p:txBody>
          <a:bodyPr wrap="none" rtlCol="0">
            <a:spAutoFit/>
          </a:bodyPr>
          <a:lstStyle/>
          <a:p>
            <a:r>
              <a:rPr lang="zh-CN" altLang="en-US" sz="1000" b="1" dirty="0"/>
              <a:t>风险量化评估</a:t>
            </a:r>
            <a:endParaRPr lang="zh-CN" altLang="en-US" sz="1000" b="1" dirty="0"/>
          </a:p>
        </p:txBody>
      </p:sp>
      <p:sp>
        <p:nvSpPr>
          <p:cNvPr id="68" name="文本框 67"/>
          <p:cNvSpPr txBox="1"/>
          <p:nvPr/>
        </p:nvSpPr>
        <p:spPr>
          <a:xfrm>
            <a:off x="2851329" y="3929041"/>
            <a:ext cx="954107" cy="246221"/>
          </a:xfrm>
          <a:prstGeom prst="rect">
            <a:avLst/>
          </a:prstGeom>
          <a:noFill/>
        </p:spPr>
        <p:txBody>
          <a:bodyPr wrap="none" rtlCol="0">
            <a:spAutoFit/>
          </a:bodyPr>
          <a:lstStyle/>
          <a:p>
            <a:r>
              <a:rPr lang="zh-CN" altLang="en-US" sz="1000" b="1" dirty="0"/>
              <a:t>风险管控措施</a:t>
            </a:r>
            <a:endParaRPr lang="zh-CN" altLang="en-US" sz="1000" b="1" dirty="0"/>
          </a:p>
        </p:txBody>
      </p:sp>
      <p:sp>
        <p:nvSpPr>
          <p:cNvPr id="69" name="文本框 68"/>
          <p:cNvSpPr txBox="1"/>
          <p:nvPr/>
        </p:nvSpPr>
        <p:spPr>
          <a:xfrm>
            <a:off x="3961569" y="3941724"/>
            <a:ext cx="944880" cy="245110"/>
          </a:xfrm>
          <a:prstGeom prst="rect">
            <a:avLst/>
          </a:prstGeom>
          <a:noFill/>
        </p:spPr>
        <p:txBody>
          <a:bodyPr wrap="none" rtlCol="0">
            <a:spAutoFit/>
          </a:bodyPr>
          <a:lstStyle/>
          <a:p>
            <a:r>
              <a:rPr lang="zh-CN" altLang="en-US" sz="1000" b="1" dirty="0"/>
              <a:t>作业风险清单</a:t>
            </a:r>
            <a:endParaRPr lang="zh-CN" altLang="en-US" sz="1000" b="1" dirty="0"/>
          </a:p>
        </p:txBody>
      </p:sp>
      <p:sp>
        <p:nvSpPr>
          <p:cNvPr id="70" name="文本框 69"/>
          <p:cNvSpPr txBox="1"/>
          <p:nvPr/>
        </p:nvSpPr>
        <p:spPr>
          <a:xfrm>
            <a:off x="5062407" y="3929879"/>
            <a:ext cx="944880" cy="245110"/>
          </a:xfrm>
          <a:prstGeom prst="rect">
            <a:avLst/>
          </a:prstGeom>
          <a:noFill/>
        </p:spPr>
        <p:txBody>
          <a:bodyPr wrap="none" rtlCol="0">
            <a:spAutoFit/>
          </a:bodyPr>
          <a:lstStyle/>
          <a:p>
            <a:r>
              <a:rPr lang="zh-CN" altLang="en-US" sz="1000" b="1" dirty="0"/>
              <a:t>工序风险清单</a:t>
            </a:r>
            <a:endParaRPr lang="zh-CN" altLang="en-US" sz="1000" b="1" dirty="0"/>
          </a:p>
        </p:txBody>
      </p:sp>
      <p:sp>
        <p:nvSpPr>
          <p:cNvPr id="71" name="文本框 70"/>
          <p:cNvSpPr txBox="1"/>
          <p:nvPr/>
        </p:nvSpPr>
        <p:spPr>
          <a:xfrm>
            <a:off x="6109522" y="3929879"/>
            <a:ext cx="954107" cy="246221"/>
          </a:xfrm>
          <a:prstGeom prst="rect">
            <a:avLst/>
          </a:prstGeom>
          <a:noFill/>
        </p:spPr>
        <p:txBody>
          <a:bodyPr wrap="none" rtlCol="0">
            <a:spAutoFit/>
          </a:bodyPr>
          <a:lstStyle/>
          <a:p>
            <a:r>
              <a:rPr lang="zh-CN" altLang="en-US" sz="1000" b="1" dirty="0"/>
              <a:t>岗位风险清单</a:t>
            </a:r>
            <a:endParaRPr lang="zh-CN" altLang="en-US" sz="1000" b="1" dirty="0"/>
          </a:p>
        </p:txBody>
      </p:sp>
      <p:sp>
        <p:nvSpPr>
          <p:cNvPr id="72" name="文本框 71"/>
          <p:cNvSpPr txBox="1"/>
          <p:nvPr/>
        </p:nvSpPr>
        <p:spPr>
          <a:xfrm>
            <a:off x="9143786" y="3504464"/>
            <a:ext cx="944880" cy="245110"/>
          </a:xfrm>
          <a:prstGeom prst="rect">
            <a:avLst/>
          </a:prstGeom>
          <a:noFill/>
        </p:spPr>
        <p:txBody>
          <a:bodyPr wrap="none" rtlCol="0">
            <a:spAutoFit/>
          </a:bodyPr>
          <a:lstStyle/>
          <a:p>
            <a:r>
              <a:rPr lang="zh-CN" altLang="en-US" sz="1000" b="1"/>
              <a:t>隐患排查任务</a:t>
            </a:r>
            <a:endParaRPr lang="zh-CN" altLang="en-US" sz="1000" b="1"/>
          </a:p>
        </p:txBody>
      </p:sp>
      <p:sp>
        <p:nvSpPr>
          <p:cNvPr id="73" name="文本框 72"/>
          <p:cNvSpPr txBox="1"/>
          <p:nvPr/>
        </p:nvSpPr>
        <p:spPr>
          <a:xfrm>
            <a:off x="8059647" y="3962952"/>
            <a:ext cx="944880" cy="245110"/>
          </a:xfrm>
          <a:prstGeom prst="rect">
            <a:avLst/>
          </a:prstGeom>
          <a:noFill/>
        </p:spPr>
        <p:txBody>
          <a:bodyPr wrap="none" rtlCol="0">
            <a:spAutoFit/>
          </a:bodyPr>
          <a:lstStyle/>
          <a:p>
            <a:r>
              <a:rPr lang="zh-CN" altLang="en-US" sz="1000" b="1" dirty="0"/>
              <a:t>隐患排查记录</a:t>
            </a:r>
            <a:endParaRPr lang="zh-CN" altLang="en-US" sz="1000" b="1" dirty="0"/>
          </a:p>
        </p:txBody>
      </p:sp>
      <p:sp>
        <p:nvSpPr>
          <p:cNvPr id="74" name="文本框 73"/>
          <p:cNvSpPr txBox="1"/>
          <p:nvPr/>
        </p:nvSpPr>
        <p:spPr>
          <a:xfrm>
            <a:off x="9155135" y="3879511"/>
            <a:ext cx="975047" cy="400110"/>
          </a:xfrm>
          <a:prstGeom prst="rect">
            <a:avLst/>
          </a:prstGeom>
          <a:solidFill>
            <a:schemeClr val="accent1">
              <a:lumMod val="40000"/>
              <a:lumOff val="60000"/>
            </a:schemeClr>
          </a:solidFill>
        </p:spPr>
        <p:txBody>
          <a:bodyPr wrap="square" rtlCol="0">
            <a:spAutoFit/>
          </a:bodyPr>
          <a:lstStyle/>
          <a:p>
            <a:pPr algn="ctr"/>
            <a:r>
              <a:rPr lang="zh-CN" altLang="en-US" sz="1000" b="1" dirty="0"/>
              <a:t>隐患信息及治理记录</a:t>
            </a:r>
            <a:endParaRPr lang="zh-CN" altLang="en-US" sz="1000" b="1" dirty="0"/>
          </a:p>
        </p:txBody>
      </p:sp>
      <p:sp>
        <p:nvSpPr>
          <p:cNvPr id="75" name="文本框 74"/>
          <p:cNvSpPr txBox="1"/>
          <p:nvPr/>
        </p:nvSpPr>
        <p:spPr>
          <a:xfrm>
            <a:off x="5103170" y="3492052"/>
            <a:ext cx="825867" cy="246221"/>
          </a:xfrm>
          <a:prstGeom prst="rect">
            <a:avLst/>
          </a:prstGeom>
          <a:noFill/>
        </p:spPr>
        <p:txBody>
          <a:bodyPr wrap="none" rtlCol="0">
            <a:spAutoFit/>
          </a:bodyPr>
          <a:lstStyle/>
          <a:p>
            <a:pPr algn="ctr"/>
            <a:r>
              <a:rPr lang="zh-CN" altLang="en-US" sz="1000" b="1" dirty="0"/>
              <a:t>风险数据库</a:t>
            </a:r>
            <a:endParaRPr lang="zh-CN" altLang="en-US" sz="1000" b="1" dirty="0"/>
          </a:p>
        </p:txBody>
      </p:sp>
      <p:sp>
        <p:nvSpPr>
          <p:cNvPr id="76" name="文本框 75"/>
          <p:cNvSpPr txBox="1"/>
          <p:nvPr/>
        </p:nvSpPr>
        <p:spPr>
          <a:xfrm>
            <a:off x="10196006" y="3968395"/>
            <a:ext cx="793057" cy="246221"/>
          </a:xfrm>
          <a:prstGeom prst="rect">
            <a:avLst/>
          </a:prstGeom>
          <a:noFill/>
        </p:spPr>
        <p:txBody>
          <a:bodyPr wrap="square" rtlCol="0">
            <a:spAutoFit/>
          </a:bodyPr>
          <a:lstStyle/>
          <a:p>
            <a:r>
              <a:rPr lang="zh-CN" altLang="en-US" sz="1000" b="1" dirty="0"/>
              <a:t>移动应用</a:t>
            </a:r>
            <a:endParaRPr lang="zh-CN" altLang="en-US" sz="1000" b="1" dirty="0"/>
          </a:p>
        </p:txBody>
      </p:sp>
      <p:sp>
        <p:nvSpPr>
          <p:cNvPr id="77" name="文本框 76"/>
          <p:cNvSpPr txBox="1"/>
          <p:nvPr/>
        </p:nvSpPr>
        <p:spPr>
          <a:xfrm>
            <a:off x="1922410" y="2246663"/>
            <a:ext cx="1024885" cy="584775"/>
          </a:xfrm>
          <a:prstGeom prst="rect">
            <a:avLst/>
          </a:prstGeom>
          <a:noFill/>
        </p:spPr>
        <p:txBody>
          <a:bodyPr wrap="square" rtlCol="0">
            <a:spAutoFit/>
          </a:bodyPr>
          <a:lstStyle/>
          <a:p>
            <a:pPr algn="ctr"/>
            <a:r>
              <a:rPr lang="zh-CN" altLang="en-US" sz="1600" b="1" dirty="0">
                <a:solidFill>
                  <a:schemeClr val="bg1"/>
                </a:solidFill>
              </a:rPr>
              <a:t>安全生产全要素</a:t>
            </a:r>
            <a:endParaRPr lang="zh-CN" altLang="en-US" sz="1600" b="1" dirty="0">
              <a:solidFill>
                <a:schemeClr val="bg1"/>
              </a:solidFill>
            </a:endParaRPr>
          </a:p>
        </p:txBody>
      </p:sp>
      <p:sp>
        <p:nvSpPr>
          <p:cNvPr id="78" name="矩形 77"/>
          <p:cNvSpPr/>
          <p:nvPr/>
        </p:nvSpPr>
        <p:spPr>
          <a:xfrm>
            <a:off x="2845209" y="1990056"/>
            <a:ext cx="10394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9" name="矩形 78"/>
          <p:cNvSpPr/>
          <p:nvPr/>
        </p:nvSpPr>
        <p:spPr>
          <a:xfrm>
            <a:off x="4019309" y="1989421"/>
            <a:ext cx="95758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0" name="矩形 79"/>
          <p:cNvSpPr/>
          <p:nvPr/>
        </p:nvSpPr>
        <p:spPr>
          <a:xfrm>
            <a:off x="5104777" y="1989421"/>
            <a:ext cx="10013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1" name="矩形 80"/>
          <p:cNvSpPr/>
          <p:nvPr/>
        </p:nvSpPr>
        <p:spPr>
          <a:xfrm>
            <a:off x="6234060" y="1989421"/>
            <a:ext cx="93472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2" name="矩形 81"/>
          <p:cNvSpPr/>
          <p:nvPr/>
        </p:nvSpPr>
        <p:spPr>
          <a:xfrm>
            <a:off x="7300188" y="1990056"/>
            <a:ext cx="10394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3" name="矩形 82"/>
          <p:cNvSpPr/>
          <p:nvPr/>
        </p:nvSpPr>
        <p:spPr>
          <a:xfrm>
            <a:off x="8467571" y="1989421"/>
            <a:ext cx="95758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4" name="矩形 83"/>
          <p:cNvSpPr/>
          <p:nvPr/>
        </p:nvSpPr>
        <p:spPr>
          <a:xfrm>
            <a:off x="9604444" y="1991668"/>
            <a:ext cx="10013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6" name="矩形 85"/>
          <p:cNvSpPr/>
          <p:nvPr/>
        </p:nvSpPr>
        <p:spPr>
          <a:xfrm>
            <a:off x="2840129" y="2841638"/>
            <a:ext cx="10394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7" name="矩形 86"/>
          <p:cNvSpPr/>
          <p:nvPr/>
        </p:nvSpPr>
        <p:spPr>
          <a:xfrm>
            <a:off x="4031635" y="2841003"/>
            <a:ext cx="95758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8" name="矩形 87"/>
          <p:cNvSpPr/>
          <p:nvPr/>
        </p:nvSpPr>
        <p:spPr>
          <a:xfrm>
            <a:off x="5091376" y="2841003"/>
            <a:ext cx="10013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89" name="矩形 88"/>
          <p:cNvSpPr/>
          <p:nvPr/>
        </p:nvSpPr>
        <p:spPr>
          <a:xfrm>
            <a:off x="6254022" y="2841003"/>
            <a:ext cx="93472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90" name="文本框 89"/>
          <p:cNvSpPr txBox="1"/>
          <p:nvPr/>
        </p:nvSpPr>
        <p:spPr>
          <a:xfrm>
            <a:off x="2892834" y="2037046"/>
            <a:ext cx="944880" cy="245110"/>
          </a:xfrm>
          <a:prstGeom prst="rect">
            <a:avLst/>
          </a:prstGeom>
          <a:noFill/>
        </p:spPr>
        <p:txBody>
          <a:bodyPr wrap="none" rtlCol="0">
            <a:spAutoFit/>
          </a:bodyPr>
          <a:lstStyle/>
          <a:p>
            <a:r>
              <a:rPr lang="zh-CN" altLang="en-US" sz="1000" b="1" dirty="0"/>
              <a:t>安全目标管理</a:t>
            </a:r>
            <a:endParaRPr lang="zh-CN" altLang="en-US" sz="1000" b="1" dirty="0"/>
          </a:p>
        </p:txBody>
      </p:sp>
      <p:sp>
        <p:nvSpPr>
          <p:cNvPr id="91" name="文本框 90"/>
          <p:cNvSpPr txBox="1"/>
          <p:nvPr/>
        </p:nvSpPr>
        <p:spPr>
          <a:xfrm>
            <a:off x="4032009" y="2037046"/>
            <a:ext cx="944880" cy="245110"/>
          </a:xfrm>
          <a:prstGeom prst="rect">
            <a:avLst/>
          </a:prstGeom>
          <a:noFill/>
        </p:spPr>
        <p:txBody>
          <a:bodyPr wrap="none" rtlCol="0">
            <a:spAutoFit/>
          </a:bodyPr>
          <a:lstStyle/>
          <a:p>
            <a:r>
              <a:rPr lang="zh-CN" altLang="en-US" sz="1000" b="1" dirty="0"/>
              <a:t>法律法规管理</a:t>
            </a:r>
            <a:endParaRPr lang="zh-CN" altLang="en-US" sz="1000" b="1" dirty="0"/>
          </a:p>
        </p:txBody>
      </p:sp>
      <p:sp>
        <p:nvSpPr>
          <p:cNvPr id="92" name="文本框 91"/>
          <p:cNvSpPr txBox="1"/>
          <p:nvPr/>
        </p:nvSpPr>
        <p:spPr>
          <a:xfrm>
            <a:off x="5069463" y="2037046"/>
            <a:ext cx="1071880" cy="245110"/>
          </a:xfrm>
          <a:prstGeom prst="rect">
            <a:avLst/>
          </a:prstGeom>
          <a:noFill/>
        </p:spPr>
        <p:txBody>
          <a:bodyPr wrap="none" rtlCol="0">
            <a:spAutoFit/>
          </a:bodyPr>
          <a:lstStyle/>
          <a:p>
            <a:r>
              <a:rPr lang="zh-CN" altLang="en-US" sz="1000" b="1"/>
              <a:t>组织机构和职责</a:t>
            </a:r>
            <a:endParaRPr lang="zh-CN" altLang="en-US" sz="1000" b="1"/>
          </a:p>
        </p:txBody>
      </p:sp>
      <p:sp>
        <p:nvSpPr>
          <p:cNvPr id="93" name="文本框 92"/>
          <p:cNvSpPr txBox="1"/>
          <p:nvPr/>
        </p:nvSpPr>
        <p:spPr>
          <a:xfrm>
            <a:off x="6323588" y="2038951"/>
            <a:ext cx="825867" cy="246221"/>
          </a:xfrm>
          <a:prstGeom prst="rect">
            <a:avLst/>
          </a:prstGeom>
          <a:noFill/>
        </p:spPr>
        <p:txBody>
          <a:bodyPr wrap="none" rtlCol="0">
            <a:spAutoFit/>
          </a:bodyPr>
          <a:lstStyle/>
          <a:p>
            <a:r>
              <a:rPr lang="zh-CN" altLang="en-US" sz="1000" b="1" dirty="0"/>
              <a:t>危险源管理</a:t>
            </a:r>
            <a:endParaRPr lang="zh-CN" altLang="en-US" sz="1000" b="1" dirty="0"/>
          </a:p>
        </p:txBody>
      </p:sp>
      <p:sp>
        <p:nvSpPr>
          <p:cNvPr id="94" name="文本框 93"/>
          <p:cNvSpPr txBox="1"/>
          <p:nvPr/>
        </p:nvSpPr>
        <p:spPr>
          <a:xfrm>
            <a:off x="7466657" y="2037046"/>
            <a:ext cx="697627" cy="246221"/>
          </a:xfrm>
          <a:prstGeom prst="rect">
            <a:avLst/>
          </a:prstGeom>
          <a:noFill/>
        </p:spPr>
        <p:txBody>
          <a:bodyPr wrap="none" rtlCol="0">
            <a:spAutoFit/>
          </a:bodyPr>
          <a:lstStyle/>
          <a:p>
            <a:pPr algn="ctr"/>
            <a:r>
              <a:rPr lang="zh-CN" altLang="en-US" sz="1000" b="1" dirty="0"/>
              <a:t>应急管理</a:t>
            </a:r>
            <a:endParaRPr lang="zh-CN" altLang="en-US" sz="1000" b="1" dirty="0"/>
          </a:p>
        </p:txBody>
      </p:sp>
      <p:sp>
        <p:nvSpPr>
          <p:cNvPr id="95" name="文本框 94"/>
          <p:cNvSpPr txBox="1"/>
          <p:nvPr/>
        </p:nvSpPr>
        <p:spPr>
          <a:xfrm>
            <a:off x="8480271" y="2037046"/>
            <a:ext cx="944880" cy="245110"/>
          </a:xfrm>
          <a:prstGeom prst="rect">
            <a:avLst/>
          </a:prstGeom>
          <a:noFill/>
        </p:spPr>
        <p:txBody>
          <a:bodyPr wrap="none" rtlCol="0">
            <a:spAutoFit/>
          </a:bodyPr>
          <a:lstStyle/>
          <a:p>
            <a:r>
              <a:rPr lang="zh-CN" altLang="en-US" sz="1000" b="1"/>
              <a:t>安全教育培训</a:t>
            </a:r>
            <a:endParaRPr lang="zh-CN" altLang="en-US" sz="1000" b="1"/>
          </a:p>
        </p:txBody>
      </p:sp>
      <p:sp>
        <p:nvSpPr>
          <p:cNvPr id="96" name="文本框 95"/>
          <p:cNvSpPr txBox="1"/>
          <p:nvPr/>
        </p:nvSpPr>
        <p:spPr>
          <a:xfrm>
            <a:off x="9633019" y="2041198"/>
            <a:ext cx="954107" cy="246221"/>
          </a:xfrm>
          <a:prstGeom prst="rect">
            <a:avLst/>
          </a:prstGeom>
          <a:noFill/>
        </p:spPr>
        <p:txBody>
          <a:bodyPr wrap="none" rtlCol="0">
            <a:spAutoFit/>
          </a:bodyPr>
          <a:lstStyle/>
          <a:p>
            <a:r>
              <a:rPr lang="zh-CN" altLang="en-US" sz="1000" b="1" dirty="0"/>
              <a:t>安全生产投入</a:t>
            </a:r>
            <a:endParaRPr lang="zh-CN" altLang="en-US" sz="1000" b="1" dirty="0"/>
          </a:p>
        </p:txBody>
      </p:sp>
      <p:sp>
        <p:nvSpPr>
          <p:cNvPr id="98" name="文本框 97"/>
          <p:cNvSpPr txBox="1"/>
          <p:nvPr/>
        </p:nvSpPr>
        <p:spPr>
          <a:xfrm>
            <a:off x="2883607" y="2899309"/>
            <a:ext cx="954107" cy="246221"/>
          </a:xfrm>
          <a:prstGeom prst="rect">
            <a:avLst/>
          </a:prstGeom>
          <a:noFill/>
        </p:spPr>
        <p:txBody>
          <a:bodyPr wrap="none" rtlCol="0">
            <a:spAutoFit/>
          </a:bodyPr>
          <a:lstStyle/>
          <a:p>
            <a:r>
              <a:rPr lang="zh-CN" altLang="en-US" sz="1000" b="1" dirty="0"/>
              <a:t>危险作业管理</a:t>
            </a:r>
            <a:endParaRPr lang="zh-CN" altLang="en-US" sz="1000" b="1" dirty="0"/>
          </a:p>
        </p:txBody>
      </p:sp>
      <p:sp>
        <p:nvSpPr>
          <p:cNvPr id="99" name="文本框 98"/>
          <p:cNvSpPr txBox="1"/>
          <p:nvPr/>
        </p:nvSpPr>
        <p:spPr>
          <a:xfrm>
            <a:off x="4154500" y="2892489"/>
            <a:ext cx="697627" cy="246221"/>
          </a:xfrm>
          <a:prstGeom prst="rect">
            <a:avLst/>
          </a:prstGeom>
          <a:noFill/>
        </p:spPr>
        <p:txBody>
          <a:bodyPr wrap="none" rtlCol="0">
            <a:spAutoFit/>
          </a:bodyPr>
          <a:lstStyle/>
          <a:p>
            <a:pPr>
              <a:buClrTx/>
              <a:buSzTx/>
              <a:buFontTx/>
            </a:pPr>
            <a:r>
              <a:rPr lang="zh-CN" altLang="en-US" sz="1000" b="1" dirty="0">
                <a:sym typeface="+mn-ea"/>
              </a:rPr>
              <a:t>交通安全</a:t>
            </a:r>
            <a:endParaRPr lang="zh-CN" altLang="en-US" sz="1000" b="1" dirty="0"/>
          </a:p>
        </p:txBody>
      </p:sp>
      <p:sp>
        <p:nvSpPr>
          <p:cNvPr id="100" name="文本框 99"/>
          <p:cNvSpPr txBox="1"/>
          <p:nvPr/>
        </p:nvSpPr>
        <p:spPr>
          <a:xfrm>
            <a:off x="5061223" y="2896792"/>
            <a:ext cx="1082348" cy="246221"/>
          </a:xfrm>
          <a:prstGeom prst="rect">
            <a:avLst/>
          </a:prstGeom>
          <a:noFill/>
        </p:spPr>
        <p:txBody>
          <a:bodyPr wrap="none" rtlCol="0">
            <a:spAutoFit/>
          </a:bodyPr>
          <a:lstStyle/>
          <a:p>
            <a:pPr>
              <a:buClrTx/>
              <a:buSzTx/>
              <a:buFontTx/>
            </a:pPr>
            <a:r>
              <a:rPr lang="zh-CN" altLang="en-US" sz="1000" b="1" dirty="0">
                <a:sym typeface="+mn-ea"/>
              </a:rPr>
              <a:t>事件、事故管理</a:t>
            </a:r>
            <a:endParaRPr lang="zh-CN" altLang="en-US" sz="1000" b="1" dirty="0"/>
          </a:p>
        </p:txBody>
      </p:sp>
      <p:sp>
        <p:nvSpPr>
          <p:cNvPr id="101" name="文本框 100"/>
          <p:cNvSpPr txBox="1"/>
          <p:nvPr/>
        </p:nvSpPr>
        <p:spPr>
          <a:xfrm>
            <a:off x="6248942" y="2888628"/>
            <a:ext cx="954107" cy="246221"/>
          </a:xfrm>
          <a:prstGeom prst="rect">
            <a:avLst/>
          </a:prstGeom>
          <a:noFill/>
        </p:spPr>
        <p:txBody>
          <a:bodyPr wrap="none" rtlCol="0">
            <a:spAutoFit/>
          </a:bodyPr>
          <a:lstStyle/>
          <a:p>
            <a:r>
              <a:rPr lang="zh-CN" altLang="en-US" sz="1000" b="1" dirty="0"/>
              <a:t>职业健康管理</a:t>
            </a:r>
            <a:endParaRPr lang="zh-CN" altLang="en-US" sz="1000" b="1" dirty="0"/>
          </a:p>
        </p:txBody>
      </p:sp>
      <p:sp>
        <p:nvSpPr>
          <p:cNvPr id="102" name="矩形 101"/>
          <p:cNvSpPr/>
          <p:nvPr/>
        </p:nvSpPr>
        <p:spPr>
          <a:xfrm>
            <a:off x="7293471" y="2840546"/>
            <a:ext cx="10394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3" name="矩形 102"/>
          <p:cNvSpPr/>
          <p:nvPr/>
        </p:nvSpPr>
        <p:spPr>
          <a:xfrm>
            <a:off x="8488834" y="2839911"/>
            <a:ext cx="95758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05" name="文本框 104"/>
          <p:cNvSpPr txBox="1"/>
          <p:nvPr/>
        </p:nvSpPr>
        <p:spPr>
          <a:xfrm>
            <a:off x="7338531" y="2898262"/>
            <a:ext cx="944880" cy="245110"/>
          </a:xfrm>
          <a:prstGeom prst="rect">
            <a:avLst/>
          </a:prstGeom>
          <a:noFill/>
        </p:spPr>
        <p:txBody>
          <a:bodyPr wrap="none" rtlCol="0">
            <a:spAutoFit/>
          </a:bodyPr>
          <a:lstStyle/>
          <a:p>
            <a:r>
              <a:rPr lang="zh-CN" altLang="en-US" sz="1000" b="1" dirty="0"/>
              <a:t>安全检查管理</a:t>
            </a:r>
            <a:endParaRPr lang="zh-CN" altLang="en-US" sz="1000" b="1" dirty="0"/>
          </a:p>
        </p:txBody>
      </p:sp>
      <p:sp>
        <p:nvSpPr>
          <p:cNvPr id="106" name="文本框 105"/>
          <p:cNvSpPr txBox="1"/>
          <p:nvPr/>
        </p:nvSpPr>
        <p:spPr>
          <a:xfrm>
            <a:off x="8499604" y="2897449"/>
            <a:ext cx="954107" cy="246221"/>
          </a:xfrm>
          <a:prstGeom prst="rect">
            <a:avLst/>
          </a:prstGeom>
          <a:noFill/>
        </p:spPr>
        <p:txBody>
          <a:bodyPr wrap="none" rtlCol="0">
            <a:spAutoFit/>
          </a:bodyPr>
          <a:lstStyle/>
          <a:p>
            <a:r>
              <a:rPr lang="zh-CN" altLang="en-US" sz="1000" b="1" dirty="0"/>
              <a:t>岗位达标管理</a:t>
            </a:r>
            <a:endParaRPr lang="zh-CN" altLang="en-US" sz="1000" b="1" dirty="0"/>
          </a:p>
        </p:txBody>
      </p:sp>
      <p:sp>
        <p:nvSpPr>
          <p:cNvPr id="140" name="矩形 139"/>
          <p:cNvSpPr/>
          <p:nvPr/>
        </p:nvSpPr>
        <p:spPr>
          <a:xfrm>
            <a:off x="1996432" y="1143405"/>
            <a:ext cx="8949977" cy="67388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1" name="文本框 140"/>
          <p:cNvSpPr txBox="1"/>
          <p:nvPr/>
        </p:nvSpPr>
        <p:spPr>
          <a:xfrm>
            <a:off x="1884835" y="1204622"/>
            <a:ext cx="1024884" cy="584775"/>
          </a:xfrm>
          <a:prstGeom prst="rect">
            <a:avLst/>
          </a:prstGeom>
          <a:noFill/>
        </p:spPr>
        <p:txBody>
          <a:bodyPr wrap="square" rtlCol="0">
            <a:spAutoFit/>
          </a:bodyPr>
          <a:lstStyle/>
          <a:p>
            <a:pPr algn="ctr"/>
            <a:r>
              <a:rPr lang="zh-CN" altLang="en-US" sz="1600" b="1" dirty="0">
                <a:solidFill>
                  <a:schemeClr val="bg1"/>
                </a:solidFill>
              </a:rPr>
              <a:t>安全生产监管</a:t>
            </a:r>
            <a:endParaRPr lang="zh-CN" altLang="en-US" sz="1600" b="1" dirty="0">
              <a:solidFill>
                <a:schemeClr val="bg1"/>
              </a:solidFill>
            </a:endParaRPr>
          </a:p>
        </p:txBody>
      </p:sp>
      <p:sp>
        <p:nvSpPr>
          <p:cNvPr id="142" name="矩形 141"/>
          <p:cNvSpPr/>
          <p:nvPr/>
        </p:nvSpPr>
        <p:spPr>
          <a:xfrm>
            <a:off x="2833041" y="1256371"/>
            <a:ext cx="1183005" cy="4629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3" name="文本框 142"/>
          <p:cNvSpPr txBox="1"/>
          <p:nvPr/>
        </p:nvSpPr>
        <p:spPr>
          <a:xfrm>
            <a:off x="2951786" y="1365591"/>
            <a:ext cx="944880" cy="245110"/>
          </a:xfrm>
          <a:prstGeom prst="rect">
            <a:avLst/>
          </a:prstGeom>
          <a:noFill/>
        </p:spPr>
        <p:txBody>
          <a:bodyPr wrap="none" rtlCol="0">
            <a:spAutoFit/>
          </a:bodyPr>
          <a:lstStyle/>
          <a:p>
            <a:r>
              <a:rPr lang="zh-CN" altLang="en-US" sz="1000" b="1" dirty="0"/>
              <a:t>动态风险监控</a:t>
            </a:r>
            <a:endParaRPr lang="zh-CN" altLang="en-US" sz="1000" b="1" dirty="0"/>
          </a:p>
        </p:txBody>
      </p:sp>
      <p:sp>
        <p:nvSpPr>
          <p:cNvPr id="144" name="矩形 143"/>
          <p:cNvSpPr/>
          <p:nvPr/>
        </p:nvSpPr>
        <p:spPr>
          <a:xfrm>
            <a:off x="4218815" y="1256371"/>
            <a:ext cx="1274616" cy="4629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5" name="矩形 144"/>
          <p:cNvSpPr/>
          <p:nvPr/>
        </p:nvSpPr>
        <p:spPr>
          <a:xfrm>
            <a:off x="5678418" y="1251213"/>
            <a:ext cx="1183005" cy="46291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矩形 146"/>
          <p:cNvSpPr/>
          <p:nvPr/>
        </p:nvSpPr>
        <p:spPr>
          <a:xfrm>
            <a:off x="7016148" y="1253445"/>
            <a:ext cx="1064260" cy="4629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8" name="矩形 147"/>
          <p:cNvSpPr/>
          <p:nvPr/>
        </p:nvSpPr>
        <p:spPr>
          <a:xfrm>
            <a:off x="8233030" y="1250538"/>
            <a:ext cx="1183005" cy="4629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49" name="文本框 148"/>
          <p:cNvSpPr txBox="1"/>
          <p:nvPr/>
        </p:nvSpPr>
        <p:spPr>
          <a:xfrm>
            <a:off x="4222626" y="1361725"/>
            <a:ext cx="1210588" cy="246221"/>
          </a:xfrm>
          <a:prstGeom prst="rect">
            <a:avLst/>
          </a:prstGeom>
          <a:noFill/>
        </p:spPr>
        <p:txBody>
          <a:bodyPr wrap="none" rtlCol="0">
            <a:spAutoFit/>
          </a:bodyPr>
          <a:lstStyle/>
          <a:p>
            <a:r>
              <a:rPr lang="zh-CN" altLang="en-US" sz="1000" b="1" dirty="0"/>
              <a:t>安全风险电子地图</a:t>
            </a:r>
            <a:endParaRPr lang="zh-CN" altLang="en-US" sz="1000" b="1" dirty="0"/>
          </a:p>
        </p:txBody>
      </p:sp>
      <p:sp>
        <p:nvSpPr>
          <p:cNvPr id="150" name="文本框 149"/>
          <p:cNvSpPr txBox="1"/>
          <p:nvPr/>
        </p:nvSpPr>
        <p:spPr>
          <a:xfrm>
            <a:off x="5825850" y="1353883"/>
            <a:ext cx="825867" cy="246221"/>
          </a:xfrm>
          <a:prstGeom prst="rect">
            <a:avLst/>
          </a:prstGeom>
          <a:noFill/>
        </p:spPr>
        <p:txBody>
          <a:bodyPr wrap="none" rtlCol="0">
            <a:spAutoFit/>
          </a:bodyPr>
          <a:lstStyle/>
          <a:p>
            <a:r>
              <a:rPr lang="zh-CN" altLang="en-US" sz="1000" b="1" dirty="0"/>
              <a:t>穿透式监督</a:t>
            </a:r>
            <a:endParaRPr lang="zh-CN" altLang="en-US" sz="1000" b="1" dirty="0"/>
          </a:p>
        </p:txBody>
      </p:sp>
      <p:sp>
        <p:nvSpPr>
          <p:cNvPr id="152" name="文本框 151"/>
          <p:cNvSpPr txBox="1"/>
          <p:nvPr/>
        </p:nvSpPr>
        <p:spPr>
          <a:xfrm>
            <a:off x="8320316" y="1351375"/>
            <a:ext cx="954107" cy="246221"/>
          </a:xfrm>
          <a:prstGeom prst="rect">
            <a:avLst/>
          </a:prstGeom>
          <a:noFill/>
        </p:spPr>
        <p:txBody>
          <a:bodyPr wrap="none" rtlCol="0">
            <a:spAutoFit/>
          </a:bodyPr>
          <a:lstStyle/>
          <a:p>
            <a:pPr algn="ctr"/>
            <a:r>
              <a:rPr lang="zh-CN" altLang="en-US" sz="1000" b="1" dirty="0"/>
              <a:t>应急指挥调度</a:t>
            </a:r>
            <a:endParaRPr lang="zh-CN" altLang="en-US" sz="1000" b="1" dirty="0"/>
          </a:p>
        </p:txBody>
      </p:sp>
      <p:sp>
        <p:nvSpPr>
          <p:cNvPr id="153" name="文本框 152"/>
          <p:cNvSpPr txBox="1"/>
          <p:nvPr/>
        </p:nvSpPr>
        <p:spPr>
          <a:xfrm>
            <a:off x="7005439" y="1362229"/>
            <a:ext cx="1064260" cy="246221"/>
          </a:xfrm>
          <a:prstGeom prst="rect">
            <a:avLst/>
          </a:prstGeom>
          <a:noFill/>
        </p:spPr>
        <p:txBody>
          <a:bodyPr wrap="square" rtlCol="0">
            <a:spAutoFit/>
          </a:bodyPr>
          <a:lstStyle/>
          <a:p>
            <a:pPr algn="ctr"/>
            <a:r>
              <a:rPr lang="zh-CN" altLang="en-US" sz="1000" b="1" dirty="0"/>
              <a:t>安全绩效评价</a:t>
            </a:r>
            <a:endParaRPr lang="zh-CN" altLang="en-US" sz="1000" b="1" dirty="0"/>
          </a:p>
        </p:txBody>
      </p:sp>
      <p:sp>
        <p:nvSpPr>
          <p:cNvPr id="159" name="矩形 158"/>
          <p:cNvSpPr/>
          <p:nvPr/>
        </p:nvSpPr>
        <p:spPr>
          <a:xfrm>
            <a:off x="8023058" y="3454964"/>
            <a:ext cx="10013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60" name="文本框 159"/>
          <p:cNvSpPr txBox="1"/>
          <p:nvPr/>
        </p:nvSpPr>
        <p:spPr>
          <a:xfrm>
            <a:off x="8050998" y="3505129"/>
            <a:ext cx="944880" cy="245110"/>
          </a:xfrm>
          <a:prstGeom prst="rect">
            <a:avLst/>
          </a:prstGeom>
          <a:noFill/>
        </p:spPr>
        <p:txBody>
          <a:bodyPr wrap="none" rtlCol="0">
            <a:spAutoFit/>
          </a:bodyPr>
          <a:lstStyle/>
          <a:p>
            <a:r>
              <a:rPr lang="zh-CN" altLang="en-US" sz="1000" b="1"/>
              <a:t>隐患实时上报</a:t>
            </a:r>
            <a:endParaRPr lang="zh-CN" altLang="en-US" sz="1000" b="1"/>
          </a:p>
        </p:txBody>
      </p:sp>
      <p:sp>
        <p:nvSpPr>
          <p:cNvPr id="161" name="文本框 160"/>
          <p:cNvSpPr txBox="1"/>
          <p:nvPr/>
        </p:nvSpPr>
        <p:spPr>
          <a:xfrm>
            <a:off x="7143356" y="3570311"/>
            <a:ext cx="639786" cy="553998"/>
          </a:xfrm>
          <a:prstGeom prst="rect">
            <a:avLst/>
          </a:prstGeom>
          <a:noFill/>
        </p:spPr>
        <p:txBody>
          <a:bodyPr wrap="square" rtlCol="0">
            <a:spAutoFit/>
          </a:bodyPr>
          <a:lstStyle/>
          <a:p>
            <a:pPr algn="ctr"/>
            <a:r>
              <a:rPr lang="zh-CN" altLang="en-US" sz="1000" b="1" dirty="0"/>
              <a:t>异常预警监测</a:t>
            </a:r>
            <a:endParaRPr lang="en-US" altLang="zh-CN" sz="1000" b="1" dirty="0"/>
          </a:p>
          <a:p>
            <a:pPr algn="ctr"/>
            <a:r>
              <a:rPr lang="zh-CN" altLang="en-US" sz="1000" b="1" dirty="0"/>
              <a:t>及提醒</a:t>
            </a:r>
            <a:endParaRPr lang="zh-CN" altLang="en-US" sz="1000" b="1" dirty="0"/>
          </a:p>
        </p:txBody>
      </p:sp>
      <p:sp>
        <p:nvSpPr>
          <p:cNvPr id="165" name="文本框 164"/>
          <p:cNvSpPr txBox="1"/>
          <p:nvPr/>
        </p:nvSpPr>
        <p:spPr>
          <a:xfrm>
            <a:off x="6729937" y="5095630"/>
            <a:ext cx="954107" cy="246221"/>
          </a:xfrm>
          <a:prstGeom prst="rect">
            <a:avLst/>
          </a:prstGeom>
          <a:noFill/>
        </p:spPr>
        <p:txBody>
          <a:bodyPr wrap="none" rtlCol="0">
            <a:spAutoFit/>
          </a:bodyPr>
          <a:lstStyle/>
          <a:p>
            <a:r>
              <a:rPr lang="zh-CN" altLang="en-US" sz="1000" b="1" dirty="0"/>
              <a:t>环境安全管控</a:t>
            </a:r>
            <a:endParaRPr lang="zh-CN" altLang="en-US" sz="1000" b="1" dirty="0"/>
          </a:p>
        </p:txBody>
      </p:sp>
      <p:sp>
        <p:nvSpPr>
          <p:cNvPr id="168" name="矩形 167"/>
          <p:cNvSpPr/>
          <p:nvPr/>
        </p:nvSpPr>
        <p:spPr>
          <a:xfrm>
            <a:off x="2863491" y="2410481"/>
            <a:ext cx="10013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0" name="文本框 169"/>
          <p:cNvSpPr txBox="1"/>
          <p:nvPr/>
        </p:nvSpPr>
        <p:spPr>
          <a:xfrm>
            <a:off x="2810747" y="2458771"/>
            <a:ext cx="1082348" cy="246221"/>
          </a:xfrm>
          <a:prstGeom prst="rect">
            <a:avLst/>
          </a:prstGeom>
          <a:noFill/>
        </p:spPr>
        <p:txBody>
          <a:bodyPr wrap="none" rtlCol="0">
            <a:spAutoFit/>
          </a:bodyPr>
          <a:lstStyle/>
          <a:p>
            <a:pPr>
              <a:buClrTx/>
              <a:buSzTx/>
              <a:buFontTx/>
            </a:pPr>
            <a:r>
              <a:rPr lang="zh-CN" altLang="en-US" sz="1000" b="1" dirty="0">
                <a:sym typeface="+mn-ea"/>
              </a:rPr>
              <a:t>“三同时”管理</a:t>
            </a:r>
            <a:endParaRPr lang="zh-CN" altLang="en-US" sz="1000" b="1" dirty="0"/>
          </a:p>
        </p:txBody>
      </p:sp>
      <p:sp>
        <p:nvSpPr>
          <p:cNvPr id="172" name="矩形 171"/>
          <p:cNvSpPr/>
          <p:nvPr/>
        </p:nvSpPr>
        <p:spPr>
          <a:xfrm>
            <a:off x="4009015" y="2416483"/>
            <a:ext cx="95758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3" name="矩形 172"/>
          <p:cNvSpPr/>
          <p:nvPr/>
        </p:nvSpPr>
        <p:spPr>
          <a:xfrm>
            <a:off x="5089798" y="2416483"/>
            <a:ext cx="10013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4" name="矩形 173"/>
          <p:cNvSpPr/>
          <p:nvPr/>
        </p:nvSpPr>
        <p:spPr>
          <a:xfrm>
            <a:off x="6285380" y="2416483"/>
            <a:ext cx="93472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5" name="文本框 174"/>
          <p:cNvSpPr txBox="1"/>
          <p:nvPr/>
        </p:nvSpPr>
        <p:spPr>
          <a:xfrm>
            <a:off x="5061223" y="2464108"/>
            <a:ext cx="1071880" cy="245110"/>
          </a:xfrm>
          <a:prstGeom prst="rect">
            <a:avLst/>
          </a:prstGeom>
          <a:noFill/>
        </p:spPr>
        <p:txBody>
          <a:bodyPr wrap="none" rtlCol="0">
            <a:spAutoFit/>
          </a:bodyPr>
          <a:lstStyle/>
          <a:p>
            <a:pPr>
              <a:buClrTx/>
              <a:buSzTx/>
              <a:buFontTx/>
            </a:pPr>
            <a:r>
              <a:rPr lang="zh-CN" altLang="en-US" sz="1000" b="1" dirty="0">
                <a:sym typeface="+mn-ea"/>
              </a:rPr>
              <a:t>相关方安全管理</a:t>
            </a:r>
            <a:endParaRPr lang="zh-CN" altLang="en-US" sz="1000" b="1" dirty="0"/>
          </a:p>
        </p:txBody>
      </p:sp>
      <p:sp>
        <p:nvSpPr>
          <p:cNvPr id="176" name="文本框 175"/>
          <p:cNvSpPr txBox="1"/>
          <p:nvPr/>
        </p:nvSpPr>
        <p:spPr>
          <a:xfrm>
            <a:off x="6280300" y="2464108"/>
            <a:ext cx="954107" cy="246221"/>
          </a:xfrm>
          <a:prstGeom prst="rect">
            <a:avLst/>
          </a:prstGeom>
          <a:noFill/>
        </p:spPr>
        <p:txBody>
          <a:bodyPr wrap="none" rtlCol="0">
            <a:spAutoFit/>
          </a:bodyPr>
          <a:lstStyle/>
          <a:p>
            <a:r>
              <a:rPr lang="zh-CN" altLang="en-US" sz="1000" b="1" dirty="0"/>
              <a:t>安全标识管理</a:t>
            </a:r>
            <a:endParaRPr lang="zh-CN" altLang="en-US" sz="1000" b="1" dirty="0"/>
          </a:p>
        </p:txBody>
      </p:sp>
      <p:sp>
        <p:nvSpPr>
          <p:cNvPr id="177" name="矩形 176"/>
          <p:cNvSpPr/>
          <p:nvPr/>
        </p:nvSpPr>
        <p:spPr>
          <a:xfrm>
            <a:off x="7286510" y="2416026"/>
            <a:ext cx="10394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8" name="矩形 177"/>
          <p:cNvSpPr/>
          <p:nvPr/>
        </p:nvSpPr>
        <p:spPr>
          <a:xfrm>
            <a:off x="8496131" y="2415391"/>
            <a:ext cx="957580"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79" name="矩形 178"/>
          <p:cNvSpPr/>
          <p:nvPr/>
        </p:nvSpPr>
        <p:spPr>
          <a:xfrm>
            <a:off x="9597147" y="2418009"/>
            <a:ext cx="1001395" cy="34226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0" name="文本框 179"/>
          <p:cNvSpPr txBox="1"/>
          <p:nvPr/>
        </p:nvSpPr>
        <p:spPr>
          <a:xfrm>
            <a:off x="7331570" y="2473742"/>
            <a:ext cx="954107" cy="246221"/>
          </a:xfrm>
          <a:prstGeom prst="rect">
            <a:avLst/>
          </a:prstGeom>
          <a:noFill/>
        </p:spPr>
        <p:txBody>
          <a:bodyPr wrap="none" rtlCol="0">
            <a:spAutoFit/>
          </a:bodyPr>
          <a:lstStyle/>
          <a:p>
            <a:r>
              <a:rPr lang="zh-CN" altLang="en-US" sz="1000" b="1" dirty="0"/>
              <a:t>设备设施安全</a:t>
            </a:r>
            <a:endParaRPr lang="zh-CN" altLang="en-US" sz="1000" b="1" dirty="0"/>
          </a:p>
        </p:txBody>
      </p:sp>
      <p:sp>
        <p:nvSpPr>
          <p:cNvPr id="181" name="文本框 180"/>
          <p:cNvSpPr txBox="1"/>
          <p:nvPr/>
        </p:nvSpPr>
        <p:spPr>
          <a:xfrm>
            <a:off x="8464663" y="2472929"/>
            <a:ext cx="954107" cy="246221"/>
          </a:xfrm>
          <a:prstGeom prst="rect">
            <a:avLst/>
          </a:prstGeom>
          <a:noFill/>
        </p:spPr>
        <p:txBody>
          <a:bodyPr wrap="none" rtlCol="0">
            <a:spAutoFit/>
          </a:bodyPr>
          <a:lstStyle/>
          <a:p>
            <a:r>
              <a:rPr lang="zh-CN" altLang="en-US" sz="1000" b="1" dirty="0"/>
              <a:t>消防安全管理</a:t>
            </a:r>
            <a:endParaRPr lang="zh-CN" altLang="en-US" sz="1000" b="1" dirty="0"/>
          </a:p>
        </p:txBody>
      </p:sp>
      <p:sp>
        <p:nvSpPr>
          <p:cNvPr id="182" name="文本框 181"/>
          <p:cNvSpPr txBox="1"/>
          <p:nvPr/>
        </p:nvSpPr>
        <p:spPr>
          <a:xfrm>
            <a:off x="9651732" y="2463367"/>
            <a:ext cx="954107" cy="246221"/>
          </a:xfrm>
          <a:prstGeom prst="rect">
            <a:avLst/>
          </a:prstGeom>
          <a:noFill/>
        </p:spPr>
        <p:txBody>
          <a:bodyPr wrap="none" rtlCol="0">
            <a:spAutoFit/>
          </a:bodyPr>
          <a:lstStyle/>
          <a:p>
            <a:r>
              <a:rPr lang="zh-CN" altLang="en-US" sz="1000" b="1" dirty="0"/>
              <a:t>危险物品管理</a:t>
            </a:r>
            <a:endParaRPr lang="zh-CN" altLang="en-US" sz="1000" b="1" dirty="0"/>
          </a:p>
        </p:txBody>
      </p:sp>
      <p:sp>
        <p:nvSpPr>
          <p:cNvPr id="185" name="文本框 184"/>
          <p:cNvSpPr txBox="1"/>
          <p:nvPr/>
        </p:nvSpPr>
        <p:spPr>
          <a:xfrm>
            <a:off x="3995473" y="2466030"/>
            <a:ext cx="954107" cy="246221"/>
          </a:xfrm>
          <a:prstGeom prst="rect">
            <a:avLst/>
          </a:prstGeom>
          <a:noFill/>
        </p:spPr>
        <p:txBody>
          <a:bodyPr wrap="none" rtlCol="0">
            <a:spAutoFit/>
          </a:bodyPr>
          <a:lstStyle/>
          <a:p>
            <a:pPr>
              <a:buClrTx/>
              <a:buSzTx/>
              <a:buFontTx/>
            </a:pPr>
            <a:r>
              <a:rPr lang="zh-CN" altLang="en-US" sz="1000" b="1" dirty="0">
                <a:sym typeface="+mn-ea"/>
              </a:rPr>
              <a:t>车间班组安全</a:t>
            </a:r>
            <a:endParaRPr lang="zh-CN" altLang="en-US" sz="1000" b="1" dirty="0"/>
          </a:p>
        </p:txBody>
      </p:sp>
      <p:sp>
        <p:nvSpPr>
          <p:cNvPr id="186" name="文本框 185"/>
          <p:cNvSpPr txBox="1"/>
          <p:nvPr/>
        </p:nvSpPr>
        <p:spPr>
          <a:xfrm>
            <a:off x="6729937" y="4634983"/>
            <a:ext cx="954107" cy="246221"/>
          </a:xfrm>
          <a:prstGeom prst="rect">
            <a:avLst/>
          </a:prstGeom>
          <a:noFill/>
        </p:spPr>
        <p:txBody>
          <a:bodyPr wrap="none" rtlCol="0">
            <a:spAutoFit/>
          </a:bodyPr>
          <a:lstStyle/>
          <a:p>
            <a:r>
              <a:rPr lang="zh-CN" altLang="en-US" sz="1000" b="1" dirty="0"/>
              <a:t>车辆出入管控</a:t>
            </a:r>
            <a:endParaRPr lang="zh-CN" altLang="en-US" sz="1000" b="1" dirty="0"/>
          </a:p>
        </p:txBody>
      </p:sp>
      <p:sp>
        <p:nvSpPr>
          <p:cNvPr id="187" name="矩形 186"/>
          <p:cNvSpPr/>
          <p:nvPr/>
        </p:nvSpPr>
        <p:spPr>
          <a:xfrm>
            <a:off x="10007585" y="4601139"/>
            <a:ext cx="678582" cy="751899"/>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88" name="文本框 187"/>
          <p:cNvSpPr txBox="1"/>
          <p:nvPr/>
        </p:nvSpPr>
        <p:spPr>
          <a:xfrm>
            <a:off x="10064775" y="4674587"/>
            <a:ext cx="564202" cy="553998"/>
          </a:xfrm>
          <a:prstGeom prst="rect">
            <a:avLst/>
          </a:prstGeom>
          <a:noFill/>
        </p:spPr>
        <p:txBody>
          <a:bodyPr wrap="square" rtlCol="0">
            <a:spAutoFit/>
          </a:bodyPr>
          <a:lstStyle/>
          <a:p>
            <a:pPr algn="ctr"/>
            <a:r>
              <a:rPr lang="zh-CN" altLang="en-US" sz="1000" b="1" dirty="0"/>
              <a:t>有限空间作业监测</a:t>
            </a:r>
            <a:endParaRPr lang="zh-CN" altLang="en-US" sz="1000" b="1" dirty="0"/>
          </a:p>
        </p:txBody>
      </p:sp>
      <p:sp>
        <p:nvSpPr>
          <p:cNvPr id="189" name="矩形 188"/>
          <p:cNvSpPr/>
          <p:nvPr/>
        </p:nvSpPr>
        <p:spPr>
          <a:xfrm>
            <a:off x="1973220" y="591989"/>
            <a:ext cx="8987332" cy="531875"/>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0" name="文本框 9"/>
          <p:cNvSpPr txBox="1"/>
          <p:nvPr/>
        </p:nvSpPr>
        <p:spPr>
          <a:xfrm>
            <a:off x="2024745" y="666675"/>
            <a:ext cx="8647377" cy="410725"/>
          </a:xfrm>
          <a:prstGeom prst="rect">
            <a:avLst/>
          </a:prstGeom>
          <a:noFill/>
        </p:spPr>
        <p:txBody>
          <a:bodyPr wrap="square" rtlCol="0">
            <a:spAutoFit/>
          </a:bodyPr>
          <a:lstStyle/>
          <a:p>
            <a:pPr algn="ctr"/>
            <a:r>
              <a:rPr lang="en-US" altLang="zh-CN" sz="2000" b="1" dirty="0">
                <a:solidFill>
                  <a:schemeClr val="bg1"/>
                </a:solidFill>
                <a:latin typeface="微软雅黑" panose="020B0503020204020204" pitchFamily="34" charset="-122"/>
                <a:ea typeface="微软雅黑" panose="020B0503020204020204" pitchFamily="34" charset="-122"/>
              </a:rPr>
              <a:t>PC</a:t>
            </a:r>
            <a:r>
              <a:rPr lang="zh-CN" altLang="en-US" sz="2000" b="1" dirty="0">
                <a:solidFill>
                  <a:schemeClr val="bg1"/>
                </a:solidFill>
                <a:latin typeface="微软雅黑" panose="020B0503020204020204" pitchFamily="34" charset="-122"/>
                <a:ea typeface="微软雅黑" panose="020B0503020204020204" pitchFamily="34" charset="-122"/>
              </a:rPr>
              <a:t>终端</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移动终端</a:t>
            </a:r>
            <a:r>
              <a:rPr lang="en-US" altLang="zh-CN" sz="2000" b="1" dirty="0">
                <a:solidFill>
                  <a:schemeClr val="bg1"/>
                </a:solidFill>
                <a:latin typeface="微软雅黑" panose="020B0503020204020204" pitchFamily="34" charset="-122"/>
                <a:ea typeface="微软雅黑" panose="020B0503020204020204" pitchFamily="34" charset="-122"/>
              </a:rPr>
              <a:t>                      </a:t>
            </a:r>
            <a:r>
              <a:rPr lang="zh-CN" altLang="en-US" sz="2000" b="1" dirty="0">
                <a:solidFill>
                  <a:schemeClr val="bg1"/>
                </a:solidFill>
                <a:latin typeface="微软雅黑" panose="020B0503020204020204" pitchFamily="34" charset="-122"/>
                <a:ea typeface="微软雅黑" panose="020B0503020204020204" pitchFamily="34" charset="-122"/>
              </a:rPr>
              <a:t>看板大屏</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1" name="矩形 44"/>
          <p:cNvSpPr/>
          <p:nvPr/>
        </p:nvSpPr>
        <p:spPr>
          <a:xfrm>
            <a:off x="746014" y="6116480"/>
            <a:ext cx="1176655" cy="380165"/>
          </a:xfrm>
          <a:prstGeom prst="rect">
            <a:avLst/>
          </a:prstGeom>
          <a:solidFill>
            <a:schemeClr val="accent1">
              <a:lumMod val="20000"/>
              <a:lumOff val="80000"/>
            </a:schemeClr>
          </a:solidFill>
          <a:ln w="12700">
            <a:solidFill>
              <a:srgbClr val="3376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2" name="文本框 9"/>
          <p:cNvSpPr txBox="1"/>
          <p:nvPr/>
        </p:nvSpPr>
        <p:spPr>
          <a:xfrm>
            <a:off x="940274" y="6106988"/>
            <a:ext cx="800219" cy="461665"/>
          </a:xfrm>
          <a:prstGeom prst="rect">
            <a:avLst/>
          </a:prstGeom>
          <a:noFill/>
        </p:spPr>
        <p:txBody>
          <a:bodyPr wrap="none" rtlCol="0">
            <a:spAutoFit/>
          </a:bodyPr>
          <a:lstStyle/>
          <a:p>
            <a:pPr algn="ctr"/>
            <a:r>
              <a:rPr lang="zh-CN" altLang="en-US" sz="1200" b="1" dirty="0">
                <a:solidFill>
                  <a:srgbClr val="3376B5"/>
                </a:solidFill>
                <a:latin typeface="微软雅黑" panose="020B0503020204020204" pitchFamily="34" charset="-122"/>
                <a:ea typeface="微软雅黑" panose="020B0503020204020204" pitchFamily="34" charset="-122"/>
              </a:rPr>
              <a:t>基础设施</a:t>
            </a:r>
            <a:endParaRPr lang="en-US" altLang="zh-CN" sz="1200" b="1" dirty="0">
              <a:solidFill>
                <a:srgbClr val="3376B5"/>
              </a:solidFill>
              <a:latin typeface="微软雅黑" panose="020B0503020204020204" pitchFamily="34" charset="-122"/>
              <a:ea typeface="微软雅黑" panose="020B0503020204020204" pitchFamily="34" charset="-122"/>
            </a:endParaRPr>
          </a:p>
          <a:p>
            <a:pPr algn="ctr"/>
            <a:r>
              <a:rPr lang="en-US" altLang="zh-CN" sz="1200" b="1" dirty="0">
                <a:solidFill>
                  <a:srgbClr val="3376B5"/>
                </a:solidFill>
                <a:latin typeface="微软雅黑" panose="020B0503020204020204" pitchFamily="34" charset="-122"/>
                <a:ea typeface="微软雅黑" panose="020B0503020204020204" pitchFamily="34" charset="-122"/>
              </a:rPr>
              <a:t>IAAS</a:t>
            </a:r>
            <a:r>
              <a:rPr lang="zh-CN" altLang="en-US" sz="1200" b="1" dirty="0">
                <a:solidFill>
                  <a:srgbClr val="3376B5"/>
                </a:solidFill>
                <a:latin typeface="微软雅黑" panose="020B0503020204020204" pitchFamily="34" charset="-122"/>
                <a:ea typeface="微软雅黑" panose="020B0503020204020204" pitchFamily="34" charset="-122"/>
              </a:rPr>
              <a:t>层</a:t>
            </a:r>
            <a:endParaRPr lang="zh-CN" altLang="en-US" sz="1200" b="1" dirty="0">
              <a:solidFill>
                <a:srgbClr val="3376B5"/>
              </a:solidFill>
              <a:latin typeface="微软雅黑" panose="020B0503020204020204" pitchFamily="34" charset="-122"/>
              <a:ea typeface="微软雅黑" panose="020B0503020204020204" pitchFamily="34" charset="-122"/>
            </a:endParaRPr>
          </a:p>
        </p:txBody>
      </p:sp>
      <p:sp>
        <p:nvSpPr>
          <p:cNvPr id="193" name="矩形 44"/>
          <p:cNvSpPr/>
          <p:nvPr/>
        </p:nvSpPr>
        <p:spPr>
          <a:xfrm>
            <a:off x="748202" y="5593997"/>
            <a:ext cx="1176655" cy="435719"/>
          </a:xfrm>
          <a:prstGeom prst="rect">
            <a:avLst/>
          </a:prstGeom>
          <a:solidFill>
            <a:schemeClr val="accent1">
              <a:lumMod val="20000"/>
              <a:lumOff val="80000"/>
            </a:schemeClr>
          </a:solidFill>
          <a:ln w="12700">
            <a:solidFill>
              <a:srgbClr val="3376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4" name="文本框 193"/>
          <p:cNvSpPr txBox="1"/>
          <p:nvPr/>
        </p:nvSpPr>
        <p:spPr>
          <a:xfrm>
            <a:off x="978812" y="5594095"/>
            <a:ext cx="753219" cy="461665"/>
          </a:xfrm>
          <a:prstGeom prst="rect">
            <a:avLst/>
          </a:prstGeom>
          <a:noFill/>
        </p:spPr>
        <p:txBody>
          <a:bodyPr wrap="none" rtlCol="0">
            <a:spAutoFit/>
          </a:bodyPr>
          <a:lstStyle/>
          <a:p>
            <a:pPr algn="ctr"/>
            <a:r>
              <a:rPr lang="zh-CN" altLang="en-US" sz="1200" b="1" dirty="0">
                <a:solidFill>
                  <a:srgbClr val="3376B5"/>
                </a:solidFill>
                <a:latin typeface="微软雅黑" panose="020B0503020204020204" pitchFamily="34" charset="-122"/>
                <a:ea typeface="微软雅黑" panose="020B0503020204020204" pitchFamily="34" charset="-122"/>
              </a:rPr>
              <a:t>平台</a:t>
            </a:r>
            <a:endParaRPr lang="en-US" altLang="zh-CN" sz="1200" b="1" dirty="0">
              <a:solidFill>
                <a:srgbClr val="3376B5"/>
              </a:solidFill>
              <a:latin typeface="微软雅黑" panose="020B0503020204020204" pitchFamily="34" charset="-122"/>
              <a:ea typeface="微软雅黑" panose="020B0503020204020204" pitchFamily="34" charset="-122"/>
            </a:endParaRPr>
          </a:p>
          <a:p>
            <a:pPr algn="ctr"/>
            <a:r>
              <a:rPr lang="en-US" altLang="zh-CN" sz="1200" b="1" dirty="0">
                <a:solidFill>
                  <a:srgbClr val="3376B5"/>
                </a:solidFill>
                <a:latin typeface="微软雅黑" panose="020B0503020204020204" pitchFamily="34" charset="-122"/>
                <a:ea typeface="微软雅黑" panose="020B0503020204020204" pitchFamily="34" charset="-122"/>
              </a:rPr>
              <a:t>PAAS</a:t>
            </a:r>
            <a:r>
              <a:rPr lang="zh-CN" altLang="en-US" sz="1200" b="1" dirty="0">
                <a:solidFill>
                  <a:srgbClr val="3376B5"/>
                </a:solidFill>
                <a:latin typeface="微软雅黑" panose="020B0503020204020204" pitchFamily="34" charset="-122"/>
                <a:ea typeface="微软雅黑" panose="020B0503020204020204" pitchFamily="34" charset="-122"/>
              </a:rPr>
              <a:t>层</a:t>
            </a:r>
            <a:endParaRPr lang="zh-CN" altLang="en-US" sz="1200" b="1" dirty="0">
              <a:solidFill>
                <a:srgbClr val="3376B5"/>
              </a:solidFill>
              <a:latin typeface="微软雅黑" panose="020B0503020204020204" pitchFamily="34" charset="-122"/>
              <a:ea typeface="微软雅黑" panose="020B0503020204020204" pitchFamily="34" charset="-122"/>
            </a:endParaRPr>
          </a:p>
        </p:txBody>
      </p:sp>
      <p:sp>
        <p:nvSpPr>
          <p:cNvPr id="195" name="矩形 44"/>
          <p:cNvSpPr/>
          <p:nvPr/>
        </p:nvSpPr>
        <p:spPr>
          <a:xfrm>
            <a:off x="740743" y="1142370"/>
            <a:ext cx="1176655" cy="4400222"/>
          </a:xfrm>
          <a:prstGeom prst="rect">
            <a:avLst/>
          </a:prstGeom>
          <a:solidFill>
            <a:schemeClr val="accent1">
              <a:lumMod val="20000"/>
              <a:lumOff val="80000"/>
            </a:schemeClr>
          </a:solidFill>
          <a:ln w="12700">
            <a:solidFill>
              <a:srgbClr val="3376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6" name="文本框 195"/>
          <p:cNvSpPr txBox="1"/>
          <p:nvPr/>
        </p:nvSpPr>
        <p:spPr>
          <a:xfrm>
            <a:off x="866166" y="3053203"/>
            <a:ext cx="848309" cy="523220"/>
          </a:xfrm>
          <a:prstGeom prst="rect">
            <a:avLst/>
          </a:prstGeom>
          <a:noFill/>
        </p:spPr>
        <p:txBody>
          <a:bodyPr wrap="none" rtlCol="0">
            <a:spAutoFit/>
          </a:bodyPr>
          <a:lstStyle/>
          <a:p>
            <a:pPr algn="ctr"/>
            <a:r>
              <a:rPr lang="zh-CN" altLang="en-US" sz="1400" b="1" dirty="0">
                <a:solidFill>
                  <a:srgbClr val="3376B5"/>
                </a:solidFill>
                <a:latin typeface="微软雅黑" panose="020B0503020204020204" pitchFamily="34" charset="-122"/>
                <a:ea typeface="微软雅黑" panose="020B0503020204020204" pitchFamily="34" charset="-122"/>
              </a:rPr>
              <a:t>应用</a:t>
            </a:r>
            <a:endParaRPr lang="en-US" altLang="zh-CN" sz="1400" b="1" dirty="0">
              <a:solidFill>
                <a:srgbClr val="3376B5"/>
              </a:solidFill>
              <a:latin typeface="微软雅黑" panose="020B0503020204020204" pitchFamily="34" charset="-122"/>
              <a:ea typeface="微软雅黑" panose="020B0503020204020204" pitchFamily="34" charset="-122"/>
            </a:endParaRPr>
          </a:p>
          <a:p>
            <a:pPr algn="ctr"/>
            <a:r>
              <a:rPr lang="en-US" altLang="zh-CN" sz="1400" b="1" dirty="0">
                <a:solidFill>
                  <a:srgbClr val="3376B5"/>
                </a:solidFill>
                <a:latin typeface="微软雅黑" panose="020B0503020204020204" pitchFamily="34" charset="-122"/>
                <a:ea typeface="微软雅黑" panose="020B0503020204020204" pitchFamily="34" charset="-122"/>
              </a:rPr>
              <a:t>SAAS</a:t>
            </a:r>
            <a:r>
              <a:rPr lang="zh-CN" altLang="en-US" sz="1400" b="1" dirty="0">
                <a:solidFill>
                  <a:srgbClr val="3376B5"/>
                </a:solidFill>
                <a:latin typeface="微软雅黑" panose="020B0503020204020204" pitchFamily="34" charset="-122"/>
                <a:ea typeface="微软雅黑" panose="020B0503020204020204" pitchFamily="34" charset="-122"/>
              </a:rPr>
              <a:t>层</a:t>
            </a:r>
            <a:endParaRPr lang="zh-CN" altLang="en-US" sz="1400" b="1" dirty="0">
              <a:solidFill>
                <a:srgbClr val="3376B5"/>
              </a:solidFill>
              <a:latin typeface="微软雅黑" panose="020B0503020204020204" pitchFamily="34" charset="-122"/>
              <a:ea typeface="微软雅黑" panose="020B0503020204020204" pitchFamily="34" charset="-122"/>
            </a:endParaRPr>
          </a:p>
        </p:txBody>
      </p:sp>
      <p:sp>
        <p:nvSpPr>
          <p:cNvPr id="197" name="矩形 44"/>
          <p:cNvSpPr/>
          <p:nvPr/>
        </p:nvSpPr>
        <p:spPr>
          <a:xfrm>
            <a:off x="753018" y="6533502"/>
            <a:ext cx="1176655" cy="599547"/>
          </a:xfrm>
          <a:prstGeom prst="rect">
            <a:avLst/>
          </a:prstGeom>
          <a:solidFill>
            <a:schemeClr val="accent1">
              <a:lumMod val="20000"/>
              <a:lumOff val="80000"/>
            </a:schemeClr>
          </a:solidFill>
          <a:ln w="12700">
            <a:solidFill>
              <a:srgbClr val="3376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8" name="文本框 9"/>
          <p:cNvSpPr txBox="1"/>
          <p:nvPr/>
        </p:nvSpPr>
        <p:spPr>
          <a:xfrm>
            <a:off x="970284" y="6620201"/>
            <a:ext cx="723275" cy="307777"/>
          </a:xfrm>
          <a:prstGeom prst="rect">
            <a:avLst/>
          </a:prstGeom>
          <a:noFill/>
        </p:spPr>
        <p:txBody>
          <a:bodyPr wrap="none" rtlCol="0">
            <a:spAutoFit/>
          </a:bodyPr>
          <a:lstStyle/>
          <a:p>
            <a:pPr algn="ctr"/>
            <a:r>
              <a:rPr lang="zh-CN" sz="1400" b="1" dirty="0">
                <a:solidFill>
                  <a:srgbClr val="3376B5"/>
                </a:solidFill>
                <a:latin typeface="微软雅黑" panose="020B0503020204020204" pitchFamily="34" charset="-122"/>
                <a:ea typeface="微软雅黑" panose="020B0503020204020204" pitchFamily="34" charset="-122"/>
              </a:rPr>
              <a:t>感知层</a:t>
            </a:r>
            <a:endParaRPr lang="zh-CN" sz="1400" b="1" dirty="0">
              <a:solidFill>
                <a:srgbClr val="3376B5"/>
              </a:solidFill>
              <a:latin typeface="微软雅黑" panose="020B0503020204020204" pitchFamily="34" charset="-122"/>
              <a:ea typeface="微软雅黑" panose="020B0503020204020204" pitchFamily="34" charset="-122"/>
            </a:endParaRPr>
          </a:p>
        </p:txBody>
      </p:sp>
      <p:sp>
        <p:nvSpPr>
          <p:cNvPr id="199" name="矩形 44"/>
          <p:cNvSpPr/>
          <p:nvPr/>
        </p:nvSpPr>
        <p:spPr>
          <a:xfrm>
            <a:off x="718430" y="609232"/>
            <a:ext cx="1196340" cy="485789"/>
          </a:xfrm>
          <a:prstGeom prst="rect">
            <a:avLst/>
          </a:prstGeom>
          <a:solidFill>
            <a:schemeClr val="accent1">
              <a:lumMod val="20000"/>
              <a:lumOff val="80000"/>
            </a:schemeClr>
          </a:solidFill>
          <a:ln w="12700">
            <a:solidFill>
              <a:srgbClr val="3376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0" name="文本框 9"/>
          <p:cNvSpPr txBox="1"/>
          <p:nvPr/>
        </p:nvSpPr>
        <p:spPr>
          <a:xfrm>
            <a:off x="979641" y="708651"/>
            <a:ext cx="723275" cy="307777"/>
          </a:xfrm>
          <a:prstGeom prst="rect">
            <a:avLst/>
          </a:prstGeom>
          <a:noFill/>
        </p:spPr>
        <p:txBody>
          <a:bodyPr wrap="none" rtlCol="0">
            <a:spAutoFit/>
          </a:bodyPr>
          <a:lstStyle/>
          <a:p>
            <a:pPr algn="ctr"/>
            <a:r>
              <a:rPr lang="zh-CN" sz="1400" b="1" dirty="0">
                <a:solidFill>
                  <a:srgbClr val="3376B5"/>
                </a:solidFill>
                <a:latin typeface="微软雅黑" panose="020B0503020204020204" pitchFamily="34" charset="-122"/>
                <a:ea typeface="微软雅黑" panose="020B0503020204020204" pitchFamily="34" charset="-122"/>
              </a:rPr>
              <a:t>接入层</a:t>
            </a:r>
            <a:endParaRPr lang="zh-CN" sz="1400" b="1" dirty="0">
              <a:solidFill>
                <a:srgbClr val="3376B5"/>
              </a:solidFill>
              <a:latin typeface="微软雅黑" panose="020B0503020204020204" pitchFamily="34" charset="-122"/>
              <a:ea typeface="微软雅黑" panose="020B0503020204020204" pitchFamily="34" charset="-122"/>
            </a:endParaRPr>
          </a:p>
        </p:txBody>
      </p:sp>
      <p:sp>
        <p:nvSpPr>
          <p:cNvPr id="201" name="矩形 200"/>
          <p:cNvSpPr/>
          <p:nvPr/>
        </p:nvSpPr>
        <p:spPr>
          <a:xfrm>
            <a:off x="2024745" y="5560541"/>
            <a:ext cx="8878184" cy="502178"/>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endParaRPr>
          </a:p>
          <a:p>
            <a:pPr algn="ctr"/>
            <a:endParaRPr lang="zh-CN" altLang="en-US" sz="1600" dirty="0">
              <a:solidFill>
                <a:schemeClr val="tx1"/>
              </a:solidFill>
            </a:endParaRPr>
          </a:p>
        </p:txBody>
      </p:sp>
      <p:sp>
        <p:nvSpPr>
          <p:cNvPr id="204" name="矩形 203"/>
          <p:cNvSpPr/>
          <p:nvPr/>
        </p:nvSpPr>
        <p:spPr>
          <a:xfrm>
            <a:off x="3009218" y="5643718"/>
            <a:ext cx="3271082" cy="36031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5" name="文本框 204"/>
          <p:cNvSpPr txBox="1"/>
          <p:nvPr/>
        </p:nvSpPr>
        <p:spPr>
          <a:xfrm>
            <a:off x="4254125" y="5685764"/>
            <a:ext cx="1996562" cy="246221"/>
          </a:xfrm>
          <a:prstGeom prst="rect">
            <a:avLst/>
          </a:prstGeom>
          <a:noFill/>
        </p:spPr>
        <p:txBody>
          <a:bodyPr wrap="square" rtlCol="0">
            <a:spAutoFit/>
          </a:bodyPr>
          <a:lstStyle/>
          <a:p>
            <a:r>
              <a:rPr lang="zh-CN" altLang="en-US" sz="1000" b="1" dirty="0"/>
              <a:t>应用服务平台</a:t>
            </a:r>
            <a:endParaRPr lang="zh-CN" altLang="en-US" sz="1000" b="1" dirty="0"/>
          </a:p>
        </p:txBody>
      </p:sp>
      <p:sp>
        <p:nvSpPr>
          <p:cNvPr id="208" name="矩形 207"/>
          <p:cNvSpPr/>
          <p:nvPr/>
        </p:nvSpPr>
        <p:spPr>
          <a:xfrm>
            <a:off x="7175582" y="5628518"/>
            <a:ext cx="3271082" cy="360317"/>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9" name="文本框 208"/>
          <p:cNvSpPr txBox="1"/>
          <p:nvPr/>
        </p:nvSpPr>
        <p:spPr>
          <a:xfrm>
            <a:off x="8420489" y="5670564"/>
            <a:ext cx="1996562" cy="246221"/>
          </a:xfrm>
          <a:prstGeom prst="rect">
            <a:avLst/>
          </a:prstGeom>
          <a:noFill/>
        </p:spPr>
        <p:txBody>
          <a:bodyPr wrap="square" rtlCol="0">
            <a:spAutoFit/>
          </a:bodyPr>
          <a:lstStyle/>
          <a:p>
            <a:r>
              <a:rPr lang="zh-CN" altLang="en-US" sz="1000" b="1" dirty="0"/>
              <a:t>数据服务平台</a:t>
            </a:r>
            <a:endParaRPr lang="zh-CN" altLang="en-US" sz="1000" b="1" dirty="0"/>
          </a:p>
        </p:txBody>
      </p:sp>
      <p:sp>
        <p:nvSpPr>
          <p:cNvPr id="212" name="矩形 44"/>
          <p:cNvSpPr/>
          <p:nvPr/>
        </p:nvSpPr>
        <p:spPr>
          <a:xfrm>
            <a:off x="11011548" y="591989"/>
            <a:ext cx="1183360" cy="6624736"/>
          </a:xfrm>
          <a:prstGeom prst="rect">
            <a:avLst/>
          </a:prstGeom>
          <a:solidFill>
            <a:schemeClr val="accent1">
              <a:lumMod val="20000"/>
              <a:lumOff val="80000"/>
            </a:schemeClr>
          </a:solidFill>
          <a:ln w="12700">
            <a:solidFill>
              <a:srgbClr val="3376B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13" name="文本框 212"/>
          <p:cNvSpPr txBox="1"/>
          <p:nvPr/>
        </p:nvSpPr>
        <p:spPr>
          <a:xfrm>
            <a:off x="11138307" y="1142370"/>
            <a:ext cx="1005403" cy="584775"/>
          </a:xfrm>
          <a:prstGeom prst="rect">
            <a:avLst/>
          </a:prstGeom>
          <a:noFill/>
        </p:spPr>
        <p:txBody>
          <a:bodyPr wrap="none" rtlCol="0">
            <a:spAutoFit/>
          </a:bodyPr>
          <a:lstStyle/>
          <a:p>
            <a:pPr algn="ctr"/>
            <a:r>
              <a:rPr lang="zh-CN" altLang="en-US" sz="1600" b="1" dirty="0">
                <a:latin typeface="微软雅黑" panose="020B0503020204020204" pitchFamily="34" charset="-122"/>
                <a:ea typeface="微软雅黑" panose="020B0503020204020204" pitchFamily="34" charset="-122"/>
              </a:rPr>
              <a:t>系统集成</a:t>
            </a:r>
            <a:endParaRPr lang="en-US" altLang="zh-CN" sz="1600" b="1" dirty="0">
              <a:latin typeface="微软雅黑" panose="020B0503020204020204" pitchFamily="34" charset="-122"/>
              <a:ea typeface="微软雅黑" panose="020B0503020204020204" pitchFamily="34" charset="-122"/>
            </a:endParaRPr>
          </a:p>
          <a:p>
            <a:pPr algn="ctr"/>
            <a:endParaRPr lang="zh-CN" altLang="en-US" sz="1600" b="1" dirty="0">
              <a:latin typeface="微软雅黑" panose="020B0503020204020204" pitchFamily="34" charset="-122"/>
              <a:ea typeface="微软雅黑" panose="020B0503020204020204" pitchFamily="34" charset="-122"/>
            </a:endParaRPr>
          </a:p>
        </p:txBody>
      </p:sp>
      <p:sp>
        <p:nvSpPr>
          <p:cNvPr id="2" name="箭头: 上 1"/>
          <p:cNvSpPr/>
          <p:nvPr/>
        </p:nvSpPr>
        <p:spPr>
          <a:xfrm>
            <a:off x="4327973" y="4279434"/>
            <a:ext cx="508899" cy="25790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箭头: 上 153"/>
          <p:cNvSpPr/>
          <p:nvPr/>
        </p:nvSpPr>
        <p:spPr>
          <a:xfrm rot="10800000">
            <a:off x="8713174" y="4297746"/>
            <a:ext cx="508899" cy="25790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矩形 156"/>
          <p:cNvSpPr/>
          <p:nvPr/>
        </p:nvSpPr>
        <p:spPr>
          <a:xfrm>
            <a:off x="11128374" y="1600101"/>
            <a:ext cx="1001395" cy="65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图像监控系统</a:t>
            </a:r>
            <a:endParaRPr lang="zh-CN" altLang="en-US" sz="1600" dirty="0">
              <a:solidFill>
                <a:schemeClr val="tx1"/>
              </a:solidFill>
            </a:endParaRPr>
          </a:p>
        </p:txBody>
      </p:sp>
      <p:sp>
        <p:nvSpPr>
          <p:cNvPr id="158" name="矩形 157"/>
          <p:cNvSpPr/>
          <p:nvPr/>
        </p:nvSpPr>
        <p:spPr>
          <a:xfrm>
            <a:off x="11116612" y="2383688"/>
            <a:ext cx="1001395" cy="65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计算机监控系统</a:t>
            </a:r>
            <a:endParaRPr lang="zh-CN" altLang="en-US" sz="1600" dirty="0">
              <a:solidFill>
                <a:schemeClr val="tx1"/>
              </a:solidFill>
            </a:endParaRPr>
          </a:p>
        </p:txBody>
      </p:sp>
      <p:sp>
        <p:nvSpPr>
          <p:cNvPr id="162" name="矩形 161"/>
          <p:cNvSpPr/>
          <p:nvPr/>
        </p:nvSpPr>
        <p:spPr>
          <a:xfrm>
            <a:off x="11105237" y="3155164"/>
            <a:ext cx="1001395" cy="65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消防系统</a:t>
            </a:r>
            <a:endParaRPr lang="zh-CN" altLang="en-US" sz="1600" dirty="0">
              <a:solidFill>
                <a:schemeClr val="tx1"/>
              </a:solidFill>
            </a:endParaRPr>
          </a:p>
        </p:txBody>
      </p:sp>
      <p:sp>
        <p:nvSpPr>
          <p:cNvPr id="163" name="矩形 162"/>
          <p:cNvSpPr/>
          <p:nvPr/>
        </p:nvSpPr>
        <p:spPr>
          <a:xfrm>
            <a:off x="11105237" y="3892774"/>
            <a:ext cx="1001395" cy="65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人员定位系统</a:t>
            </a:r>
            <a:endParaRPr lang="zh-CN" altLang="en-US" sz="1600" dirty="0">
              <a:solidFill>
                <a:schemeClr val="tx1"/>
              </a:solidFill>
            </a:endParaRPr>
          </a:p>
        </p:txBody>
      </p:sp>
      <p:sp>
        <p:nvSpPr>
          <p:cNvPr id="164" name="矩形 163"/>
          <p:cNvSpPr/>
          <p:nvPr/>
        </p:nvSpPr>
        <p:spPr>
          <a:xfrm>
            <a:off x="11111213" y="4642885"/>
            <a:ext cx="1001395" cy="65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门禁系统</a:t>
            </a:r>
            <a:endParaRPr lang="zh-CN" altLang="en-US" sz="1600" dirty="0">
              <a:solidFill>
                <a:schemeClr val="tx1"/>
              </a:solidFill>
            </a:endParaRPr>
          </a:p>
        </p:txBody>
      </p:sp>
      <p:sp>
        <p:nvSpPr>
          <p:cNvPr id="166" name="矩形 165"/>
          <p:cNvSpPr/>
          <p:nvPr/>
        </p:nvSpPr>
        <p:spPr>
          <a:xfrm>
            <a:off x="11099239" y="5426934"/>
            <a:ext cx="1001395" cy="65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rPr>
              <a:t>车辆定位系统</a:t>
            </a:r>
            <a:endParaRPr lang="zh-CN" altLang="en-US" sz="1600" dirty="0">
              <a:solidFill>
                <a:schemeClr val="tx1"/>
              </a:solidFill>
            </a:endParaRPr>
          </a:p>
        </p:txBody>
      </p:sp>
      <p:sp>
        <p:nvSpPr>
          <p:cNvPr id="167" name="矩形 166"/>
          <p:cNvSpPr/>
          <p:nvPr/>
        </p:nvSpPr>
        <p:spPr>
          <a:xfrm>
            <a:off x="11096410" y="6177045"/>
            <a:ext cx="1001395" cy="654006"/>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chemeClr val="tx1"/>
                </a:solidFill>
              </a:rPr>
              <a:t>……</a:t>
            </a:r>
            <a:endParaRPr lang="zh-CN" altLang="en-US" sz="1600" dirty="0">
              <a:solidFill>
                <a:schemeClr val="tx1"/>
              </a:solidFill>
            </a:endParaRPr>
          </a:p>
        </p:txBody>
      </p:sp>
      <p:grpSp>
        <p:nvGrpSpPr>
          <p:cNvPr id="169" name="组合 5"/>
          <p:cNvGrpSpPr/>
          <p:nvPr/>
        </p:nvGrpSpPr>
        <p:grpSpPr bwMode="auto">
          <a:xfrm>
            <a:off x="0" y="-11270"/>
            <a:ext cx="2747681" cy="469151"/>
            <a:chOff x="6097456" y="3877982"/>
            <a:chExt cx="2831127" cy="483577"/>
          </a:xfrm>
        </p:grpSpPr>
        <p:sp>
          <p:nvSpPr>
            <p:cNvPr id="171" name="任意多边形 11"/>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94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3" name="任意多边形 20"/>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系统业务架构</a:t>
              </a:r>
              <a:endParaRPr kumimoji="0" lang="en-US" altLang="zh-CN" sz="1940" b="0" i="0" u="none" strike="noStrike" kern="1200" cap="none" spc="0" normalizeH="0" baseline="0" noProof="1">
                <a:ln>
                  <a:noFill/>
                </a:ln>
                <a:solidFill>
                  <a:srgbClr val="FEFFFF"/>
                </a:solidFill>
                <a:effectLst/>
                <a:uLnTx/>
                <a:uFillTx/>
                <a:latin typeface="微软雅黑" panose="020B0503020204020204" pitchFamily="34" charset="-122"/>
                <a:ea typeface="微软雅黑" panose="020B0503020204020204" pitchFamily="34" charset="-122"/>
                <a:cs typeface="+mn-cs"/>
              </a:endParaRPr>
            </a:p>
          </p:txBody>
        </p:sp>
      </p:grpSp>
      <p:sp>
        <p:nvSpPr>
          <p:cNvPr id="184" name="矩形 183"/>
          <p:cNvSpPr/>
          <p:nvPr/>
        </p:nvSpPr>
        <p:spPr>
          <a:xfrm>
            <a:off x="9620215" y="1246355"/>
            <a:ext cx="1183005" cy="462915"/>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2" name="文本框 201"/>
          <p:cNvSpPr txBox="1"/>
          <p:nvPr/>
        </p:nvSpPr>
        <p:spPr>
          <a:xfrm>
            <a:off x="9712844" y="1274430"/>
            <a:ext cx="954107" cy="400110"/>
          </a:xfrm>
          <a:prstGeom prst="rect">
            <a:avLst/>
          </a:prstGeom>
          <a:noFill/>
        </p:spPr>
        <p:txBody>
          <a:bodyPr wrap="none" rtlCol="0">
            <a:spAutoFit/>
          </a:bodyPr>
          <a:lstStyle/>
          <a:p>
            <a:pPr algn="ctr"/>
            <a:r>
              <a:rPr lang="zh-CN" altLang="en-US" sz="1000" b="1" dirty="0"/>
              <a:t>安全生产主题</a:t>
            </a:r>
            <a:endParaRPr lang="en-US" altLang="zh-CN" sz="1000" b="1" dirty="0"/>
          </a:p>
          <a:p>
            <a:pPr algn="ctr"/>
            <a:r>
              <a:rPr lang="zh-CN" altLang="en-US" sz="1000" b="1" dirty="0"/>
              <a:t>分析看板</a:t>
            </a:r>
            <a:endParaRPr lang="zh-CN" altLang="en-US" sz="1000" b="1" dirty="0"/>
          </a:p>
        </p:txBody>
      </p:sp>
      <p:sp>
        <p:nvSpPr>
          <p:cNvPr id="203" name="矩形 202"/>
          <p:cNvSpPr/>
          <p:nvPr/>
        </p:nvSpPr>
        <p:spPr>
          <a:xfrm>
            <a:off x="10187984" y="3417499"/>
            <a:ext cx="688695" cy="426443"/>
          </a:xfrm>
          <a:prstGeom prst="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06" name="文本框 205"/>
          <p:cNvSpPr txBox="1"/>
          <p:nvPr/>
        </p:nvSpPr>
        <p:spPr>
          <a:xfrm>
            <a:off x="10178861" y="3511973"/>
            <a:ext cx="793057" cy="246221"/>
          </a:xfrm>
          <a:prstGeom prst="rect">
            <a:avLst/>
          </a:prstGeom>
          <a:noFill/>
        </p:spPr>
        <p:txBody>
          <a:bodyPr wrap="square" rtlCol="0">
            <a:spAutoFit/>
          </a:bodyPr>
          <a:lstStyle/>
          <a:p>
            <a:r>
              <a:rPr lang="zh-CN" altLang="en-US" sz="1000" b="1" dirty="0"/>
              <a:t>智能巡检</a:t>
            </a:r>
            <a:endParaRPr lang="zh-CN" altLang="en-US" sz="1000" b="1"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2" name="矩形: 圆角 241"/>
          <p:cNvSpPr/>
          <p:nvPr/>
        </p:nvSpPr>
        <p:spPr>
          <a:xfrm>
            <a:off x="8189432" y="5654199"/>
            <a:ext cx="2832846" cy="1422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圆角 240"/>
          <p:cNvSpPr/>
          <p:nvPr/>
        </p:nvSpPr>
        <p:spPr>
          <a:xfrm>
            <a:off x="8201120" y="3566995"/>
            <a:ext cx="2832846" cy="1422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圆角 7"/>
          <p:cNvSpPr/>
          <p:nvPr/>
        </p:nvSpPr>
        <p:spPr>
          <a:xfrm>
            <a:off x="8157568" y="1560876"/>
            <a:ext cx="2832846" cy="142275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1"/>
          <p:cNvSpPr txBox="1"/>
          <p:nvPr/>
        </p:nvSpPr>
        <p:spPr>
          <a:xfrm>
            <a:off x="3240545" y="69147"/>
            <a:ext cx="7008914" cy="544673"/>
          </a:xfrm>
          <a:prstGeom prst="rect">
            <a:avLst/>
          </a:prstGeom>
        </p:spPr>
        <p:txBody>
          <a:bodyPr vert="horz" lIns="91440" tIns="45720" rIns="91440" bIns="45720" rtlCol="0" anchor="ctr"/>
          <a:lstStyle>
            <a:defPPr>
              <a:defRPr lang="zh-CN"/>
            </a:defPPr>
            <a:lvl1pPr algn="l" rtl="0" fontAlgn="base">
              <a:spcBef>
                <a:spcPct val="0"/>
              </a:spcBef>
              <a:spcAft>
                <a:spcPct val="0"/>
              </a:spcAft>
              <a:defRPr sz="1200" kern="1200">
                <a:solidFill>
                  <a:schemeClr val="tx1">
                    <a:tint val="75000"/>
                  </a:schemeClr>
                </a:solidFill>
                <a:latin typeface="Calibri" panose="020F0502020204030204" pitchFamily="34" charset="0"/>
                <a:ea typeface="宋体" panose="02010600030101010101" pitchFamily="2" charset="-122"/>
                <a:cs typeface="+mn-cs"/>
              </a:defRPr>
            </a:lvl1pPr>
            <a:lvl2pPr marL="640080" indent="-18288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1282700" indent="-368300"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925955" indent="-55435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2568575" indent="-739775" algn="l" rtl="0" fontAlgn="base">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marL="0" marR="0" lvl="0" indent="0" algn="ctr" defTabSz="914400" rtl="0" eaLnBrk="1" fontAlgn="base" latinLnBrk="0" hangingPunct="1">
              <a:lnSpc>
                <a:spcPct val="90000"/>
              </a:lnSpc>
              <a:spcBef>
                <a:spcPct val="0"/>
              </a:spcBef>
              <a:spcAft>
                <a:spcPct val="0"/>
              </a:spcAft>
              <a:buClrTx/>
              <a:buSzTx/>
              <a:buFontTx/>
              <a:buNone/>
              <a:defRPr/>
            </a:pP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安全生产智能管控平台建设内容</a:t>
            </a:r>
            <a:endParaRPr kumimoji="0" lang="zh-CN" altLang="en-US" sz="3200" b="1" i="0" u="none" strike="noStrike" kern="1200" cap="none" spc="0" normalizeH="0" baseline="0" noProof="0" dirty="0">
              <a:ln>
                <a:noFill/>
              </a:ln>
              <a:solidFill>
                <a:srgbClr val="2683C6"/>
              </a:solidFill>
              <a:effectLst/>
              <a:uLnTx/>
              <a:uFillTx/>
              <a:latin typeface="Calibri" panose="020F0502020204030204" pitchFamily="34" charset="0"/>
              <a:ea typeface="宋体" panose="02010600030101010101" pitchFamily="2" charset="-122"/>
              <a:cs typeface="+mn-cs"/>
            </a:endParaRPr>
          </a:p>
        </p:txBody>
      </p:sp>
      <p:grpSp>
        <p:nvGrpSpPr>
          <p:cNvPr id="169" name="组合 5"/>
          <p:cNvGrpSpPr/>
          <p:nvPr/>
        </p:nvGrpSpPr>
        <p:grpSpPr bwMode="auto">
          <a:xfrm>
            <a:off x="0" y="-11270"/>
            <a:ext cx="2747681" cy="469151"/>
            <a:chOff x="6097456" y="3877982"/>
            <a:chExt cx="2831127" cy="483577"/>
          </a:xfrm>
        </p:grpSpPr>
        <p:sp>
          <p:nvSpPr>
            <p:cNvPr id="171" name="任意多边形 11"/>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940" b="0" i="0" u="none" strike="noStrike" kern="1200" cap="none" spc="0" normalizeH="0" baseline="0" noProof="1">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83" name="任意多边形 20"/>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系统业务架构</a:t>
              </a:r>
              <a:endParaRPr kumimoji="0" lang="en-US" altLang="zh-CN" sz="1940" b="0" i="0" u="none" strike="noStrike" kern="1200" cap="none" spc="0" normalizeH="0" baseline="0" noProof="1">
                <a:ln>
                  <a:noFill/>
                </a:ln>
                <a:solidFill>
                  <a:srgbClr val="FEFFFF"/>
                </a:solidFill>
                <a:effectLst/>
                <a:uLnTx/>
                <a:uFillTx/>
                <a:latin typeface="微软雅黑" panose="020B0503020204020204" pitchFamily="34" charset="-122"/>
                <a:ea typeface="微软雅黑" panose="020B0503020204020204" pitchFamily="34" charset="-122"/>
                <a:cs typeface="+mn-cs"/>
              </a:endParaRPr>
            </a:p>
          </p:txBody>
        </p:sp>
      </p:grpSp>
      <p:sp>
        <p:nvSpPr>
          <p:cNvPr id="207" name="文本框 206"/>
          <p:cNvSpPr txBox="1"/>
          <p:nvPr/>
        </p:nvSpPr>
        <p:spPr>
          <a:xfrm>
            <a:off x="1028775" y="664129"/>
            <a:ext cx="10513168" cy="829945"/>
          </a:xfrm>
          <a:prstGeom prst="rect">
            <a:avLst/>
          </a:prstGeom>
          <a:noFill/>
        </p:spPr>
        <p:txBody>
          <a:bodyPr wrap="square">
            <a:spAutoFit/>
          </a:bodyPr>
          <a:lstStyle/>
          <a:p>
            <a:pPr>
              <a:lnSpc>
                <a:spcPct val="150000"/>
              </a:lnSpc>
              <a:defRPr/>
            </a:pPr>
            <a:r>
              <a:rPr lang="zh-CN" altLang="zh-CN" sz="1600" b="1" dirty="0">
                <a:solidFill>
                  <a:prstClr val="black">
                    <a:lumMod val="50000"/>
                    <a:lumOff val="50000"/>
                  </a:prstClr>
                </a:solidFill>
                <a:latin typeface="微软雅黑" panose="020B0503020204020204" pitchFamily="34" charset="-122"/>
                <a:ea typeface="微软雅黑" panose="020B0503020204020204" pitchFamily="34" charset="-122"/>
                <a:cs typeface="+mn-ea"/>
              </a:rPr>
              <a:t>以安全生产信息化架构为基础，结合可视化和智能化管理支持，构建安全生产智能管控平台。重点是推进“三系统、一平台、一试点</a:t>
            </a:r>
            <a:r>
              <a:rPr lang="en-US" altLang="zh-CN" sz="1600" b="1" dirty="0">
                <a:solidFill>
                  <a:prstClr val="black">
                    <a:lumMod val="50000"/>
                    <a:lumOff val="50000"/>
                  </a:prstClr>
                </a:solidFill>
                <a:latin typeface="微软雅黑" panose="020B0503020204020204" pitchFamily="34" charset="-122"/>
                <a:ea typeface="微软雅黑" panose="020B0503020204020204" pitchFamily="34" charset="-122"/>
                <a:cs typeface="+mn-ea"/>
              </a:rPr>
              <a:t>”</a:t>
            </a:r>
            <a:r>
              <a:rPr lang="zh-CN" altLang="zh-CN" sz="1600" b="1" dirty="0">
                <a:solidFill>
                  <a:prstClr val="black">
                    <a:lumMod val="50000"/>
                    <a:lumOff val="50000"/>
                  </a:prstClr>
                </a:solidFill>
                <a:latin typeface="微软雅黑" panose="020B0503020204020204" pitchFamily="34" charset="-122"/>
                <a:ea typeface="微软雅黑" panose="020B0503020204020204" pitchFamily="34" charset="-122"/>
                <a:cs typeface="+mn-ea"/>
              </a:rPr>
              <a:t>的建设。</a:t>
            </a:r>
            <a:endParaRPr lang="en-US" altLang="zh-CN" sz="1600" b="1" dirty="0">
              <a:solidFill>
                <a:prstClr val="black">
                  <a:lumMod val="50000"/>
                  <a:lumOff val="50000"/>
                </a:prstClr>
              </a:solidFill>
              <a:latin typeface="微软雅黑" panose="020B0503020204020204" pitchFamily="34" charset="-122"/>
              <a:ea typeface="微软雅黑" panose="020B0503020204020204" pitchFamily="34" charset="-122"/>
              <a:cs typeface="+mn-ea"/>
            </a:endParaRPr>
          </a:p>
        </p:txBody>
      </p:sp>
      <p:sp>
        <p:nvSpPr>
          <p:cNvPr id="210" name="文本框 209"/>
          <p:cNvSpPr txBox="1"/>
          <p:nvPr/>
        </p:nvSpPr>
        <p:spPr>
          <a:xfrm>
            <a:off x="8227311" y="1569544"/>
            <a:ext cx="2808312" cy="1445717"/>
          </a:xfrm>
          <a:prstGeom prst="rect">
            <a:avLst/>
          </a:prstGeom>
          <a:noFill/>
        </p:spPr>
        <p:txBody>
          <a:bodyPr wrap="square">
            <a:spAutoFit/>
          </a:bodyPr>
          <a:lstStyle/>
          <a:p>
            <a:pPr>
              <a:lnSpc>
                <a:spcPct val="150000"/>
              </a:lnSpc>
            </a:pPr>
            <a:r>
              <a:rPr lang="zh-CN" altLang="zh-CN" sz="1200" kern="100" dirty="0">
                <a:solidFill>
                  <a:schemeClr val="bg1"/>
                </a:solidFill>
                <a:effectLst/>
                <a:ea typeface="宋体" panose="02010600030101010101" pitchFamily="2" charset="-122"/>
                <a:cs typeface="宋体" panose="02010600030101010101" pitchFamily="2" charset="-122"/>
              </a:rPr>
              <a:t>贯通企业内部厂区、车间的</a:t>
            </a:r>
            <a:r>
              <a:rPr lang="en-US" altLang="zh-CN" sz="1200" kern="100" dirty="0">
                <a:solidFill>
                  <a:schemeClr val="bg1"/>
                </a:solidFill>
                <a:effectLst/>
                <a:ea typeface="宋体" panose="02010600030101010101" pitchFamily="2" charset="-122"/>
                <a:cs typeface="宋体" panose="02010600030101010101" pitchFamily="2" charset="-122"/>
              </a:rPr>
              <a:t>3</a:t>
            </a:r>
            <a:r>
              <a:rPr lang="zh-CN" altLang="zh-CN" sz="1200" kern="100" dirty="0">
                <a:solidFill>
                  <a:schemeClr val="bg1"/>
                </a:solidFill>
                <a:effectLst/>
                <a:ea typeface="宋体" panose="02010600030101010101" pitchFamily="2" charset="-122"/>
                <a:cs typeface="宋体" panose="02010600030101010101" pitchFamily="2" charset="-122"/>
              </a:rPr>
              <a:t>个应用系统，包括：</a:t>
            </a:r>
            <a:endParaRPr lang="en-US" altLang="zh-CN" sz="1200" kern="100" dirty="0">
              <a:solidFill>
                <a:schemeClr val="bg1"/>
              </a:solidFill>
              <a:effectLst/>
              <a:ea typeface="宋体" panose="02010600030101010101" pitchFamily="2" charset="-122"/>
              <a:cs typeface="宋体" panose="02010600030101010101" pitchFamily="2" charset="-122"/>
            </a:endParaRPr>
          </a:p>
          <a:p>
            <a:pPr>
              <a:lnSpc>
                <a:spcPct val="150000"/>
              </a:lnSpc>
            </a:pPr>
            <a:r>
              <a:rPr lang="en-US" altLang="zh-CN" sz="1200" kern="100" dirty="0">
                <a:solidFill>
                  <a:schemeClr val="bg1"/>
                </a:solidFill>
                <a:effectLst/>
                <a:ea typeface="宋体" panose="02010600030101010101" pitchFamily="2" charset="-122"/>
                <a:cs typeface="宋体" panose="02010600030101010101" pitchFamily="2" charset="-122"/>
              </a:rPr>
              <a:t>1.</a:t>
            </a:r>
            <a:r>
              <a:rPr lang="zh-CN" altLang="zh-CN" sz="1200" kern="100" dirty="0">
                <a:solidFill>
                  <a:schemeClr val="bg1"/>
                </a:solidFill>
                <a:effectLst/>
                <a:ea typeface="宋体" panose="02010600030101010101" pitchFamily="2" charset="-122"/>
                <a:cs typeface="宋体" panose="02010600030101010101" pitchFamily="2" charset="-122"/>
              </a:rPr>
              <a:t>安全生产监管系统</a:t>
            </a:r>
            <a:endParaRPr lang="en-US" altLang="zh-CN" sz="1200" kern="100" dirty="0">
              <a:solidFill>
                <a:schemeClr val="bg1"/>
              </a:solidFill>
              <a:effectLst/>
              <a:ea typeface="宋体" panose="02010600030101010101" pitchFamily="2" charset="-122"/>
              <a:cs typeface="宋体" panose="02010600030101010101" pitchFamily="2" charset="-122"/>
            </a:endParaRPr>
          </a:p>
          <a:p>
            <a:pPr>
              <a:lnSpc>
                <a:spcPct val="150000"/>
              </a:lnSpc>
            </a:pPr>
            <a:r>
              <a:rPr lang="en-US" altLang="zh-CN" sz="1200" kern="100" dirty="0">
                <a:solidFill>
                  <a:schemeClr val="bg1"/>
                </a:solidFill>
                <a:cs typeface="宋体" panose="02010600030101010101" pitchFamily="2" charset="-122"/>
              </a:rPr>
              <a:t>2.</a:t>
            </a:r>
            <a:r>
              <a:rPr lang="zh-CN" altLang="zh-CN" sz="1200" kern="100" dirty="0">
                <a:solidFill>
                  <a:schemeClr val="bg1"/>
                </a:solidFill>
                <a:effectLst/>
                <a:ea typeface="宋体" panose="02010600030101010101" pitchFamily="2" charset="-122"/>
                <a:cs typeface="宋体" panose="02010600030101010101" pitchFamily="2" charset="-122"/>
              </a:rPr>
              <a:t>安全生产全要素信息化系统</a:t>
            </a:r>
            <a:endParaRPr lang="en-US" altLang="zh-CN" sz="1200" kern="100" dirty="0">
              <a:solidFill>
                <a:schemeClr val="bg1"/>
              </a:solidFill>
              <a:cs typeface="宋体" panose="02010600030101010101" pitchFamily="2" charset="-122"/>
            </a:endParaRPr>
          </a:p>
          <a:p>
            <a:pPr>
              <a:lnSpc>
                <a:spcPct val="150000"/>
              </a:lnSpc>
            </a:pPr>
            <a:r>
              <a:rPr lang="en-US" altLang="zh-CN" sz="1200" kern="100" dirty="0">
                <a:solidFill>
                  <a:schemeClr val="bg1"/>
                </a:solidFill>
                <a:cs typeface="宋体" panose="02010600030101010101" pitchFamily="2" charset="-122"/>
              </a:rPr>
              <a:t>3.</a:t>
            </a:r>
            <a:r>
              <a:rPr lang="zh-CN" altLang="zh-CN" sz="1200" kern="100" dirty="0">
                <a:solidFill>
                  <a:schemeClr val="bg1"/>
                </a:solidFill>
                <a:cs typeface="宋体" panose="02010600030101010101" pitchFamily="2" charset="-122"/>
              </a:rPr>
              <a:t>智能物联感知系统</a:t>
            </a:r>
            <a:endParaRPr lang="en-US" altLang="zh-CN" sz="1200" kern="100" dirty="0">
              <a:solidFill>
                <a:schemeClr val="bg1"/>
              </a:solidFill>
              <a:effectLst/>
              <a:ea typeface="宋体" panose="02010600030101010101" pitchFamily="2" charset="-122"/>
              <a:cs typeface="宋体" panose="02010600030101010101" pitchFamily="2" charset="-122"/>
            </a:endParaRPr>
          </a:p>
        </p:txBody>
      </p:sp>
      <p:grpSp>
        <p:nvGrpSpPr>
          <p:cNvPr id="211" name="组合 210"/>
          <p:cNvGrpSpPr/>
          <p:nvPr/>
        </p:nvGrpSpPr>
        <p:grpSpPr>
          <a:xfrm>
            <a:off x="5076696" y="1628005"/>
            <a:ext cx="1584176" cy="1512168"/>
            <a:chOff x="3386879" y="2213780"/>
            <a:chExt cx="2425616" cy="2425616"/>
          </a:xfrm>
        </p:grpSpPr>
        <p:sp>
          <p:nvSpPr>
            <p:cNvPr id="214" name="椭圆 213"/>
            <p:cNvSpPr/>
            <p:nvPr/>
          </p:nvSpPr>
          <p:spPr bwMode="white">
            <a:xfrm>
              <a:off x="3386879" y="2213780"/>
              <a:ext cx="2425616" cy="2425616"/>
            </a:xfrm>
            <a:prstGeom prst="ellipse">
              <a:avLst/>
            </a:prstGeom>
            <a:solidFill>
              <a:srgbClr val="00B050"/>
            </a:solidFill>
            <a:ln>
              <a:noFill/>
            </a:ln>
            <a:effectLst/>
          </p:spPr>
          <p:txBody>
            <a:bodyPr spcFirstLastPara="0" vert="horz" wrap="square" lIns="25400" tIns="25400" rIns="25400" bIns="25400" numCol="1" spcCol="1270" anchor="ctr" anchorCtr="0">
              <a:noAutofit/>
            </a:bodyPr>
            <a:lstStyle/>
            <a:p>
              <a:endParaRPr lang="zh-CN" altLang="en-US"/>
            </a:p>
          </p:txBody>
        </p:sp>
        <p:sp>
          <p:nvSpPr>
            <p:cNvPr id="215" name="椭圆 4"/>
            <p:cNvSpPr txBox="1"/>
            <p:nvPr/>
          </p:nvSpPr>
          <p:spPr>
            <a:xfrm>
              <a:off x="3742102" y="2569003"/>
              <a:ext cx="1715170" cy="1715170"/>
            </a:xfrm>
            <a:prstGeom prst="rect">
              <a:avLst/>
            </a:prstGeom>
            <a:solidFill>
              <a:srgbClr val="00B050"/>
            </a:solidFill>
            <a:ln>
              <a:noFill/>
            </a:ln>
            <a:effectLst/>
          </p:spPr>
          <p:txBody>
            <a:bodyPr spcFirstLastPara="0" vert="horz" wrap="square" lIns="25400" tIns="25400" rIns="25400" bIns="25400" numCol="1" spcCol="1270" anchor="ctr" anchorCtr="0">
              <a:noAutofit/>
            </a:bodyPr>
            <a:lstStyle>
              <a:lvl1pPr>
                <a:lnSpc>
                  <a:spcPct val="100000"/>
                </a:lnSpc>
                <a:spcAft>
                  <a:spcPct val="35000"/>
                </a:spcAft>
                <a:defRPr sz="2000" b="1">
                  <a:solidFill>
                    <a:schemeClr val="tx1"/>
                  </a:solidFill>
                </a:defRPr>
              </a:lvl1pPr>
            </a:lstStyle>
            <a:p>
              <a:pPr algn="ctr"/>
              <a:r>
                <a:rPr lang="zh-CN" altLang="en-US" sz="2400" dirty="0">
                  <a:solidFill>
                    <a:schemeClr val="bg1"/>
                  </a:solidFill>
                </a:rPr>
                <a:t>三系统</a:t>
              </a:r>
              <a:endParaRPr lang="zh-CN" altLang="en-US" sz="2400" dirty="0">
                <a:solidFill>
                  <a:schemeClr val="bg1"/>
                </a:solidFill>
              </a:endParaRPr>
            </a:p>
          </p:txBody>
        </p:sp>
      </p:grpSp>
      <p:grpSp>
        <p:nvGrpSpPr>
          <p:cNvPr id="219" name="组合 218"/>
          <p:cNvGrpSpPr/>
          <p:nvPr/>
        </p:nvGrpSpPr>
        <p:grpSpPr>
          <a:xfrm>
            <a:off x="5049102" y="3565183"/>
            <a:ext cx="1584176" cy="1512168"/>
            <a:chOff x="3386879" y="2213780"/>
            <a:chExt cx="2425616" cy="2425616"/>
          </a:xfrm>
        </p:grpSpPr>
        <p:sp>
          <p:nvSpPr>
            <p:cNvPr id="220" name="椭圆 219"/>
            <p:cNvSpPr/>
            <p:nvPr/>
          </p:nvSpPr>
          <p:spPr bwMode="white">
            <a:xfrm>
              <a:off x="3386879" y="2213780"/>
              <a:ext cx="2425616" cy="2425616"/>
            </a:xfrm>
            <a:prstGeom prst="ellipse">
              <a:avLst/>
            </a:prstGeom>
            <a:solidFill>
              <a:srgbClr val="92D050"/>
            </a:solidFill>
            <a:ln>
              <a:noFill/>
            </a:ln>
            <a:effectLst/>
          </p:spPr>
          <p:txBody>
            <a:bodyPr spcFirstLastPara="0" vert="horz" wrap="square" lIns="25400" tIns="25400" rIns="25400" bIns="25400" numCol="1" spcCol="1270" anchor="ctr" anchorCtr="0">
              <a:noAutofit/>
            </a:bodyPr>
            <a:lstStyle/>
            <a:p>
              <a:endParaRPr lang="zh-CN" altLang="en-US"/>
            </a:p>
          </p:txBody>
        </p:sp>
        <p:sp>
          <p:nvSpPr>
            <p:cNvPr id="221" name="椭圆 4"/>
            <p:cNvSpPr txBox="1"/>
            <p:nvPr/>
          </p:nvSpPr>
          <p:spPr>
            <a:xfrm>
              <a:off x="3742102" y="2569003"/>
              <a:ext cx="1715170" cy="1715170"/>
            </a:xfrm>
            <a:prstGeom prst="rect">
              <a:avLst/>
            </a:prstGeom>
            <a:solidFill>
              <a:srgbClr val="92D050"/>
            </a:solidFill>
            <a:ln>
              <a:noFill/>
            </a:ln>
            <a:effectLst/>
          </p:spPr>
          <p:txBody>
            <a:bodyPr spcFirstLastPara="0" vert="horz" wrap="square" lIns="25400" tIns="25400" rIns="25400" bIns="25400" numCol="1" spcCol="1270" anchor="ctr" anchorCtr="0">
              <a:noAutofit/>
            </a:bodyPr>
            <a:lstStyle>
              <a:lvl1pPr>
                <a:lnSpc>
                  <a:spcPct val="100000"/>
                </a:lnSpc>
                <a:spcAft>
                  <a:spcPct val="35000"/>
                </a:spcAft>
                <a:defRPr sz="2000" b="1">
                  <a:solidFill>
                    <a:schemeClr val="tx1"/>
                  </a:solidFill>
                </a:defRPr>
              </a:lvl1pPr>
            </a:lstStyle>
            <a:p>
              <a:pPr algn="ctr"/>
              <a:r>
                <a:rPr lang="zh-CN" altLang="en-US" sz="2400" dirty="0">
                  <a:solidFill>
                    <a:schemeClr val="bg1"/>
                  </a:solidFill>
                </a:rPr>
                <a:t>一平台</a:t>
              </a:r>
              <a:endParaRPr lang="en-US" altLang="zh-CN" sz="2400" dirty="0">
                <a:solidFill>
                  <a:schemeClr val="bg1"/>
                </a:solidFill>
              </a:endParaRPr>
            </a:p>
          </p:txBody>
        </p:sp>
      </p:grpSp>
      <p:grpSp>
        <p:nvGrpSpPr>
          <p:cNvPr id="222" name="组合 221"/>
          <p:cNvGrpSpPr/>
          <p:nvPr/>
        </p:nvGrpSpPr>
        <p:grpSpPr>
          <a:xfrm>
            <a:off x="5078912" y="5604645"/>
            <a:ext cx="1584176" cy="1512168"/>
            <a:chOff x="3386879" y="2213780"/>
            <a:chExt cx="2425616" cy="2425616"/>
          </a:xfrm>
        </p:grpSpPr>
        <p:sp>
          <p:nvSpPr>
            <p:cNvPr id="223" name="椭圆 222"/>
            <p:cNvSpPr/>
            <p:nvPr/>
          </p:nvSpPr>
          <p:spPr bwMode="white">
            <a:xfrm>
              <a:off x="3386879" y="2213780"/>
              <a:ext cx="2425616" cy="2425616"/>
            </a:xfrm>
            <a:prstGeom prst="ellipse">
              <a:avLst/>
            </a:prstGeom>
            <a:solidFill>
              <a:srgbClr val="00B0F0"/>
            </a:solidFill>
            <a:ln>
              <a:noFill/>
            </a:ln>
            <a:effectLst/>
          </p:spPr>
          <p:txBody>
            <a:bodyPr spcFirstLastPara="0" vert="horz" wrap="square" lIns="25400" tIns="25400" rIns="25400" bIns="25400" numCol="1" spcCol="1270" anchor="ctr" anchorCtr="0">
              <a:noAutofit/>
            </a:bodyPr>
            <a:lstStyle/>
            <a:p>
              <a:endParaRPr lang="zh-CN" altLang="en-US"/>
            </a:p>
          </p:txBody>
        </p:sp>
        <p:sp>
          <p:nvSpPr>
            <p:cNvPr id="224" name="椭圆 4"/>
            <p:cNvSpPr txBox="1"/>
            <p:nvPr/>
          </p:nvSpPr>
          <p:spPr>
            <a:xfrm>
              <a:off x="3742102" y="2569003"/>
              <a:ext cx="1715170" cy="1715170"/>
            </a:xfrm>
            <a:prstGeom prst="rect">
              <a:avLst/>
            </a:prstGeom>
            <a:solidFill>
              <a:srgbClr val="00B0F0"/>
            </a:solidFill>
            <a:ln>
              <a:noFill/>
            </a:ln>
            <a:effectLst/>
          </p:spPr>
          <p:txBody>
            <a:bodyPr spcFirstLastPara="0" vert="horz" wrap="square" lIns="25400" tIns="25400" rIns="25400" bIns="25400" numCol="1" spcCol="1270" anchor="ctr" anchorCtr="0">
              <a:noAutofit/>
            </a:bodyPr>
            <a:lstStyle>
              <a:lvl1pPr>
                <a:lnSpc>
                  <a:spcPct val="100000"/>
                </a:lnSpc>
                <a:spcAft>
                  <a:spcPct val="35000"/>
                </a:spcAft>
                <a:defRPr sz="2000" b="1">
                  <a:solidFill>
                    <a:schemeClr val="tx1"/>
                  </a:solidFill>
                </a:defRPr>
              </a:lvl1pPr>
            </a:lstStyle>
            <a:p>
              <a:pPr algn="ctr"/>
              <a:r>
                <a:rPr lang="zh-CN" altLang="en-US" sz="2400" dirty="0">
                  <a:solidFill>
                    <a:schemeClr val="bg1"/>
                  </a:solidFill>
                </a:rPr>
                <a:t>一试点</a:t>
              </a:r>
              <a:endParaRPr lang="zh-CN" altLang="en-US" sz="2400" dirty="0">
                <a:solidFill>
                  <a:schemeClr val="bg1"/>
                </a:solidFill>
              </a:endParaRPr>
            </a:p>
          </p:txBody>
        </p:sp>
      </p:grpSp>
      <p:sp>
        <p:nvSpPr>
          <p:cNvPr id="225" name="文本框 224"/>
          <p:cNvSpPr txBox="1"/>
          <p:nvPr/>
        </p:nvSpPr>
        <p:spPr>
          <a:xfrm>
            <a:off x="8263315" y="3786635"/>
            <a:ext cx="2736304" cy="922020"/>
          </a:xfrm>
          <a:prstGeom prst="rect">
            <a:avLst/>
          </a:prstGeom>
          <a:noFill/>
        </p:spPr>
        <p:txBody>
          <a:bodyPr wrap="square">
            <a:spAutoFit/>
          </a:bodyPr>
          <a:lstStyle/>
          <a:p>
            <a:pPr>
              <a:lnSpc>
                <a:spcPct val="150000"/>
              </a:lnSpc>
            </a:pPr>
            <a:r>
              <a:rPr lang="zh-CN" altLang="zh-CN" sz="1200" kern="100" dirty="0">
                <a:solidFill>
                  <a:schemeClr val="bg1"/>
                </a:solidFill>
                <a:effectLst/>
                <a:ea typeface="宋体" panose="02010600030101010101" pitchFamily="2" charset="-122"/>
                <a:cs typeface="宋体" panose="02010600030101010101" pitchFamily="2" charset="-122"/>
              </a:rPr>
              <a:t>打通企业内外部安全生产相关系统之间信息共享、上下贯通的数据服务平台。</a:t>
            </a:r>
            <a:endParaRPr lang="en-US" altLang="zh-CN" sz="1200" kern="100" dirty="0">
              <a:solidFill>
                <a:schemeClr val="bg1"/>
              </a:solidFill>
              <a:effectLst/>
              <a:ea typeface="宋体" panose="02010600030101010101" pitchFamily="2" charset="-122"/>
              <a:cs typeface="宋体" panose="02010600030101010101" pitchFamily="2" charset="-122"/>
            </a:endParaRPr>
          </a:p>
        </p:txBody>
      </p:sp>
      <p:sp>
        <p:nvSpPr>
          <p:cNvPr id="226" name="文本框 225"/>
          <p:cNvSpPr txBox="1"/>
          <p:nvPr/>
        </p:nvSpPr>
        <p:spPr>
          <a:xfrm>
            <a:off x="8160688" y="5663106"/>
            <a:ext cx="2952328" cy="1445717"/>
          </a:xfrm>
          <a:prstGeom prst="rect">
            <a:avLst/>
          </a:prstGeom>
          <a:noFill/>
        </p:spPr>
        <p:txBody>
          <a:bodyPr wrap="square">
            <a:spAutoFit/>
          </a:bodyPr>
          <a:lstStyle/>
          <a:p>
            <a:pPr>
              <a:lnSpc>
                <a:spcPct val="150000"/>
              </a:lnSpc>
            </a:pPr>
            <a:r>
              <a:rPr lang="zh-CN" altLang="en-US" sz="1200" kern="100" dirty="0">
                <a:solidFill>
                  <a:schemeClr val="bg1"/>
                </a:solidFill>
                <a:effectLst/>
                <a:ea typeface="宋体" panose="02010600030101010101" pitchFamily="2" charset="-122"/>
                <a:cs typeface="宋体" panose="02010600030101010101" pitchFamily="2" charset="-122"/>
              </a:rPr>
              <a:t>建立安全生产双重预防系统</a:t>
            </a:r>
            <a:endParaRPr lang="en-US" altLang="zh-CN" sz="1200" kern="100" dirty="0">
              <a:solidFill>
                <a:schemeClr val="bg1"/>
              </a:solidFill>
              <a:effectLst/>
              <a:ea typeface="宋体" panose="02010600030101010101" pitchFamily="2" charset="-122"/>
              <a:cs typeface="宋体" panose="02010600030101010101" pitchFamily="2" charset="-122"/>
            </a:endParaRPr>
          </a:p>
          <a:p>
            <a:pPr>
              <a:lnSpc>
                <a:spcPct val="150000"/>
              </a:lnSpc>
            </a:pPr>
            <a:r>
              <a:rPr lang="zh-CN" altLang="en-US" sz="1200" kern="100" dirty="0">
                <a:solidFill>
                  <a:schemeClr val="bg1"/>
                </a:solidFill>
                <a:effectLst/>
                <a:ea typeface="宋体" panose="02010600030101010101" pitchFamily="2" charset="-122"/>
                <a:cs typeface="宋体" panose="02010600030101010101" pitchFamily="2" charset="-122"/>
              </a:rPr>
              <a:t>即：</a:t>
            </a:r>
            <a:r>
              <a:rPr lang="zh-CN" altLang="zh-CN" sz="1200" kern="100" dirty="0">
                <a:solidFill>
                  <a:schemeClr val="bg1"/>
                </a:solidFill>
                <a:effectLst/>
                <a:ea typeface="宋体" panose="02010600030101010101" pitchFamily="2" charset="-122"/>
                <a:cs typeface="宋体" panose="02010600030101010101" pitchFamily="2" charset="-122"/>
              </a:rPr>
              <a:t>以实现安全风险分级管控和隐患排查治理数字化为核心，选择一个车间为试点，构建动态风险预警机制，实现双重预防机制的有效落地。</a:t>
            </a:r>
            <a:endParaRPr lang="zh-CN" altLang="en-US" sz="1200" dirty="0">
              <a:solidFill>
                <a:schemeClr val="bg1"/>
              </a:solidFill>
            </a:endParaRPr>
          </a:p>
        </p:txBody>
      </p:sp>
      <p:grpSp>
        <p:nvGrpSpPr>
          <p:cNvPr id="227" name="组合 226"/>
          <p:cNvGrpSpPr/>
          <p:nvPr/>
        </p:nvGrpSpPr>
        <p:grpSpPr>
          <a:xfrm>
            <a:off x="1063487" y="3056283"/>
            <a:ext cx="2573803" cy="2597916"/>
            <a:chOff x="3750721" y="5154460"/>
            <a:chExt cx="1697931" cy="1697931"/>
          </a:xfrm>
        </p:grpSpPr>
        <p:sp>
          <p:nvSpPr>
            <p:cNvPr id="228" name="椭圆 227"/>
            <p:cNvSpPr/>
            <p:nvPr/>
          </p:nvSpPr>
          <p:spPr bwMode="white">
            <a:xfrm>
              <a:off x="3750721" y="5154460"/>
              <a:ext cx="1697931" cy="1697931"/>
            </a:xfrm>
            <a:prstGeom prst="ellipse">
              <a:avLst/>
            </a:prstGeom>
            <a:solidFill>
              <a:srgbClr val="FFC000"/>
            </a:solidFill>
            <a:ln>
              <a:noFill/>
            </a:ln>
            <a:effectLst/>
          </p:spPr>
          <p:txBody>
            <a:bodyPr spcFirstLastPara="0" vert="horz" wrap="square" lIns="53340" tIns="53340" rIns="53340" bIns="53340" numCol="1" spcCol="1270" anchor="ctr" anchorCtr="0">
              <a:noAutofit/>
            </a:bodyPr>
            <a:lstStyle/>
            <a:p>
              <a:endParaRPr lang="zh-CN" altLang="en-US"/>
            </a:p>
          </p:txBody>
        </p:sp>
        <p:sp>
          <p:nvSpPr>
            <p:cNvPr id="229" name="椭圆 4"/>
            <p:cNvSpPr txBox="1"/>
            <p:nvPr/>
          </p:nvSpPr>
          <p:spPr>
            <a:xfrm>
              <a:off x="4045071" y="5385840"/>
              <a:ext cx="1137220" cy="1175367"/>
            </a:xfrm>
            <a:prstGeom prst="rect">
              <a:avLst/>
            </a:prstGeom>
            <a:solidFill>
              <a:srgbClr val="FFC000"/>
            </a:solidFill>
            <a:ln>
              <a:noFill/>
            </a:ln>
            <a:effectLst/>
          </p:spPr>
          <p:txBody>
            <a:bodyPr spcFirstLastPara="0" vert="horz" wrap="square" lIns="53340" tIns="53340" rIns="53340" bIns="53340" numCol="1" spcCol="1270" anchor="ctr" anchorCtr="0">
              <a:noAutofit/>
            </a:bodyPr>
            <a:lstStyle>
              <a:lvl1pPr>
                <a:lnSpc>
                  <a:spcPct val="100000"/>
                </a:lnSpc>
                <a:spcAft>
                  <a:spcPct val="35000"/>
                </a:spcAft>
              </a:lvl1pPr>
            </a:lstStyle>
            <a:p>
              <a:pPr algn="ctr">
                <a:lnSpc>
                  <a:spcPct val="150000"/>
                </a:lnSpc>
              </a:pPr>
              <a:r>
                <a:rPr lang="zh-CN" altLang="en-US" sz="2400" dirty="0">
                  <a:sym typeface="+mn-ea"/>
                </a:rPr>
                <a:t>安全生产智能管控平台</a:t>
              </a:r>
              <a:endParaRPr lang="zh-CN" altLang="en-US" sz="2400" dirty="0">
                <a:sym typeface="+mn-ea"/>
              </a:endParaRPr>
            </a:p>
          </p:txBody>
        </p:sp>
      </p:grpSp>
      <p:sp>
        <p:nvSpPr>
          <p:cNvPr id="5" name="箭头: 下 4"/>
          <p:cNvSpPr/>
          <p:nvPr/>
        </p:nvSpPr>
        <p:spPr>
          <a:xfrm rot="18594056">
            <a:off x="3979792" y="5242716"/>
            <a:ext cx="468532" cy="7383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0" name="箭头: 下 229"/>
          <p:cNvSpPr/>
          <p:nvPr/>
        </p:nvSpPr>
        <p:spPr>
          <a:xfrm rot="16200000">
            <a:off x="4228105" y="4076395"/>
            <a:ext cx="468532" cy="48974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1" name="箭头: 下 230"/>
          <p:cNvSpPr/>
          <p:nvPr/>
        </p:nvSpPr>
        <p:spPr>
          <a:xfrm rot="14385099">
            <a:off x="3983232" y="2807629"/>
            <a:ext cx="468532" cy="73839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2" name="箭头: 下 231"/>
          <p:cNvSpPr/>
          <p:nvPr/>
        </p:nvSpPr>
        <p:spPr>
          <a:xfrm rot="16200000">
            <a:off x="7251599" y="1925678"/>
            <a:ext cx="397669" cy="733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9" name="箭头: 下 238"/>
          <p:cNvSpPr/>
          <p:nvPr/>
        </p:nvSpPr>
        <p:spPr>
          <a:xfrm rot="16200000">
            <a:off x="7267419" y="3951100"/>
            <a:ext cx="397669" cy="733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0" name="箭头: 下 239"/>
          <p:cNvSpPr/>
          <p:nvPr/>
        </p:nvSpPr>
        <p:spPr>
          <a:xfrm rot="16200000">
            <a:off x="7251598" y="6002961"/>
            <a:ext cx="397669" cy="73345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06" y="2654449"/>
            <a:ext cx="12857339" cy="1923752"/>
            <a:chOff x="353" y="2654396"/>
            <a:chExt cx="12858044" cy="1923858"/>
          </a:xfrm>
        </p:grpSpPr>
        <p:sp>
          <p:nvSpPr>
            <p:cNvPr id="2" name="矩形 1"/>
            <p:cNvSpPr/>
            <p:nvPr/>
          </p:nvSpPr>
          <p:spPr>
            <a:xfrm>
              <a:off x="353" y="2654396"/>
              <a:ext cx="12858044" cy="19238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4" name="图片 2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52711" y="3017547"/>
              <a:ext cx="1160090" cy="1160090"/>
            </a:xfrm>
            <a:prstGeom prst="rect">
              <a:avLst/>
            </a:prstGeom>
          </p:spPr>
        </p:pic>
      </p:grpSp>
      <p:grpSp>
        <p:nvGrpSpPr>
          <p:cNvPr id="6" name="组合 5"/>
          <p:cNvGrpSpPr/>
          <p:nvPr/>
        </p:nvGrpSpPr>
        <p:grpSpPr>
          <a:xfrm>
            <a:off x="1873119" y="1917933"/>
            <a:ext cx="3037504" cy="3216977"/>
            <a:chOff x="1331640" y="1363871"/>
            <a:chExt cx="2160240" cy="2287879"/>
          </a:xfrm>
        </p:grpSpPr>
        <p:sp>
          <p:nvSpPr>
            <p:cNvPr id="3" name="椭圆 2"/>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椭圆 3"/>
            <p:cNvSpPr/>
            <p:nvPr/>
          </p:nvSpPr>
          <p:spPr>
            <a:xfrm>
              <a:off x="1511760" y="1671750"/>
              <a:ext cx="1800000" cy="180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TextBox 4"/>
            <p:cNvSpPr txBox="1"/>
            <p:nvPr/>
          </p:nvSpPr>
          <p:spPr>
            <a:xfrm>
              <a:off x="1943708" y="1363871"/>
              <a:ext cx="936104" cy="2188930"/>
            </a:xfrm>
            <a:prstGeom prst="rect">
              <a:avLst/>
            </a:prstGeom>
            <a:noFill/>
          </p:spPr>
          <p:txBody>
            <a:bodyPr wrap="square" rtlCol="0">
              <a:spAutoFit/>
            </a:bodyPr>
            <a:lstStyle/>
            <a:p>
              <a:pPr algn="ctr"/>
              <a:r>
                <a:rPr lang="en-US" altLang="zh-CN" sz="19405" dirty="0">
                  <a:solidFill>
                    <a:schemeClr val="bg1"/>
                  </a:solidFill>
                  <a:latin typeface="华文中宋" panose="02010600040101010101" pitchFamily="2" charset="-122"/>
                  <a:ea typeface="华文中宋" panose="02010600040101010101" pitchFamily="2" charset="-122"/>
                </a:rPr>
                <a:t>6</a:t>
              </a:r>
              <a:endParaRPr lang="en-US" altLang="zh-CN" sz="19405" dirty="0">
                <a:solidFill>
                  <a:schemeClr val="bg1"/>
                </a:solidFill>
                <a:latin typeface="华文中宋" panose="02010600040101010101" pitchFamily="2" charset="-122"/>
                <a:ea typeface="华文中宋" panose="02010600040101010101" pitchFamily="2" charset="-122"/>
              </a:endParaRPr>
            </a:p>
          </p:txBody>
        </p:sp>
      </p:grpSp>
      <p:sp>
        <p:nvSpPr>
          <p:cNvPr id="7" name="矩形 6"/>
          <p:cNvSpPr/>
          <p:nvPr/>
        </p:nvSpPr>
        <p:spPr>
          <a:xfrm>
            <a:off x="5132705" y="3112770"/>
            <a:ext cx="7593965" cy="768350"/>
          </a:xfrm>
          <a:prstGeom prst="rect">
            <a:avLst/>
          </a:prstGeom>
        </p:spPr>
        <p:txBody>
          <a:bodyPr wrap="square">
            <a:spAutoFit/>
          </a:bodyPr>
          <a:lstStyle/>
          <a:p>
            <a:pPr algn="l">
              <a:spcBef>
                <a:spcPct val="0"/>
              </a:spcBef>
            </a:pPr>
            <a:r>
              <a:rPr lang="zh-CN" altLang="en-US" sz="4400" b="1" dirty="0">
                <a:solidFill>
                  <a:schemeClr val="bg1"/>
                </a:solidFill>
                <a:latin typeface="微软雅黑" panose="020B0503020204020204" pitchFamily="34" charset="-122"/>
                <a:ea typeface="微软雅黑" panose="020B0503020204020204" pitchFamily="34" charset="-122"/>
                <a:sym typeface="+mn-ea"/>
              </a:rPr>
              <a:t>项目建设内容</a:t>
            </a:r>
            <a:endParaRPr lang="zh-CN" altLang="en-US" sz="2800" b="1" dirty="0">
              <a:solidFill>
                <a:schemeClr val="bg1"/>
              </a:solidFill>
              <a:latin typeface="微软雅黑" panose="020B0503020204020204" pitchFamily="34" charset="-122"/>
              <a:ea typeface="微软雅黑" panose="020B0503020204020204" pitchFamily="34" charset="-122"/>
              <a:sym typeface="+mn-ea"/>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25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 y="-617"/>
            <a:ext cx="12858044" cy="7232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sp>
        <p:nvSpPr>
          <p:cNvPr id="4" name="文本框 7"/>
          <p:cNvSpPr txBox="1"/>
          <p:nvPr/>
        </p:nvSpPr>
        <p:spPr>
          <a:xfrm>
            <a:off x="1964690" y="3246120"/>
            <a:ext cx="9646920" cy="739775"/>
          </a:xfrm>
          <a:prstGeom prst="rect">
            <a:avLst/>
          </a:prstGeom>
          <a:noFill/>
        </p:spPr>
        <p:txBody>
          <a:bodyPr wrap="square" rtlCol="0">
            <a:spAutoFit/>
          </a:bodyPr>
          <a:lstStyle/>
          <a:p>
            <a:pPr algn="ctr">
              <a:buClrTx/>
              <a:buSzTx/>
              <a:buFontTx/>
            </a:pPr>
            <a:r>
              <a:rPr lang="en-US" altLang="zh-CN" sz="4220" b="1" dirty="0">
                <a:solidFill>
                  <a:schemeClr val="bg1"/>
                </a:solidFill>
                <a:latin typeface="微软雅黑" panose="020B0503020204020204" pitchFamily="34" charset="-122"/>
                <a:ea typeface="微软雅黑" panose="020B0503020204020204" pitchFamily="34" charset="-122"/>
              </a:rPr>
              <a:t>6.1</a:t>
            </a:r>
            <a:r>
              <a:rPr lang="zh-CN" altLang="en-US" sz="4220" b="1" dirty="0">
                <a:solidFill>
                  <a:schemeClr val="bg1"/>
                </a:solidFill>
                <a:latin typeface="微软雅黑" panose="020B0503020204020204" pitchFamily="34" charset="-122"/>
                <a:ea typeface="微软雅黑" panose="020B0503020204020204" pitchFamily="34" charset="-122"/>
              </a:rPr>
              <a:t> “三系统” </a:t>
            </a:r>
            <a:r>
              <a:rPr lang="en-US" altLang="zh-CN" sz="4220" b="1" dirty="0">
                <a:solidFill>
                  <a:schemeClr val="bg1"/>
                </a:solidFill>
                <a:latin typeface="微软雅黑" panose="020B0503020204020204" pitchFamily="34" charset="-122"/>
                <a:ea typeface="微软雅黑" panose="020B0503020204020204" pitchFamily="34" charset="-122"/>
              </a:rPr>
              <a:t>-</a:t>
            </a:r>
            <a:r>
              <a:rPr lang="zh-CN" altLang="en-US" sz="4220" b="1" dirty="0">
                <a:solidFill>
                  <a:schemeClr val="bg1"/>
                </a:solidFill>
                <a:latin typeface="微软雅黑" panose="020B0503020204020204" pitchFamily="34" charset="-122"/>
                <a:ea typeface="微软雅黑" panose="020B0503020204020204" pitchFamily="34" charset="-122"/>
              </a:rPr>
              <a:t>安全生产监管系统</a:t>
            </a:r>
            <a:endParaRPr lang="zh-CN" altLang="en-US" sz="422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3276373" y="0"/>
            <a:ext cx="6840855" cy="48006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2530" b="1" dirty="0">
                <a:solidFill>
                  <a:srgbClr val="002B92"/>
                </a:solidFill>
                <a:latin typeface="微软雅黑" panose="020B0503020204020204" pitchFamily="34" charset="-122"/>
                <a:ea typeface="微软雅黑" panose="020B0503020204020204" pitchFamily="34" charset="-122"/>
              </a:rPr>
              <a:t>安全</a:t>
            </a: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生产动态风险看板</a:t>
            </a:r>
            <a:endPar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sp>
        <p:nvSpPr>
          <p:cNvPr id="130" name="任意多边形 6"/>
          <p:cNvSpPr/>
          <p:nvPr>
            <p:custDataLst>
              <p:tags r:id="rId1"/>
            </p:custDataLst>
          </p:nvPr>
        </p:nvSpPr>
        <p:spPr bwMode="auto">
          <a:xfrm>
            <a:off x="117032" y="-11885"/>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a:bodyPr>
          <a:lstStyle/>
          <a:p>
            <a:pPr algn="ctr" defTabSz="963930" fontAlgn="auto">
              <a:spcBef>
                <a:spcPts val="0"/>
              </a:spcBef>
              <a:spcAft>
                <a:spcPts val="0"/>
              </a:spcAft>
            </a:pPr>
            <a:r>
              <a:rPr lang="zh-CN" altLang="en-US" sz="2045" noProof="1">
                <a:solidFill>
                  <a:srgbClr val="FEFFFF"/>
                </a:solidFill>
                <a:latin typeface="微软雅黑" panose="020B0503020204020204" pitchFamily="34" charset="-122"/>
                <a:ea typeface="微软雅黑" panose="020B0503020204020204" pitchFamily="34" charset="-122"/>
              </a:rPr>
              <a:t>系统功能</a:t>
            </a:r>
            <a:r>
              <a:rPr lang="en-US" altLang="zh-CN" sz="2045" noProof="1">
                <a:solidFill>
                  <a:srgbClr val="FEFFFF"/>
                </a:solidFill>
                <a:latin typeface="微软雅黑" panose="020B0503020204020204" pitchFamily="34" charset="-122"/>
                <a:ea typeface="微软雅黑" panose="020B0503020204020204" pitchFamily="34" charset="-122"/>
              </a:rPr>
              <a:t>-</a:t>
            </a:r>
            <a:r>
              <a:rPr lang="zh-CN" altLang="en-US" sz="2045" noProof="1">
                <a:solidFill>
                  <a:srgbClr val="FEFFFF"/>
                </a:solidFill>
                <a:latin typeface="微软雅黑" panose="020B0503020204020204" pitchFamily="34" charset="-122"/>
                <a:ea typeface="微软雅黑" panose="020B0503020204020204" pitchFamily="34" charset="-122"/>
              </a:rPr>
              <a:t>安全生产监管</a:t>
            </a:r>
            <a:endParaRPr lang="zh-CN" altLang="en-US" sz="2045" noProof="1">
              <a:solidFill>
                <a:srgbClr val="FEFFFF"/>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2"/>
          <a:stretch>
            <a:fillRect/>
          </a:stretch>
        </p:blipFill>
        <p:spPr>
          <a:xfrm>
            <a:off x="668735" y="1288534"/>
            <a:ext cx="11013406" cy="5916490"/>
          </a:xfrm>
          <a:prstGeom prst="rect">
            <a:avLst/>
          </a:prstGeom>
        </p:spPr>
      </p:pic>
      <p:sp>
        <p:nvSpPr>
          <p:cNvPr id="135" name="文本框 134"/>
          <p:cNvSpPr txBox="1"/>
          <p:nvPr/>
        </p:nvSpPr>
        <p:spPr>
          <a:xfrm>
            <a:off x="884758" y="414127"/>
            <a:ext cx="11201473" cy="874407"/>
          </a:xfrm>
          <a:prstGeom prst="rect">
            <a:avLst/>
          </a:prstGeom>
          <a:noFill/>
        </p:spPr>
        <p:txBody>
          <a:bodyPr wrap="square">
            <a:spAutoFit/>
          </a:bodyPr>
          <a:lstStyle/>
          <a:p>
            <a:pPr>
              <a:lnSpc>
                <a:spcPct val="150000"/>
              </a:lnSpc>
            </a:pPr>
            <a:r>
              <a:rPr lang="en-US" altLang="zh-CN" dirty="0">
                <a:solidFill>
                  <a:prstClr val="black"/>
                </a:solidFill>
                <a:latin typeface="微软雅黑" panose="020B0503020204020204" pitchFamily="34" charset="-122"/>
                <a:ea typeface="微软雅黑" panose="020B0503020204020204" pitchFamily="34" charset="-122"/>
              </a:rPr>
              <a:t>      </a:t>
            </a:r>
            <a:r>
              <a:rPr lang="zh-CN" altLang="zh-CN" dirty="0">
                <a:solidFill>
                  <a:prstClr val="black"/>
                </a:solidFill>
                <a:latin typeface="微软雅黑" panose="020B0503020204020204" pitchFamily="34" charset="-122"/>
                <a:ea typeface="微软雅黑" panose="020B0503020204020204" pitchFamily="34" charset="-122"/>
              </a:rPr>
              <a:t>建立动态风险可视化看板，采用</a:t>
            </a:r>
            <a:r>
              <a:rPr lang="en-US" altLang="zh-CN" dirty="0">
                <a:solidFill>
                  <a:prstClr val="black"/>
                </a:solidFill>
                <a:latin typeface="微软雅黑" panose="020B0503020204020204" pitchFamily="34" charset="-122"/>
                <a:ea typeface="微软雅黑" panose="020B0503020204020204" pitchFamily="34" charset="-122"/>
              </a:rPr>
              <a:t>3D</a:t>
            </a:r>
            <a:r>
              <a:rPr lang="zh-CN" altLang="zh-CN" dirty="0">
                <a:solidFill>
                  <a:prstClr val="black"/>
                </a:solidFill>
                <a:latin typeface="微软雅黑" panose="020B0503020204020204" pitchFamily="34" charset="-122"/>
                <a:ea typeface="微软雅黑" panose="020B0503020204020204" pitchFamily="34" charset="-122"/>
              </a:rPr>
              <a:t>可视化技术</a:t>
            </a:r>
            <a:r>
              <a:rPr lang="zh-CN" altLang="en-US" dirty="0">
                <a:solidFill>
                  <a:prstClr val="black"/>
                </a:solidFill>
                <a:latin typeface="微软雅黑" panose="020B0503020204020204" pitchFamily="34" charset="-122"/>
                <a:ea typeface="微软雅黑" panose="020B0503020204020204" pitchFamily="34" charset="-122"/>
              </a:rPr>
              <a:t>，</a:t>
            </a:r>
            <a:r>
              <a:rPr lang="zh-CN" altLang="zh-CN" dirty="0">
                <a:solidFill>
                  <a:prstClr val="black"/>
                </a:solidFill>
                <a:latin typeface="微软雅黑" panose="020B0503020204020204" pitchFamily="34" charset="-122"/>
                <a:ea typeface="微软雅黑" panose="020B0503020204020204" pitchFamily="34" charset="-122"/>
              </a:rPr>
              <a:t>一目了然地掌握全厂安全生产动态风险分布、现场隐患、现场异常提醒、安全预警、在线监测数据、人员定位数据、视频监控数据及应急事件处理的协调和指挥过程。</a:t>
            </a:r>
            <a:endParaRPr lang="en-US" altLang="zh-CN" dirty="0">
              <a:solidFill>
                <a:prstClr val="black"/>
              </a:solidFill>
              <a:latin typeface="微软雅黑" panose="020B0503020204020204" pitchFamily="34" charset="-122"/>
              <a:ea typeface="微软雅黑" panose="020B0503020204020204" pitchFamily="34" charset="-122"/>
            </a:endParaRPr>
          </a:p>
        </p:txBody>
      </p:sp>
    </p:spTree>
    <p:custDataLst>
      <p:tags r:id="rId3"/>
    </p:custData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组合 11"/>
          <p:cNvGrpSpPr/>
          <p:nvPr/>
        </p:nvGrpSpPr>
        <p:grpSpPr>
          <a:xfrm>
            <a:off x="1965960" y="951865"/>
            <a:ext cx="2090420" cy="1323975"/>
            <a:chOff x="12053" y="3756"/>
            <a:chExt cx="3292" cy="2085"/>
          </a:xfrm>
        </p:grpSpPr>
        <p:sp>
          <p:nvSpPr>
            <p:cNvPr id="7" name="圆角矩形 6"/>
            <p:cNvSpPr/>
            <p:nvPr/>
          </p:nvSpPr>
          <p:spPr>
            <a:xfrm>
              <a:off x="12053" y="3756"/>
              <a:ext cx="3292" cy="2019"/>
            </a:xfrm>
            <a:prstGeom prst="roundRect">
              <a:avLst/>
            </a:prstGeom>
            <a:gradFill>
              <a:gsLst>
                <a:gs pos="0">
                  <a:schemeClr val="accent1">
                    <a:lumMod val="110000"/>
                    <a:satMod val="105000"/>
                    <a:tint val="67000"/>
                    <a:alpha val="36000"/>
                  </a:schemeClr>
                </a:gs>
                <a:gs pos="50000">
                  <a:schemeClr val="accent1">
                    <a:lumMod val="105000"/>
                    <a:satMod val="103000"/>
                    <a:tint val="73000"/>
                    <a:alpha val="46000"/>
                  </a:schemeClr>
                </a:gs>
                <a:gs pos="100000">
                  <a:schemeClr val="accent1">
                    <a:lumMod val="105000"/>
                    <a:satMod val="109000"/>
                    <a:tint val="81000"/>
                    <a:alpha val="33000"/>
                  </a:schemeClr>
                </a:gs>
              </a:gsLst>
            </a:gradFill>
            <a:ln>
              <a:noFill/>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8" name="文本框 7"/>
            <p:cNvSpPr txBox="1"/>
            <p:nvPr/>
          </p:nvSpPr>
          <p:spPr>
            <a:xfrm>
              <a:off x="12117" y="3880"/>
              <a:ext cx="3138" cy="1961"/>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实时作业监控</a:t>
              </a:r>
              <a:endParaRPr kumimoji="0" lang="zh-CN" altLang="en-US" sz="10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较大风险（</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一般风险（</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较小风险（</a:t>
              </a:r>
              <a:r>
                <a:rPr kumimoji="0" lang="en-US" altLang="zh-CN"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endParaRPr kumimoji="0" lang="zh-CN" altLang="en-US" sz="9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a:t>
              </a:r>
              <a:endParaRPr kumimoji="0" lang="en-US" altLang="zh-CN" sz="10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7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0" lang="zh-CN" altLang="en-US" sz="7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、电扶梯检修工作（较大风险）</a:t>
              </a:r>
              <a:r>
                <a:rPr kumimoji="0" lang="zh-CN" altLang="en-US" sz="7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【近</a:t>
              </a:r>
              <a:r>
                <a:rPr kumimoji="0" lang="en-US" altLang="zh-CN" sz="7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0" lang="zh-CN" altLang="en-US" sz="7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年安全事件</a:t>
              </a:r>
              <a:r>
                <a:rPr kumimoji="0" lang="en-US" altLang="zh-CN" sz="7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1</a:t>
              </a:r>
              <a:r>
                <a:rPr kumimoji="0" lang="zh-CN" altLang="en-US" sz="7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件】</a:t>
              </a:r>
              <a:endParaRPr kumimoji="0" lang="zh-CN" altLang="en-US" sz="700" b="1" i="0" u="none" strike="noStrike" kern="1200" cap="none" spc="0" normalizeH="0" baseline="0" noProof="0">
                <a:ln>
                  <a:noFill/>
                </a:ln>
                <a:solidFill>
                  <a:srgbClr val="C00000"/>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7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2</a:t>
              </a:r>
              <a:r>
                <a:rPr kumimoji="0" lang="zh-CN" altLang="en-US" sz="7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、出入口施工工作（较小风险）</a:t>
              </a:r>
              <a:endParaRPr kumimoji="0" lang="zh-CN" altLang="en-US" sz="7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7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更多</a:t>
              </a:r>
              <a:endParaRPr kumimoji="0" lang="zh-CN" altLang="en-US" sz="7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sp>
          <p:nvSpPr>
            <p:cNvPr id="9" name="椭圆 8"/>
            <p:cNvSpPr/>
            <p:nvPr/>
          </p:nvSpPr>
          <p:spPr>
            <a:xfrm>
              <a:off x="12749" y="4185"/>
              <a:ext cx="198" cy="198"/>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椭圆 9"/>
            <p:cNvSpPr/>
            <p:nvPr/>
          </p:nvSpPr>
          <p:spPr>
            <a:xfrm>
              <a:off x="12749" y="4411"/>
              <a:ext cx="198" cy="198"/>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1" name="椭圆 10"/>
            <p:cNvSpPr/>
            <p:nvPr/>
          </p:nvSpPr>
          <p:spPr>
            <a:xfrm>
              <a:off x="12749" y="4637"/>
              <a:ext cx="198" cy="198"/>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grpSp>
      <p:pic>
        <p:nvPicPr>
          <p:cNvPr id="16" name="图片 15"/>
          <p:cNvPicPr>
            <a:picLocks noChangeAspect="1"/>
          </p:cNvPicPr>
          <p:nvPr/>
        </p:nvPicPr>
        <p:blipFill>
          <a:blip r:embed="rId1"/>
          <a:stretch>
            <a:fillRect/>
          </a:stretch>
        </p:blipFill>
        <p:spPr>
          <a:xfrm>
            <a:off x="7223125" y="5775325"/>
            <a:ext cx="1630680" cy="1149985"/>
          </a:xfrm>
          <a:prstGeom prst="rect">
            <a:avLst/>
          </a:prstGeom>
        </p:spPr>
      </p:pic>
      <p:sp>
        <p:nvSpPr>
          <p:cNvPr id="17" name="文本框 16"/>
          <p:cNvSpPr txBox="1"/>
          <p:nvPr/>
        </p:nvSpPr>
        <p:spPr>
          <a:xfrm>
            <a:off x="7150735" y="5415280"/>
            <a:ext cx="1828800" cy="30670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作业场所视频监控</a:t>
            </a:r>
            <a:endParaRPr kumimoji="0" lang="zh-CN" altLang="en-US" sz="1400" b="1"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20" name="图片 19"/>
          <p:cNvPicPr>
            <a:picLocks noChangeAspect="1"/>
          </p:cNvPicPr>
          <p:nvPr/>
        </p:nvPicPr>
        <p:blipFill>
          <a:blip r:embed="rId2"/>
          <a:stretch>
            <a:fillRect/>
          </a:stretch>
        </p:blipFill>
        <p:spPr>
          <a:xfrm>
            <a:off x="10679600" y="3040690"/>
            <a:ext cx="1579893" cy="1879183"/>
          </a:xfrm>
          <a:prstGeom prst="rect">
            <a:avLst/>
          </a:prstGeom>
          <a:effectLst>
            <a:outerShdw blurRad="63500" sx="102000" sy="102000" algn="ctr" rotWithShape="0">
              <a:prstClr val="black">
                <a:alpha val="40000"/>
              </a:prstClr>
            </a:outerShdw>
          </a:effectLst>
        </p:spPr>
      </p:pic>
      <p:sp>
        <p:nvSpPr>
          <p:cNvPr id="18" name="文本框 17"/>
          <p:cNvSpPr txBox="1"/>
          <p:nvPr/>
        </p:nvSpPr>
        <p:spPr>
          <a:xfrm>
            <a:off x="11022539" y="2464089"/>
            <a:ext cx="89408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人员定位</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9" name="文本框 18"/>
          <p:cNvSpPr txBox="1"/>
          <p:nvPr/>
        </p:nvSpPr>
        <p:spPr>
          <a:xfrm>
            <a:off x="7713882" y="820448"/>
            <a:ext cx="161544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状态监控报警提醒</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5" name="图片 34"/>
          <p:cNvPicPr>
            <a:picLocks noChangeAspect="1"/>
          </p:cNvPicPr>
          <p:nvPr/>
        </p:nvPicPr>
        <p:blipFill>
          <a:blip r:embed="rId3"/>
          <a:stretch>
            <a:fillRect/>
          </a:stretch>
        </p:blipFill>
        <p:spPr>
          <a:xfrm>
            <a:off x="7006556" y="1240465"/>
            <a:ext cx="2551274" cy="1438191"/>
          </a:xfrm>
          <a:prstGeom prst="rect">
            <a:avLst/>
          </a:prstGeom>
          <a:effectLst>
            <a:outerShdw blurRad="63500" sx="102000" sy="102000" algn="ctr" rotWithShape="0">
              <a:prstClr val="black">
                <a:alpha val="40000"/>
              </a:prstClr>
            </a:outerShdw>
          </a:effectLst>
        </p:spPr>
      </p:pic>
      <p:pic>
        <p:nvPicPr>
          <p:cNvPr id="37" name="图片 36"/>
          <p:cNvPicPr>
            <a:picLocks noChangeAspect="1"/>
          </p:cNvPicPr>
          <p:nvPr/>
        </p:nvPicPr>
        <p:blipFill rotWithShape="1">
          <a:blip r:embed="rId4"/>
          <a:srcRect l="8978"/>
          <a:stretch>
            <a:fillRect/>
          </a:stretch>
        </p:blipFill>
        <p:spPr>
          <a:xfrm>
            <a:off x="1483995" y="5559425"/>
            <a:ext cx="1354455" cy="1390650"/>
          </a:xfrm>
          <a:prstGeom prst="rect">
            <a:avLst/>
          </a:prstGeom>
        </p:spPr>
      </p:pic>
      <p:sp>
        <p:nvSpPr>
          <p:cNvPr id="34" name="文本框 33"/>
          <p:cNvSpPr txBox="1"/>
          <p:nvPr/>
        </p:nvSpPr>
        <p:spPr>
          <a:xfrm>
            <a:off x="929223" y="5271103"/>
            <a:ext cx="286893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穿戴设备（越界预警、智能推送）</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cxnSp>
        <p:nvCxnSpPr>
          <p:cNvPr id="23" name="连接符: 肘形 20"/>
          <p:cNvCxnSpPr/>
          <p:nvPr/>
        </p:nvCxnSpPr>
        <p:spPr>
          <a:xfrm flipV="1">
            <a:off x="8735060" y="3400425"/>
            <a:ext cx="2016125" cy="791845"/>
          </a:xfrm>
          <a:prstGeom prst="bentConnector3">
            <a:avLst>
              <a:gd name="adj1" fmla="val 5001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连接符: 肘形 20"/>
          <p:cNvCxnSpPr/>
          <p:nvPr/>
        </p:nvCxnSpPr>
        <p:spPr>
          <a:xfrm rot="10800000">
            <a:off x="3002915" y="2275205"/>
            <a:ext cx="2707640" cy="134048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连接符: 肘形 20"/>
          <p:cNvCxnSpPr/>
          <p:nvPr/>
        </p:nvCxnSpPr>
        <p:spPr>
          <a:xfrm flipV="1">
            <a:off x="5782310" y="2680335"/>
            <a:ext cx="2499360" cy="129794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1" name="连接符: 肘形 20"/>
          <p:cNvCxnSpPr>
            <a:endCxn id="16" idx="1"/>
          </p:cNvCxnSpPr>
          <p:nvPr/>
        </p:nvCxnSpPr>
        <p:spPr>
          <a:xfrm rot="5400000" flipV="1">
            <a:off x="5638800" y="4766310"/>
            <a:ext cx="1655445" cy="151257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连接符: 肘形 20"/>
          <p:cNvCxnSpPr>
            <a:endCxn id="37" idx="3"/>
          </p:cNvCxnSpPr>
          <p:nvPr/>
        </p:nvCxnSpPr>
        <p:spPr>
          <a:xfrm rot="5400000">
            <a:off x="2681605" y="4575810"/>
            <a:ext cx="1835785" cy="152209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6592144" y="831504"/>
            <a:ext cx="1257300" cy="306705"/>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分级作业管控</a:t>
            </a:r>
            <a:endParaRPr kumimoji="0" lang="zh-CN" altLang="en-US" sz="1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pic>
        <p:nvPicPr>
          <p:cNvPr id="39" name="图片 38"/>
          <p:cNvPicPr>
            <a:picLocks noChangeAspect="1"/>
          </p:cNvPicPr>
          <p:nvPr/>
        </p:nvPicPr>
        <p:blipFill>
          <a:blip r:embed="rId5"/>
          <a:stretch>
            <a:fillRect/>
          </a:stretch>
        </p:blipFill>
        <p:spPr>
          <a:xfrm>
            <a:off x="2758440" y="3328035"/>
            <a:ext cx="6632575" cy="1856740"/>
          </a:xfrm>
          <a:prstGeom prst="rect">
            <a:avLst/>
          </a:prstGeom>
        </p:spPr>
      </p:pic>
      <p:sp>
        <p:nvSpPr>
          <p:cNvPr id="5" name="文本框 4"/>
          <p:cNvSpPr txBox="1"/>
          <p:nvPr/>
        </p:nvSpPr>
        <p:spPr>
          <a:xfrm>
            <a:off x="2917937" y="96569"/>
            <a:ext cx="9685655" cy="458908"/>
          </a:xfrm>
          <a:prstGeom prst="rect">
            <a:avLst/>
          </a:prstGeom>
          <a:noFill/>
        </p:spPr>
        <p:txBody>
          <a:bodyPr wrap="square" rtlCol="0" anchor="t">
            <a:spAutoFit/>
          </a:bodyPr>
          <a:lstStyle/>
          <a:p>
            <a:pPr marL="0" marR="0" lvl="0" indent="0" algn="l" defTabSz="914400" rtl="0" eaLnBrk="1" fontAlgn="base" latinLnBrk="0" hangingPunct="1">
              <a:lnSpc>
                <a:spcPct val="150000"/>
              </a:lnSpc>
              <a:spcBef>
                <a:spcPct val="0"/>
              </a:spcBef>
              <a:spcAft>
                <a:spcPct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融合人员定位、视频智能监控、电子作业票等，通过数字化实现安全生产监管</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27" name="组合 5"/>
          <p:cNvGrpSpPr/>
          <p:nvPr/>
        </p:nvGrpSpPr>
        <p:grpSpPr bwMode="auto">
          <a:xfrm>
            <a:off x="353" y="-11885"/>
            <a:ext cx="2897786" cy="494781"/>
            <a:chOff x="6097456" y="3877982"/>
            <a:chExt cx="2831127" cy="483577"/>
          </a:xfrm>
        </p:grpSpPr>
        <p:sp>
          <p:nvSpPr>
            <p:cNvPr id="28" name="任意多边形 5"/>
            <p:cNvSpPr/>
            <p:nvPr>
              <p:custDataLst>
                <p:tags r:id="rId6"/>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963930" fontAlgn="auto">
                <a:spcBef>
                  <a:spcPts val="0"/>
                </a:spcBef>
                <a:spcAft>
                  <a:spcPts val="0"/>
                </a:spcAft>
                <a:defRPr/>
              </a:pPr>
              <a:endParaRPr lang="zh-CN" altLang="en-US" sz="2045" noProof="1">
                <a:solidFill>
                  <a:prstClr val="white"/>
                </a:solidFill>
                <a:latin typeface="微软雅黑" panose="020B0503020204020204" pitchFamily="34" charset="-122"/>
                <a:ea typeface="微软雅黑" panose="020B0503020204020204" pitchFamily="34" charset="-122"/>
              </a:endParaRPr>
            </a:p>
          </p:txBody>
        </p:sp>
        <p:sp>
          <p:nvSpPr>
            <p:cNvPr id="33" name="任意多边形 6"/>
            <p:cNvSpPr/>
            <p:nvPr>
              <p:custDataLst>
                <p:tags r:id="rId7"/>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a:bodyPr>
            <a:lstStyle/>
            <a:p>
              <a:pPr algn="ctr" defTabSz="963930" fontAlgn="auto">
                <a:spcBef>
                  <a:spcPts val="0"/>
                </a:spcBef>
                <a:spcAft>
                  <a:spcPts val="0"/>
                </a:spcAft>
              </a:pPr>
              <a:r>
                <a:rPr lang="zh-CN" altLang="en-US" sz="2045" noProof="1">
                  <a:solidFill>
                    <a:srgbClr val="FEFFFF"/>
                  </a:solidFill>
                  <a:latin typeface="微软雅黑" panose="020B0503020204020204" pitchFamily="34" charset="-122"/>
                  <a:ea typeface="微软雅黑" panose="020B0503020204020204" pitchFamily="34" charset="-122"/>
                </a:rPr>
                <a:t>系统功能</a:t>
              </a:r>
              <a:r>
                <a:rPr lang="en-US" altLang="zh-CN" sz="2045" noProof="1">
                  <a:solidFill>
                    <a:srgbClr val="FEFFFF"/>
                  </a:solidFill>
                  <a:latin typeface="微软雅黑" panose="020B0503020204020204" pitchFamily="34" charset="-122"/>
                  <a:ea typeface="微软雅黑" panose="020B0503020204020204" pitchFamily="34" charset="-122"/>
                </a:rPr>
                <a:t>-</a:t>
              </a:r>
              <a:r>
                <a:rPr lang="zh-CN" altLang="en-US" sz="2045" noProof="1">
                  <a:solidFill>
                    <a:srgbClr val="FEFFFF"/>
                  </a:solidFill>
                  <a:latin typeface="微软雅黑" panose="020B0503020204020204" pitchFamily="34" charset="-122"/>
                  <a:ea typeface="微软雅黑" panose="020B0503020204020204" pitchFamily="34" charset="-122"/>
                </a:rPr>
                <a:t>安全生产监管</a:t>
              </a:r>
              <a:endParaRPr lang="zh-CN" altLang="en-US" sz="2045" noProof="1">
                <a:solidFill>
                  <a:srgbClr val="FEFFFF"/>
                </a:solidFill>
                <a:latin typeface="微软雅黑" panose="020B0503020204020204" pitchFamily="34" charset="-122"/>
                <a:ea typeface="微软雅黑" panose="020B0503020204020204" pitchFamily="34" charset="-122"/>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13"/>
          <p:cNvSpPr txBox="1"/>
          <p:nvPr/>
        </p:nvSpPr>
        <p:spPr>
          <a:xfrm>
            <a:off x="1172791" y="1024037"/>
            <a:ext cx="10294653" cy="351956"/>
          </a:xfrm>
          <a:prstGeom prst="rect">
            <a:avLst/>
          </a:prstGeom>
          <a:noFill/>
        </p:spPr>
        <p:txBody>
          <a:bodyPr wrap="square">
            <a:spAutoFit/>
          </a:bodyPr>
          <a:lstStyle/>
          <a:p>
            <a:pPr defTabSz="964565" fontAlgn="auto">
              <a:spcBef>
                <a:spcPts val="0"/>
              </a:spcBef>
              <a:spcAft>
                <a:spcPts val="0"/>
              </a:spcAft>
            </a:pPr>
            <a:r>
              <a:rPr lang="zh-CN" altLang="zh-CN" sz="1685" dirty="0">
                <a:solidFill>
                  <a:prstClr val="black"/>
                </a:solidFill>
                <a:latin typeface="Arial" panose="020B0604020202020204"/>
                <a:ea typeface="微软雅黑" panose="020B0503020204020204" pitchFamily="34" charset="-122"/>
              </a:rPr>
              <a:t>对厂区的区域、建筑、设备等要素进行</a:t>
            </a:r>
            <a:r>
              <a:rPr lang="en-US" altLang="zh-CN" sz="1685" dirty="0">
                <a:solidFill>
                  <a:prstClr val="black"/>
                </a:solidFill>
                <a:latin typeface="Arial" panose="020B0604020202020204"/>
                <a:ea typeface="微软雅黑" panose="020B0503020204020204" pitchFamily="34" charset="-122"/>
              </a:rPr>
              <a:t>3D</a:t>
            </a:r>
            <a:r>
              <a:rPr lang="zh-CN" altLang="zh-CN" sz="1685" dirty="0">
                <a:solidFill>
                  <a:prstClr val="black"/>
                </a:solidFill>
                <a:latin typeface="Arial" panose="020B0604020202020204"/>
                <a:ea typeface="微软雅黑" panose="020B0503020204020204" pitchFamily="34" charset="-122"/>
              </a:rPr>
              <a:t>建模管理，并实时接入全场安全生产监测数据及业务数据。</a:t>
            </a:r>
            <a:endParaRPr lang="zh-CN" altLang="zh-CN" sz="1685" dirty="0">
              <a:solidFill>
                <a:prstClr val="black"/>
              </a:solidFill>
              <a:latin typeface="Arial" panose="020B0604020202020204"/>
              <a:ea typeface="微软雅黑" panose="020B0503020204020204" pitchFamily="34" charset="-122"/>
            </a:endParaRPr>
          </a:p>
        </p:txBody>
      </p:sp>
      <p:sp>
        <p:nvSpPr>
          <p:cNvPr id="24" name="文本框 23"/>
          <p:cNvSpPr txBox="1"/>
          <p:nvPr/>
        </p:nvSpPr>
        <p:spPr>
          <a:xfrm>
            <a:off x="1388700" y="149650"/>
            <a:ext cx="9367073" cy="481670"/>
          </a:xfrm>
          <a:prstGeom prst="rect">
            <a:avLst/>
          </a:prstGeom>
          <a:noFill/>
        </p:spPr>
        <p:txBody>
          <a:bodyPr wrap="square">
            <a:spAutoFit/>
          </a:bodyPr>
          <a:lstStyle/>
          <a:p>
            <a:pPr algn="ctr" defTabSz="964565" fontAlgn="auto">
              <a:spcBef>
                <a:spcPts val="0"/>
              </a:spcBef>
              <a:spcAft>
                <a:spcPts val="0"/>
              </a:spcAft>
            </a:pPr>
            <a:r>
              <a:rPr lang="zh-CN" altLang="en-US" sz="2530" b="1" spc="150" dirty="0">
                <a:solidFill>
                  <a:srgbClr val="002B92"/>
                </a:solidFill>
                <a:latin typeface="微软雅黑" panose="020B0503020204020204" pitchFamily="34" charset="-122"/>
                <a:ea typeface="微软雅黑" panose="020B0503020204020204" pitchFamily="34" charset="-122"/>
              </a:rPr>
              <a:t>风险电子地图</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grpSp>
        <p:nvGrpSpPr>
          <p:cNvPr id="15" name="组合 5"/>
          <p:cNvGrpSpPr/>
          <p:nvPr/>
        </p:nvGrpSpPr>
        <p:grpSpPr bwMode="auto">
          <a:xfrm>
            <a:off x="353" y="25200"/>
            <a:ext cx="2897786" cy="494781"/>
            <a:chOff x="6097456" y="3877982"/>
            <a:chExt cx="2831127" cy="483577"/>
          </a:xfrm>
        </p:grpSpPr>
        <p:sp>
          <p:nvSpPr>
            <p:cNvPr id="19" name="任意多边形 5"/>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963930" fontAlgn="auto">
                <a:spcBef>
                  <a:spcPts val="0"/>
                </a:spcBef>
                <a:spcAft>
                  <a:spcPts val="0"/>
                </a:spcAft>
                <a:defRPr/>
              </a:pPr>
              <a:endParaRPr lang="zh-CN" altLang="en-US" sz="2045" noProof="1">
                <a:solidFill>
                  <a:prstClr val="white"/>
                </a:solidFill>
                <a:latin typeface="微软雅黑" panose="020B0503020204020204" pitchFamily="34" charset="-122"/>
                <a:ea typeface="微软雅黑" panose="020B0503020204020204" pitchFamily="34" charset="-122"/>
              </a:endParaRPr>
            </a:p>
          </p:txBody>
        </p:sp>
        <p:sp>
          <p:nvSpPr>
            <p:cNvPr id="20" name="任意多边形 6"/>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a:bodyPr>
            <a:lstStyle/>
            <a:p>
              <a:pPr algn="ctr" defTabSz="963930" fontAlgn="auto">
                <a:spcBef>
                  <a:spcPts val="0"/>
                </a:spcBef>
                <a:spcAft>
                  <a:spcPts val="0"/>
                </a:spcAft>
              </a:pPr>
              <a:r>
                <a:rPr lang="zh-CN" altLang="en-US" sz="2045" noProof="1">
                  <a:solidFill>
                    <a:srgbClr val="FEFFFF"/>
                  </a:solidFill>
                  <a:latin typeface="微软雅黑" panose="020B0503020204020204" pitchFamily="34" charset="-122"/>
                  <a:ea typeface="微软雅黑" panose="020B0503020204020204" pitchFamily="34" charset="-122"/>
                </a:rPr>
                <a:t>系统功能</a:t>
              </a:r>
              <a:r>
                <a:rPr lang="en-US" altLang="zh-CN" sz="2045" noProof="1">
                  <a:solidFill>
                    <a:srgbClr val="FEFFFF"/>
                  </a:solidFill>
                  <a:latin typeface="微软雅黑" panose="020B0503020204020204" pitchFamily="34" charset="-122"/>
                  <a:ea typeface="微软雅黑" panose="020B0503020204020204" pitchFamily="34" charset="-122"/>
                </a:rPr>
                <a:t>-</a:t>
              </a:r>
              <a:r>
                <a:rPr lang="zh-CN" altLang="en-US" sz="2045" noProof="1">
                  <a:solidFill>
                    <a:srgbClr val="FEFFFF"/>
                  </a:solidFill>
                  <a:latin typeface="微软雅黑" panose="020B0503020204020204" pitchFamily="34" charset="-122"/>
                  <a:ea typeface="微软雅黑" panose="020B0503020204020204" pitchFamily="34" charset="-122"/>
                </a:rPr>
                <a:t>安全生产监管</a:t>
              </a:r>
              <a:endParaRPr lang="zh-CN" altLang="en-US" sz="2045" noProof="1">
                <a:solidFill>
                  <a:srgbClr val="FEFFFF"/>
                </a:solidFill>
                <a:latin typeface="微软雅黑" panose="020B0503020204020204" pitchFamily="34" charset="-122"/>
                <a:ea typeface="微软雅黑" panose="020B0503020204020204" pitchFamily="34" charset="-122"/>
              </a:endParaRPr>
            </a:p>
          </p:txBody>
        </p:sp>
      </p:grpSp>
      <p:pic>
        <p:nvPicPr>
          <p:cNvPr id="25" name="图片 24"/>
          <p:cNvPicPr>
            <a:picLocks noChangeAspect="1"/>
          </p:cNvPicPr>
          <p:nvPr/>
        </p:nvPicPr>
        <p:blipFill>
          <a:blip r:embed="rId3"/>
          <a:stretch>
            <a:fillRect/>
          </a:stretch>
        </p:blipFill>
        <p:spPr>
          <a:xfrm>
            <a:off x="853940" y="1600101"/>
            <a:ext cx="11150870" cy="4438551"/>
          </a:xfrm>
          <a:prstGeom prst="rect">
            <a:avLst/>
          </a:prstGeom>
        </p:spPr>
      </p:pic>
      <p:pic>
        <p:nvPicPr>
          <p:cNvPr id="5" name="图片 4"/>
          <p:cNvPicPr>
            <a:picLocks noChangeAspect="1"/>
          </p:cNvPicPr>
          <p:nvPr/>
        </p:nvPicPr>
        <p:blipFill>
          <a:blip r:embed="rId4"/>
          <a:stretch>
            <a:fillRect/>
          </a:stretch>
        </p:blipFill>
        <p:spPr>
          <a:xfrm>
            <a:off x="7725519" y="4352630"/>
            <a:ext cx="4879796" cy="2847870"/>
          </a:xfrm>
          <a:prstGeom prst="rect">
            <a:avLst/>
          </a:prstGeom>
        </p:spPr>
      </p:pic>
      <p:pic>
        <p:nvPicPr>
          <p:cNvPr id="9" name="图片 8"/>
          <p:cNvPicPr>
            <a:picLocks noChangeAspect="1"/>
          </p:cNvPicPr>
          <p:nvPr/>
        </p:nvPicPr>
        <p:blipFill>
          <a:blip r:embed="rId5"/>
          <a:stretch>
            <a:fillRect/>
          </a:stretch>
        </p:blipFill>
        <p:spPr>
          <a:xfrm>
            <a:off x="170202" y="4448662"/>
            <a:ext cx="5253261" cy="2758788"/>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 y="-617"/>
            <a:ext cx="12858044" cy="7232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sp>
        <p:nvSpPr>
          <p:cNvPr id="4" name="文本框 7"/>
          <p:cNvSpPr txBox="1"/>
          <p:nvPr/>
        </p:nvSpPr>
        <p:spPr>
          <a:xfrm>
            <a:off x="1964690" y="3246120"/>
            <a:ext cx="9646920" cy="739775"/>
          </a:xfrm>
          <a:prstGeom prst="rect">
            <a:avLst/>
          </a:prstGeom>
          <a:noFill/>
        </p:spPr>
        <p:txBody>
          <a:bodyPr wrap="square" rtlCol="0">
            <a:spAutoFit/>
          </a:bodyPr>
          <a:lstStyle/>
          <a:p>
            <a:pPr algn="ctr">
              <a:buClrTx/>
              <a:buSzTx/>
              <a:buFontTx/>
            </a:pPr>
            <a:r>
              <a:rPr lang="en-US" altLang="zh-CN" sz="4220" b="1" dirty="0">
                <a:solidFill>
                  <a:schemeClr val="bg1"/>
                </a:solidFill>
                <a:latin typeface="微软雅黑" panose="020B0503020204020204" pitchFamily="34" charset="-122"/>
                <a:ea typeface="微软雅黑" panose="020B0503020204020204" pitchFamily="34" charset="-122"/>
              </a:rPr>
              <a:t>6.2</a:t>
            </a:r>
            <a:r>
              <a:rPr lang="zh-CN" altLang="en-US" sz="4220" b="1" dirty="0">
                <a:solidFill>
                  <a:schemeClr val="bg1"/>
                </a:solidFill>
                <a:latin typeface="微软雅黑" panose="020B0503020204020204" pitchFamily="34" charset="-122"/>
                <a:ea typeface="微软雅黑" panose="020B0503020204020204" pitchFamily="34" charset="-122"/>
              </a:rPr>
              <a:t> “三系统” </a:t>
            </a:r>
            <a:r>
              <a:rPr lang="en-US" altLang="zh-CN" sz="4220" b="1" dirty="0">
                <a:solidFill>
                  <a:schemeClr val="bg1"/>
                </a:solidFill>
                <a:latin typeface="微软雅黑" panose="020B0503020204020204" pitchFamily="34" charset="-122"/>
                <a:ea typeface="微软雅黑" panose="020B0503020204020204" pitchFamily="34" charset="-122"/>
              </a:rPr>
              <a:t>-</a:t>
            </a:r>
            <a:r>
              <a:rPr lang="zh-CN" altLang="en-US" sz="4220" b="1" dirty="0">
                <a:solidFill>
                  <a:schemeClr val="bg1"/>
                </a:solidFill>
                <a:latin typeface="微软雅黑" panose="020B0503020204020204" pitchFamily="34" charset="-122"/>
                <a:ea typeface="微软雅黑" panose="020B0503020204020204" pitchFamily="34" charset="-122"/>
              </a:rPr>
              <a:t>安全生产全要素系统</a:t>
            </a:r>
            <a:endParaRPr lang="zh-CN" altLang="en-US" sz="422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7" name="直接连接符 16"/>
          <p:cNvCxnSpPr/>
          <p:nvPr/>
        </p:nvCxnSpPr>
        <p:spPr>
          <a:xfrm>
            <a:off x="-135088" y="658800"/>
            <a:ext cx="12438743" cy="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6" name="文本框 15"/>
          <p:cNvSpPr txBox="1"/>
          <p:nvPr/>
        </p:nvSpPr>
        <p:spPr>
          <a:xfrm>
            <a:off x="-33369" y="3039671"/>
            <a:ext cx="2145411" cy="83099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8965"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食品</a:t>
            </a:r>
            <a:endParaRPr kumimoji="1" lang="en-US" altLang="zh-CN"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a:p>
            <a:pPr marL="0" marR="0" lvl="0" indent="0" algn="ctr" defTabSz="608965" rtl="0" eaLnBrk="1" fontAlgn="base" latinLnBrk="0" hangingPunct="1">
              <a:lnSpc>
                <a:spcPct val="100000"/>
              </a:lnSpc>
              <a:spcBef>
                <a:spcPct val="0"/>
              </a:spcBef>
              <a:spcAft>
                <a:spcPct val="0"/>
              </a:spcAft>
              <a:buClrTx/>
              <a:buSzTx/>
              <a:buFontTx/>
              <a:buNone/>
              <a:defRPr/>
            </a:pPr>
            <a:r>
              <a:rPr kumimoji="1"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rPr>
              <a:t>机械、化</a:t>
            </a:r>
            <a:endParaRPr kumimoji="1" lang="zh-CN" altLang="en-US" sz="2400" b="1" i="0" u="none" strike="noStrike" kern="120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cs typeface="+mn-cs"/>
            </a:endParaRPr>
          </a:p>
        </p:txBody>
      </p:sp>
      <p:grpSp>
        <p:nvGrpSpPr>
          <p:cNvPr id="43" name="组合 42"/>
          <p:cNvGrpSpPr/>
          <p:nvPr/>
        </p:nvGrpSpPr>
        <p:grpSpPr bwMode="auto">
          <a:xfrm>
            <a:off x="535036" y="653341"/>
            <a:ext cx="4610329" cy="4499460"/>
            <a:chOff x="292410" y="1282385"/>
            <a:chExt cx="5022438" cy="5142276"/>
          </a:xfrm>
        </p:grpSpPr>
        <p:grpSp>
          <p:nvGrpSpPr>
            <p:cNvPr id="44" name="Group 3"/>
            <p:cNvGrpSpPr/>
            <p:nvPr/>
          </p:nvGrpSpPr>
          <p:grpSpPr bwMode="auto">
            <a:xfrm>
              <a:off x="307974" y="1407798"/>
              <a:ext cx="1724025" cy="482600"/>
              <a:chOff x="816" y="2304"/>
              <a:chExt cx="1440" cy="448"/>
            </a:xfrm>
          </p:grpSpPr>
          <p:sp>
            <p:nvSpPr>
              <p:cNvPr id="2" name="Freeform 4"/>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3" name="Rectangle 5"/>
              <p:cNvSpPr>
                <a:spLocks noChangeArrowheads="1"/>
              </p:cNvSpPr>
              <p:nvPr/>
            </p:nvSpPr>
            <p:spPr bwMode="gray">
              <a:xfrm>
                <a:off x="816" y="2304"/>
                <a:ext cx="1440" cy="393"/>
              </a:xfrm>
              <a:prstGeom prst="rect">
                <a:avLst/>
              </a:prstGeom>
              <a:gradFill rotWithShape="1">
                <a:gsLst>
                  <a:gs pos="0">
                    <a:srgbClr val="BBE0E3"/>
                  </a:gs>
                  <a:gs pos="50000">
                    <a:srgbClr val="BBE0E3">
                      <a:gamma/>
                      <a:tint val="57647"/>
                      <a:invGamma/>
                    </a:srgbClr>
                  </a:gs>
                  <a:gs pos="100000">
                    <a:srgbClr val="BBE0E3"/>
                  </a:gs>
                </a:gsLst>
                <a:lin ang="2700000" scaled="1"/>
              </a:gradFill>
              <a:ln w="9525" algn="ctr">
                <a:noFill/>
                <a:miter lim="800000"/>
              </a:ln>
              <a:effectLst/>
            </p:spPr>
            <p:txBody>
              <a:bodyPr wrap="none" anchor="ctr"/>
              <a:lstStyle/>
              <a:p>
                <a:pPr marL="0" marR="0" lvl="0" algn="ctr" defTabSz="914400" rtl="0" eaLnBrk="1" fontAlgn="base" latinLnBrk="0" hangingPunct="1">
                  <a:lnSpc>
                    <a:spcPct val="100000"/>
                  </a:lnSpc>
                  <a:buClrTx/>
                  <a:buSzTx/>
                  <a:buFont typeface="Arial" panose="020B0604020202020204" pitchFamily="34" charset="0"/>
                  <a:buNone/>
                  <a:defRPr/>
                </a:pPr>
                <a:r>
                  <a:rPr kumimoji="0" lang="zh-CN" altLang="en-US" sz="1800" b="1" i="0" u="none" strike="noStrike" kern="0" cap="none" spc="0" normalizeH="0" baseline="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日常工作</a:t>
                </a:r>
                <a:endParaRPr kumimoji="0" lang="zh-CN" altLang="en-US" sz="1800" b="1" i="0" u="none" strike="noStrike" kern="0" cap="none" spc="0" normalizeH="0" baseline="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45" name="Group 6"/>
            <p:cNvGrpSpPr/>
            <p:nvPr/>
          </p:nvGrpSpPr>
          <p:grpSpPr bwMode="auto">
            <a:xfrm>
              <a:off x="292410" y="2272872"/>
              <a:ext cx="1724025" cy="760526"/>
              <a:chOff x="803" y="2046"/>
              <a:chExt cx="1440" cy="706"/>
            </a:xfrm>
          </p:grpSpPr>
          <p:sp>
            <p:nvSpPr>
              <p:cNvPr id="5" name="Freeform 7"/>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6" name="Rectangle 8"/>
              <p:cNvSpPr>
                <a:spLocks noChangeArrowheads="1"/>
              </p:cNvSpPr>
              <p:nvPr/>
            </p:nvSpPr>
            <p:spPr bwMode="gray">
              <a:xfrm>
                <a:off x="803" y="2046"/>
                <a:ext cx="1440" cy="393"/>
              </a:xfrm>
              <a:prstGeom prst="rect">
                <a:avLst/>
              </a:prstGeom>
              <a:gradFill rotWithShape="1">
                <a:gsLst>
                  <a:gs pos="0">
                    <a:srgbClr val="009999"/>
                  </a:gs>
                  <a:gs pos="50000">
                    <a:srgbClr val="009999">
                      <a:gamma/>
                      <a:tint val="57647"/>
                      <a:invGamma/>
                    </a:srgbClr>
                  </a:gs>
                  <a:gs pos="100000">
                    <a:srgbClr val="009999"/>
                  </a:gs>
                </a:gsLst>
                <a:lin ang="2700000" scaled="1"/>
              </a:gradFill>
              <a:ln w="9525" algn="ctr">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基础管理</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nvGrpSpPr>
            <p:cNvPr id="46" name="Group 9"/>
            <p:cNvGrpSpPr/>
            <p:nvPr/>
          </p:nvGrpSpPr>
          <p:grpSpPr bwMode="auto">
            <a:xfrm>
              <a:off x="307974" y="3254287"/>
              <a:ext cx="1724025" cy="922111"/>
              <a:chOff x="816" y="1896"/>
              <a:chExt cx="1440" cy="856"/>
            </a:xfrm>
          </p:grpSpPr>
          <p:sp>
            <p:nvSpPr>
              <p:cNvPr id="7" name="Freeform 10"/>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 name="Rectangle 11"/>
              <p:cNvSpPr>
                <a:spLocks noChangeArrowheads="1"/>
              </p:cNvSpPr>
              <p:nvPr/>
            </p:nvSpPr>
            <p:spPr bwMode="gray">
              <a:xfrm>
                <a:off x="816" y="1896"/>
                <a:ext cx="1440" cy="393"/>
              </a:xfrm>
              <a:prstGeom prst="rect">
                <a:avLst/>
              </a:prstGeom>
              <a:gradFill rotWithShape="1">
                <a:gsLst>
                  <a:gs pos="0">
                    <a:srgbClr val="000000"/>
                  </a:gs>
                  <a:gs pos="50000">
                    <a:srgbClr val="000000">
                      <a:gamma/>
                      <a:tint val="57647"/>
                      <a:invGamma/>
                    </a:srgbClr>
                  </a:gs>
                  <a:gs pos="100000">
                    <a:srgbClr val="000000"/>
                  </a:gs>
                </a:gsLst>
                <a:lin ang="2700000" scaled="1"/>
              </a:gradFill>
              <a:ln w="9525" algn="ctr">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rPr>
                  <a:t>考核评价</a:t>
                </a:r>
                <a:endParaRPr kumimoji="0" lang="en-US" altLang="zh-CN" sz="1800" b="1" i="0" u="none" strike="noStrike" kern="0" cap="none" spc="0" normalizeH="0" baseline="0" noProof="0" dirty="0">
                  <a:ln>
                    <a:noFill/>
                  </a:ln>
                  <a:solidFill>
                    <a:prstClr val="white"/>
                  </a:solidFill>
                  <a:effectLst/>
                  <a:uLnTx/>
                  <a:uFillTx/>
                  <a:latin typeface="Arial" panose="020B0604020202020204" pitchFamily="34" charset="0"/>
                  <a:ea typeface="宋体" panose="02010600030101010101" pitchFamily="2" charset="-122"/>
                  <a:cs typeface="+mn-cs"/>
                </a:endParaRPr>
              </a:p>
            </p:txBody>
          </p:sp>
        </p:grpSp>
        <p:grpSp>
          <p:nvGrpSpPr>
            <p:cNvPr id="47" name="Group 12"/>
            <p:cNvGrpSpPr/>
            <p:nvPr/>
          </p:nvGrpSpPr>
          <p:grpSpPr bwMode="auto">
            <a:xfrm>
              <a:off x="307974" y="4159219"/>
              <a:ext cx="1724025" cy="1160179"/>
              <a:chOff x="816" y="1675"/>
              <a:chExt cx="1440" cy="1077"/>
            </a:xfrm>
          </p:grpSpPr>
          <p:sp>
            <p:nvSpPr>
              <p:cNvPr id="9" name="Freeform 13"/>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0" name="Rectangle 14"/>
              <p:cNvSpPr>
                <a:spLocks noChangeArrowheads="1"/>
              </p:cNvSpPr>
              <p:nvPr/>
            </p:nvSpPr>
            <p:spPr bwMode="gray">
              <a:xfrm>
                <a:off x="816" y="1675"/>
                <a:ext cx="1440" cy="393"/>
              </a:xfrm>
              <a:prstGeom prst="rect">
                <a:avLst/>
              </a:prstGeom>
              <a:gradFill rotWithShape="1">
                <a:gsLst>
                  <a:gs pos="0">
                    <a:srgbClr val="99CC00"/>
                  </a:gs>
                  <a:gs pos="50000">
                    <a:srgbClr val="99CC00">
                      <a:gamma/>
                      <a:tint val="57647"/>
                      <a:invGamma/>
                    </a:srgbClr>
                  </a:gs>
                  <a:gs pos="100000">
                    <a:srgbClr val="99CC00"/>
                  </a:gs>
                </a:gsLst>
                <a:lin ang="2700000" scaled="1"/>
              </a:gradFill>
              <a:ln w="9525" algn="ctr">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预测预警</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sp>
          <p:nvSpPr>
            <p:cNvPr id="48" name="Line 18"/>
            <p:cNvSpPr>
              <a:spLocks noChangeShapeType="1"/>
            </p:cNvSpPr>
            <p:nvPr/>
          </p:nvSpPr>
          <p:spPr bwMode="auto">
            <a:xfrm flipV="1">
              <a:off x="1222184" y="2095176"/>
              <a:ext cx="4054528" cy="25400"/>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49" name="Line 19"/>
            <p:cNvSpPr>
              <a:spLocks noChangeShapeType="1"/>
            </p:cNvSpPr>
            <p:nvPr/>
          </p:nvSpPr>
          <p:spPr bwMode="auto">
            <a:xfrm flipV="1">
              <a:off x="1222184" y="2972231"/>
              <a:ext cx="4054528" cy="46036"/>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86" name="Line 20"/>
            <p:cNvSpPr>
              <a:spLocks noChangeShapeType="1"/>
            </p:cNvSpPr>
            <p:nvPr/>
          </p:nvSpPr>
          <p:spPr bwMode="auto">
            <a:xfrm flipV="1">
              <a:off x="1222184" y="3913559"/>
              <a:ext cx="4054528" cy="14287"/>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2" name="Text Box 21"/>
            <p:cNvSpPr txBox="1">
              <a:spLocks noChangeArrowheads="1"/>
            </p:cNvSpPr>
            <p:nvPr/>
          </p:nvSpPr>
          <p:spPr bwMode="auto">
            <a:xfrm>
              <a:off x="2517774" y="1282385"/>
              <a:ext cx="2605088" cy="8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通知公告、专题报道、日程安排、待处理信息、预警信息等</a:t>
              </a:r>
              <a:r>
                <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11</a:t>
              </a: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个模块</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3" name="Text Box 22"/>
            <p:cNvSpPr txBox="1">
              <a:spLocks noChangeArrowheads="1"/>
            </p:cNvSpPr>
            <p:nvPr/>
          </p:nvSpPr>
          <p:spPr bwMode="auto">
            <a:xfrm>
              <a:off x="2539910" y="2172109"/>
              <a:ext cx="2758752" cy="8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职业健康、危险源、法律法规、危险作业、应急管理等</a:t>
              </a:r>
              <a:r>
                <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18</a:t>
              </a: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个大模块，</a:t>
              </a:r>
              <a:r>
                <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144</a:t>
              </a: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个小模块</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4" name="Text Box 23"/>
            <p:cNvSpPr txBox="1">
              <a:spLocks noChangeArrowheads="1"/>
            </p:cNvSpPr>
            <p:nvPr/>
          </p:nvSpPr>
          <p:spPr bwMode="auto">
            <a:xfrm>
              <a:off x="2539910" y="3048770"/>
              <a:ext cx="275875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考核评价准则管理、考核指标库管理、考核得分管理、考核结果管理、统计分析模块</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5" name="Text Box 24"/>
            <p:cNvSpPr txBox="1">
              <a:spLocks noChangeArrowheads="1"/>
            </p:cNvSpPr>
            <p:nvPr/>
          </p:nvSpPr>
          <p:spPr bwMode="auto">
            <a:xfrm>
              <a:off x="2555821" y="3984940"/>
              <a:ext cx="2758752" cy="842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根据行业标准对各厂风险指数进行计算，分别做出安全、注意、警告、危险的评价并提醒。</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16" name="Line 20"/>
            <p:cNvSpPr>
              <a:spLocks noChangeShapeType="1"/>
            </p:cNvSpPr>
            <p:nvPr/>
          </p:nvSpPr>
          <p:spPr bwMode="auto">
            <a:xfrm flipV="1">
              <a:off x="1222273" y="4903193"/>
              <a:ext cx="4054528" cy="15875"/>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8" name="Text Box 24"/>
            <p:cNvSpPr txBox="1">
              <a:spLocks noChangeArrowheads="1"/>
            </p:cNvSpPr>
            <p:nvPr/>
          </p:nvSpPr>
          <p:spPr bwMode="auto">
            <a:xfrm>
              <a:off x="2556096" y="4959673"/>
              <a:ext cx="2758752"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对照</a:t>
              </a:r>
              <a:r>
                <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88</a:t>
              </a: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号文的基础上除了部分不涉及业务外，均纳入统计分析模块，共计</a:t>
              </a:r>
              <a:r>
                <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23</a:t>
              </a: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大类统计</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grpSp>
          <p:nvGrpSpPr>
            <p:cNvPr id="20" name="Group 3"/>
            <p:cNvGrpSpPr/>
            <p:nvPr/>
          </p:nvGrpSpPr>
          <p:grpSpPr bwMode="auto">
            <a:xfrm>
              <a:off x="307461" y="5100743"/>
              <a:ext cx="1724025" cy="1323918"/>
              <a:chOff x="829" y="1523"/>
              <a:chExt cx="1440" cy="1229"/>
            </a:xfrm>
          </p:grpSpPr>
          <p:sp>
            <p:nvSpPr>
              <p:cNvPr id="21" name="Freeform 4"/>
              <p:cNvSpPr/>
              <p:nvPr/>
            </p:nvSpPr>
            <p:spPr bwMode="gray">
              <a:xfrm>
                <a:off x="901" y="2562"/>
                <a:ext cx="1270" cy="190"/>
              </a:xfrm>
              <a:custGeom>
                <a:avLst/>
                <a:gdLst>
                  <a:gd name="T0" fmla="*/ 6509 w 1120"/>
                  <a:gd name="T1" fmla="*/ 5 h 252"/>
                  <a:gd name="T2" fmla="*/ 6480 w 1120"/>
                  <a:gd name="T3" fmla="*/ 5 h 252"/>
                  <a:gd name="T4" fmla="*/ 6386 w 1120"/>
                  <a:gd name="T5" fmla="*/ 5 h 252"/>
                  <a:gd name="T6" fmla="*/ 6242 w 1120"/>
                  <a:gd name="T7" fmla="*/ 5 h 252"/>
                  <a:gd name="T8" fmla="*/ 6035 w 1120"/>
                  <a:gd name="T9" fmla="*/ 5 h 252"/>
                  <a:gd name="T10" fmla="*/ 5767 w 1120"/>
                  <a:gd name="T11" fmla="*/ 5 h 252"/>
                  <a:gd name="T12" fmla="*/ 5455 w 1120"/>
                  <a:gd name="T13" fmla="*/ 5 h 252"/>
                  <a:gd name="T14" fmla="*/ 5090 w 1120"/>
                  <a:gd name="T15" fmla="*/ 5 h 252"/>
                  <a:gd name="T16" fmla="*/ 4679 w 1120"/>
                  <a:gd name="T17" fmla="*/ 4 h 252"/>
                  <a:gd name="T18" fmla="*/ 4244 w 1120"/>
                  <a:gd name="T19" fmla="*/ 4 h 252"/>
                  <a:gd name="T20" fmla="*/ 3754 w 1120"/>
                  <a:gd name="T21" fmla="*/ 4 h 252"/>
                  <a:gd name="T22" fmla="*/ 3224 w 1120"/>
                  <a:gd name="T23" fmla="*/ 4 h 252"/>
                  <a:gd name="T24" fmla="*/ 2704 w 1120"/>
                  <a:gd name="T25" fmla="*/ 4 h 252"/>
                  <a:gd name="T26" fmla="*/ 2227 w 1120"/>
                  <a:gd name="T27" fmla="*/ 4 h 252"/>
                  <a:gd name="T28" fmla="*/ 1788 w 1120"/>
                  <a:gd name="T29" fmla="*/ 4 h 252"/>
                  <a:gd name="T30" fmla="*/ 1383 w 1120"/>
                  <a:gd name="T31" fmla="*/ 5 h 252"/>
                  <a:gd name="T32" fmla="*/ 1038 w 1120"/>
                  <a:gd name="T33" fmla="*/ 5 h 252"/>
                  <a:gd name="T34" fmla="*/ 733 w 1120"/>
                  <a:gd name="T35" fmla="*/ 5 h 252"/>
                  <a:gd name="T36" fmla="*/ 472 w 1120"/>
                  <a:gd name="T37" fmla="*/ 5 h 252"/>
                  <a:gd name="T38" fmla="*/ 269 w 1120"/>
                  <a:gd name="T39" fmla="*/ 5 h 252"/>
                  <a:gd name="T40" fmla="*/ 113 w 1120"/>
                  <a:gd name="T41" fmla="*/ 5 h 252"/>
                  <a:gd name="T42" fmla="*/ 33 w 1120"/>
                  <a:gd name="T43" fmla="*/ 5 h 252"/>
                  <a:gd name="T44" fmla="*/ 0 w 1120"/>
                  <a:gd name="T45" fmla="*/ 5 h 252"/>
                  <a:gd name="T46" fmla="*/ 0 w 1120"/>
                  <a:gd name="T47" fmla="*/ 2 h 252"/>
                  <a:gd name="T48" fmla="*/ 3251 w 1120"/>
                  <a:gd name="T49" fmla="*/ 0 h 252"/>
                  <a:gd name="T50" fmla="*/ 6509 w 1120"/>
                  <a:gd name="T51" fmla="*/ 2 h 252"/>
                  <a:gd name="T52" fmla="*/ 6509 w 1120"/>
                  <a:gd name="T53" fmla="*/ 5 h 252"/>
                  <a:gd name="T54" fmla="*/ 6509 w 1120"/>
                  <a:gd name="T55" fmla="*/ 5 h 252"/>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w 1120"/>
                  <a:gd name="T85" fmla="*/ 0 h 252"/>
                  <a:gd name="T86" fmla="*/ 1120 w 1120"/>
                  <a:gd name="T87" fmla="*/ 252 h 252"/>
                </a:gdLst>
                <a:ahLst/>
                <a:cxnLst>
                  <a:cxn ang="T56">
                    <a:pos x="T0" y="T1"/>
                  </a:cxn>
                  <a:cxn ang="T57">
                    <a:pos x="T2" y="T3"/>
                  </a:cxn>
                  <a:cxn ang="T58">
                    <a:pos x="T4" y="T5"/>
                  </a:cxn>
                  <a:cxn ang="T59">
                    <a:pos x="T6" y="T7"/>
                  </a:cxn>
                  <a:cxn ang="T60">
                    <a:pos x="T8" y="T9"/>
                  </a:cxn>
                  <a:cxn ang="T61">
                    <a:pos x="T10" y="T11"/>
                  </a:cxn>
                  <a:cxn ang="T62">
                    <a:pos x="T12" y="T13"/>
                  </a:cxn>
                  <a:cxn ang="T63">
                    <a:pos x="T14" y="T15"/>
                  </a:cxn>
                  <a:cxn ang="T64">
                    <a:pos x="T16" y="T17"/>
                  </a:cxn>
                  <a:cxn ang="T65">
                    <a:pos x="T18" y="T19"/>
                  </a:cxn>
                  <a:cxn ang="T66">
                    <a:pos x="T20" y="T21"/>
                  </a:cxn>
                  <a:cxn ang="T67">
                    <a:pos x="T22" y="T23"/>
                  </a:cxn>
                  <a:cxn ang="T68">
                    <a:pos x="T24" y="T25"/>
                  </a:cxn>
                  <a:cxn ang="T69">
                    <a:pos x="T26" y="T27"/>
                  </a:cxn>
                  <a:cxn ang="T70">
                    <a:pos x="T28" y="T29"/>
                  </a:cxn>
                  <a:cxn ang="T71">
                    <a:pos x="T30" y="T31"/>
                  </a:cxn>
                  <a:cxn ang="T72">
                    <a:pos x="T32" y="T33"/>
                  </a:cxn>
                  <a:cxn ang="T73">
                    <a:pos x="T34" y="T35"/>
                  </a:cxn>
                  <a:cxn ang="T74">
                    <a:pos x="T36" y="T37"/>
                  </a:cxn>
                  <a:cxn ang="T75">
                    <a:pos x="T38" y="T39"/>
                  </a:cxn>
                  <a:cxn ang="T76">
                    <a:pos x="T40" y="T41"/>
                  </a:cxn>
                  <a:cxn ang="T77">
                    <a:pos x="T42" y="T43"/>
                  </a:cxn>
                  <a:cxn ang="T78">
                    <a:pos x="T44" y="T45"/>
                  </a:cxn>
                  <a:cxn ang="T79">
                    <a:pos x="T46" y="T47"/>
                  </a:cxn>
                  <a:cxn ang="T80">
                    <a:pos x="T48" y="T49"/>
                  </a:cxn>
                  <a:cxn ang="T81">
                    <a:pos x="T50" y="T51"/>
                  </a:cxn>
                  <a:cxn ang="T82">
                    <a:pos x="T52" y="T53"/>
                  </a:cxn>
                  <a:cxn ang="T83">
                    <a:pos x="T54" y="T55"/>
                  </a:cxn>
                </a:cxnLst>
                <a:rect l="T84" t="T85" r="T86" b="T87"/>
                <a:pathLst>
                  <a:path w="1120" h="252">
                    <a:moveTo>
                      <a:pt x="1120" y="252"/>
                    </a:moveTo>
                    <a:lnTo>
                      <a:pt x="1116" y="250"/>
                    </a:lnTo>
                    <a:lnTo>
                      <a:pt x="1100" y="246"/>
                    </a:lnTo>
                    <a:lnTo>
                      <a:pt x="1074" y="240"/>
                    </a:lnTo>
                    <a:lnTo>
                      <a:pt x="1038" y="232"/>
                    </a:lnTo>
                    <a:lnTo>
                      <a:pt x="992" y="222"/>
                    </a:lnTo>
                    <a:lnTo>
                      <a:pt x="938" y="212"/>
                    </a:lnTo>
                    <a:lnTo>
                      <a:pt x="876" y="204"/>
                    </a:lnTo>
                    <a:lnTo>
                      <a:pt x="806" y="196"/>
                    </a:lnTo>
                    <a:lnTo>
                      <a:pt x="730" y="190"/>
                    </a:lnTo>
                    <a:lnTo>
                      <a:pt x="646" y="184"/>
                    </a:lnTo>
                    <a:lnTo>
                      <a:pt x="556" y="184"/>
                    </a:lnTo>
                    <a:lnTo>
                      <a:pt x="466" y="184"/>
                    </a:lnTo>
                    <a:lnTo>
                      <a:pt x="384" y="190"/>
                    </a:lnTo>
                    <a:lnTo>
                      <a:pt x="308" y="196"/>
                    </a:lnTo>
                    <a:lnTo>
                      <a:pt x="238" y="204"/>
                    </a:lnTo>
                    <a:lnTo>
                      <a:pt x="178" y="212"/>
                    </a:lnTo>
                    <a:lnTo>
                      <a:pt x="126" y="222"/>
                    </a:lnTo>
                    <a:lnTo>
                      <a:pt x="82" y="232"/>
                    </a:lnTo>
                    <a:lnTo>
                      <a:pt x="46" y="240"/>
                    </a:lnTo>
                    <a:lnTo>
                      <a:pt x="20" y="246"/>
                    </a:lnTo>
                    <a:lnTo>
                      <a:pt x="6" y="250"/>
                    </a:lnTo>
                    <a:lnTo>
                      <a:pt x="0" y="252"/>
                    </a:lnTo>
                    <a:lnTo>
                      <a:pt x="0" y="62"/>
                    </a:lnTo>
                    <a:lnTo>
                      <a:pt x="560" y="0"/>
                    </a:lnTo>
                    <a:lnTo>
                      <a:pt x="1120" y="62"/>
                    </a:lnTo>
                    <a:lnTo>
                      <a:pt x="1120" y="252"/>
                    </a:lnTo>
                    <a:close/>
                  </a:path>
                </a:pathLst>
              </a:custGeom>
              <a:solidFill>
                <a:srgbClr val="FFFFFF"/>
              </a:solidFill>
              <a:ln>
                <a:noFill/>
              </a:ln>
              <a:extLst>
                <a:ext uri="{91240B29-F687-4F45-9708-019B960494DF}">
                  <a14:hiddenLine xmlns:a14="http://schemas.microsoft.com/office/drawing/2010/main" w="0">
                    <a:solidFill>
                      <a:srgbClr val="000000"/>
                    </a:solidFill>
                    <a:round/>
                  </a14:hiddenLine>
                </a:ext>
              </a:extLst>
            </p:spPr>
            <p:txBody>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2" name="Rectangle 5"/>
              <p:cNvSpPr>
                <a:spLocks noChangeArrowheads="1"/>
              </p:cNvSpPr>
              <p:nvPr/>
            </p:nvSpPr>
            <p:spPr bwMode="gray">
              <a:xfrm>
                <a:off x="829" y="1523"/>
                <a:ext cx="1440" cy="393"/>
              </a:xfrm>
              <a:prstGeom prst="rect">
                <a:avLst/>
              </a:prstGeom>
              <a:gradFill rotWithShape="1">
                <a:gsLst>
                  <a:gs pos="0">
                    <a:srgbClr val="BBE0E3"/>
                  </a:gs>
                  <a:gs pos="50000">
                    <a:srgbClr val="BBE0E3">
                      <a:gamma/>
                      <a:tint val="57647"/>
                      <a:invGamma/>
                    </a:srgbClr>
                  </a:gs>
                  <a:gs pos="100000">
                    <a:srgbClr val="BBE0E3"/>
                  </a:gs>
                </a:gsLst>
                <a:lin ang="2700000" scaled="1"/>
              </a:gradFill>
              <a:ln w="9525" algn="ctr">
                <a:noFill/>
                <a:miter lim="800000"/>
              </a:ln>
              <a:effectLst/>
            </p:spPr>
            <p:txBody>
              <a:bodyPr wrap="none" anchor="ct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1" i="0" u="none" strike="noStrike" kern="0" cap="none" spc="0" normalizeH="0" baseline="0" noProof="1">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统计分析</a:t>
                </a:r>
                <a:endParaRPr kumimoji="0" lang="en-US" altLang="zh-CN" sz="1800" b="1" i="0" u="none" strike="noStrike" kern="0" cap="none" spc="0" normalizeH="0" baseline="0" noProof="1">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grpSp>
      </p:grpSp>
      <p:pic>
        <p:nvPicPr>
          <p:cNvPr id="23" name="图片 2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5349251" y="725482"/>
            <a:ext cx="6832600" cy="60024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4"/>
          <p:cNvSpPr txBox="1"/>
          <p:nvPr/>
        </p:nvSpPr>
        <p:spPr>
          <a:xfrm>
            <a:off x="3254375" y="-12065"/>
            <a:ext cx="7280910" cy="737235"/>
          </a:xfrm>
          <a:prstGeom prst="rect">
            <a:avLst/>
          </a:prstGeom>
          <a:noFill/>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重庆中烟安全生产全要素系统</a:t>
            </a:r>
            <a:endPar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4" name="Rectangle 8"/>
          <p:cNvSpPr>
            <a:spLocks noChangeArrowheads="1"/>
          </p:cNvSpPr>
          <p:nvPr/>
        </p:nvSpPr>
        <p:spPr bwMode="gray">
          <a:xfrm>
            <a:off x="549323" y="5641775"/>
            <a:ext cx="1582562" cy="370431"/>
          </a:xfrm>
          <a:prstGeom prst="rect">
            <a:avLst/>
          </a:prstGeom>
          <a:gradFill rotWithShape="1">
            <a:gsLst>
              <a:gs pos="0">
                <a:srgbClr val="009999"/>
              </a:gs>
              <a:gs pos="50000">
                <a:srgbClr val="009999">
                  <a:gamma/>
                  <a:tint val="57647"/>
                  <a:invGamma/>
                </a:srgbClr>
              </a:gs>
              <a:gs pos="100000">
                <a:srgbClr val="009999"/>
              </a:gs>
            </a:gsLst>
            <a:lin ang="2700000" scaled="1"/>
          </a:gradFill>
          <a:ln w="9525" algn="ctr">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双控机制</a:t>
            </a:r>
            <a:endParaRPr kumimoji="0" lang="en-US" altLang="zh-CN"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11" name="Line 20"/>
          <p:cNvSpPr>
            <a:spLocks noChangeShapeType="1"/>
          </p:cNvSpPr>
          <p:nvPr/>
        </p:nvSpPr>
        <p:spPr bwMode="auto">
          <a:xfrm flipV="1">
            <a:off x="1388600" y="4645121"/>
            <a:ext cx="3721839" cy="13891"/>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19" name="Text Box 24"/>
          <p:cNvSpPr txBox="1">
            <a:spLocks noChangeArrowheads="1"/>
          </p:cNvSpPr>
          <p:nvPr/>
        </p:nvSpPr>
        <p:spPr bwMode="auto">
          <a:xfrm>
            <a:off x="2612726" y="5548535"/>
            <a:ext cx="253238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风险管控和隐患排查全过程管理。</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4" name="Text Box 24"/>
          <p:cNvSpPr txBox="1">
            <a:spLocks noChangeArrowheads="1"/>
          </p:cNvSpPr>
          <p:nvPr/>
        </p:nvSpPr>
        <p:spPr bwMode="auto">
          <a:xfrm>
            <a:off x="2598121" y="4737640"/>
            <a:ext cx="253238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安全检查、安全巡检与隐患排查治理的联动整合。</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26" name="Line 20"/>
          <p:cNvSpPr>
            <a:spLocks noChangeShapeType="1"/>
          </p:cNvSpPr>
          <p:nvPr/>
        </p:nvSpPr>
        <p:spPr bwMode="auto">
          <a:xfrm flipV="1">
            <a:off x="1408920" y="5443951"/>
            <a:ext cx="3721839" cy="13891"/>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7" name="Rectangle 5"/>
          <p:cNvSpPr>
            <a:spLocks noChangeArrowheads="1"/>
          </p:cNvSpPr>
          <p:nvPr/>
        </p:nvSpPr>
        <p:spPr bwMode="gray">
          <a:xfrm>
            <a:off x="549323" y="4840412"/>
            <a:ext cx="1582562" cy="370431"/>
          </a:xfrm>
          <a:prstGeom prst="rect">
            <a:avLst/>
          </a:prstGeom>
          <a:gradFill rotWithShape="1">
            <a:gsLst>
              <a:gs pos="0">
                <a:srgbClr val="BBE0E3"/>
              </a:gs>
              <a:gs pos="50000">
                <a:srgbClr val="BBE0E3">
                  <a:gamma/>
                  <a:tint val="57647"/>
                  <a:invGamma/>
                </a:srgbClr>
              </a:gs>
              <a:gs pos="100000">
                <a:srgbClr val="BBE0E3"/>
              </a:gs>
            </a:gsLst>
            <a:lin ang="2700000" scaled="1"/>
          </a:gradFill>
          <a:ln w="9525" algn="ctr">
            <a:noFill/>
            <a:miter lim="800000"/>
          </a:ln>
          <a:effectLst/>
        </p:spPr>
        <p:txBody>
          <a:bodyPr wrap="none" anchor="ctr"/>
          <a:p>
            <a:pPr marL="0" marR="0" lvl="0" algn="ctr" defTabSz="914400" rtl="0" eaLnBrk="1" fontAlgn="base" latinLnBrk="0" hangingPunct="1">
              <a:lnSpc>
                <a:spcPct val="100000"/>
              </a:lnSpc>
              <a:buClrTx/>
              <a:buSzTx/>
              <a:buFont typeface="Arial" panose="020B0604020202020204" pitchFamily="34" charset="0"/>
              <a:buNone/>
              <a:defRPr/>
            </a:pPr>
            <a:r>
              <a:rPr kumimoji="0" lang="zh-CN" altLang="en-US" sz="1800" b="1" i="0" u="none" strike="noStrike" kern="0" cap="none" spc="0" normalizeH="0" baseline="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现场检查</a:t>
            </a:r>
            <a:endParaRPr kumimoji="0" lang="zh-CN" altLang="en-US" sz="1800" b="1" i="0" u="none" strike="noStrike" kern="0" cap="none" spc="0" normalizeH="0" baseline="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28" name="Line 20"/>
          <p:cNvSpPr>
            <a:spLocks noChangeShapeType="1"/>
          </p:cNvSpPr>
          <p:nvPr/>
        </p:nvSpPr>
        <p:spPr bwMode="auto">
          <a:xfrm flipV="1">
            <a:off x="1408920" y="6136736"/>
            <a:ext cx="3721839" cy="13891"/>
          </a:xfrm>
          <a:prstGeom prst="line">
            <a:avLst/>
          </a:prstGeom>
          <a:noFill/>
          <a:ln w="38100" cap="rnd">
            <a:solidFill>
              <a:srgbClr val="000000"/>
            </a:solidFill>
            <a:prstDash val="sysDot"/>
            <a:round/>
            <a:tailEnd type="oval" w="med" len="med"/>
          </a:ln>
          <a:extLst>
            <a:ext uri="{909E8E84-426E-40DD-AFC4-6F175D3DCCD1}">
              <a14:hiddenFill xmlns:a14="http://schemas.microsoft.com/office/drawing/2010/main">
                <a:noFill/>
              </a14:hiddenFill>
            </a:ext>
          </a:extLst>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0" cap="none" spc="0" normalizeH="0" baseline="0" noProof="0">
              <a:ln>
                <a:noFill/>
              </a:ln>
              <a:solidFill>
                <a:srgbClr val="000000"/>
              </a:solidFill>
              <a:effectLst/>
              <a:uLnTx/>
              <a:uFillTx/>
              <a:latin typeface="Arial" panose="020B0604020202020204" pitchFamily="34" charset="0"/>
              <a:ea typeface="宋体" panose="02010600030101010101" pitchFamily="2" charset="-122"/>
              <a:cs typeface="+mn-cs"/>
            </a:endParaRPr>
          </a:p>
        </p:txBody>
      </p:sp>
      <p:sp>
        <p:nvSpPr>
          <p:cNvPr id="29" name="Rectangle 14"/>
          <p:cNvSpPr>
            <a:spLocks noChangeArrowheads="1"/>
          </p:cNvSpPr>
          <p:nvPr/>
        </p:nvSpPr>
        <p:spPr bwMode="gray">
          <a:xfrm>
            <a:off x="549323" y="6384288"/>
            <a:ext cx="1582562" cy="370431"/>
          </a:xfrm>
          <a:prstGeom prst="rect">
            <a:avLst/>
          </a:prstGeom>
          <a:gradFill rotWithShape="1">
            <a:gsLst>
              <a:gs pos="0">
                <a:srgbClr val="99CC00"/>
              </a:gs>
              <a:gs pos="50000">
                <a:srgbClr val="99CC00">
                  <a:gamma/>
                  <a:tint val="57647"/>
                  <a:invGamma/>
                </a:srgbClr>
              </a:gs>
              <a:gs pos="100000">
                <a:srgbClr val="99CC00"/>
              </a:gs>
            </a:gsLst>
            <a:lin ang="2700000" scaled="1"/>
          </a:gradFill>
          <a:ln w="9525" algn="ctr">
            <a:noFill/>
            <a:miter lim="800000"/>
          </a:ln>
          <a:effectLst/>
        </p:spPr>
        <p:txBody>
          <a:bodyPr wrap="none" anchor="ctr"/>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rPr>
              <a:t>岗位达标</a:t>
            </a:r>
            <a:endParaRPr kumimoji="0" lang="zh-CN" altLang="en-US" sz="1800" b="1" i="0" u="none" strike="noStrike" kern="0" cap="none" spc="0" normalizeH="0" baseline="0" noProof="0" dirty="0">
              <a:ln>
                <a:noFill/>
              </a:ln>
              <a:solidFill>
                <a:srgbClr val="000000"/>
              </a:solidFill>
              <a:effectLst>
                <a:outerShdw blurRad="38100" dist="38100" dir="2700000" algn="tl">
                  <a:srgbClr val="FFFFFF"/>
                </a:outerShdw>
              </a:effectLst>
              <a:uLnTx/>
              <a:uFillTx/>
              <a:latin typeface="Arial" panose="020B0604020202020204" pitchFamily="34" charset="0"/>
              <a:ea typeface="宋体" panose="02010600030101010101" pitchFamily="2" charset="-122"/>
              <a:cs typeface="+mn-cs"/>
            </a:endParaRPr>
          </a:p>
        </p:txBody>
      </p:sp>
      <p:sp>
        <p:nvSpPr>
          <p:cNvPr id="30" name="Text Box 24"/>
          <p:cNvSpPr txBox="1">
            <a:spLocks noChangeArrowheads="1"/>
          </p:cNvSpPr>
          <p:nvPr/>
        </p:nvSpPr>
        <p:spPr bwMode="auto">
          <a:xfrm>
            <a:off x="2612726" y="6242590"/>
            <a:ext cx="2532386"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685800" indent="-22860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sz="19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rPr>
              <a:t>岗位规范、岗位评价管理、部门及单元评价等。</a:t>
            </a:r>
            <a:endParaRPr kumimoji="0" lang="en-US" altLang="zh-CN" sz="1400" b="1" i="0" u="none" strike="noStrike" kern="1200" cap="none" spc="0" normalizeH="0" baseline="0" noProof="0" dirty="0">
              <a:ln>
                <a:noFill/>
              </a:ln>
              <a:solidFill>
                <a:srgbClr val="000000"/>
              </a:solidFill>
              <a:effectLst/>
              <a:uLnTx/>
              <a:uFillTx/>
              <a:latin typeface="Verdana" panose="020B0604030504040204" pitchFamily="34" charset="0"/>
              <a:ea typeface="宋体" panose="02010600030101010101" pitchFamily="2" charset="-122"/>
              <a:cs typeface="+mn-cs"/>
            </a:endParaRPr>
          </a:p>
        </p:txBody>
      </p:sp>
      <p:sp>
        <p:nvSpPr>
          <p:cNvPr id="31" name="任意多边形 30"/>
          <p:cNvSpPr/>
          <p:nvPr>
            <p:custDataLst>
              <p:tags r:id="rId2"/>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安全生产全要素系统</a:t>
            </a:r>
            <a:endParaRPr kumimoji="0" lang="zh-CN" altLang="en-US" sz="2040"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7"/>
                                        </p:tgtEl>
                                        <p:attrNameLst>
                                          <p:attrName>style.visibility</p:attrName>
                                        </p:attrNameLst>
                                      </p:cBhvr>
                                      <p:to>
                                        <p:strVal val="visible"/>
                                      </p:to>
                                    </p:set>
                                    <p:anim calcmode="lin" valueType="num">
                                      <p:cBhvr additive="base">
                                        <p:cTn id="7" dur="500" fill="hold"/>
                                        <p:tgtEl>
                                          <p:spTgt spid="17"/>
                                        </p:tgtEl>
                                        <p:attrNameLst>
                                          <p:attrName>ppt_x</p:attrName>
                                        </p:attrNameLst>
                                      </p:cBhvr>
                                      <p:tavLst>
                                        <p:tav tm="0">
                                          <p:val>
                                            <p:strVal val="0-#ppt_w/2"/>
                                          </p:val>
                                        </p:tav>
                                        <p:tav tm="100000">
                                          <p:val>
                                            <p:strVal val="#ppt_x"/>
                                          </p:val>
                                        </p:tav>
                                      </p:tavLst>
                                    </p:anim>
                                    <p:anim calcmode="lin" valueType="num">
                                      <p:cBhvr additive="base">
                                        <p:cTn id="8" dur="500" fill="hold"/>
                                        <p:tgtEl>
                                          <p:spTgt spid="1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42" presetClass="entr" presetSubtype="0" fill="hold" nodeType="afterEffect">
                                  <p:stCondLst>
                                    <p:cond delay="0"/>
                                  </p:stCondLst>
                                  <p:childTnLst>
                                    <p:set>
                                      <p:cBhvr>
                                        <p:cTn id="11" dur="1" fill="hold">
                                          <p:stCondLst>
                                            <p:cond delay="0"/>
                                          </p:stCondLst>
                                        </p:cTn>
                                        <p:tgtEl>
                                          <p:spTgt spid="23"/>
                                        </p:tgtEl>
                                        <p:attrNameLst>
                                          <p:attrName>style.visibility</p:attrName>
                                        </p:attrNameLst>
                                      </p:cBhvr>
                                      <p:to>
                                        <p:strVal val="visible"/>
                                      </p:to>
                                    </p:set>
                                    <p:animEffect transition="in" filter="fade">
                                      <p:cBhvr>
                                        <p:cTn id="12" dur="500"/>
                                        <p:tgtEl>
                                          <p:spTgt spid="23"/>
                                        </p:tgtEl>
                                      </p:cBhvr>
                                    </p:animEffect>
                                    <p:anim calcmode="lin" valueType="num">
                                      <p:cBhvr>
                                        <p:cTn id="13" dur="500" fill="hold"/>
                                        <p:tgtEl>
                                          <p:spTgt spid="23"/>
                                        </p:tgtEl>
                                        <p:attrNameLst>
                                          <p:attrName>ppt_x</p:attrName>
                                        </p:attrNameLst>
                                      </p:cBhvr>
                                      <p:tavLst>
                                        <p:tav tm="0">
                                          <p:val>
                                            <p:strVal val="#ppt_x"/>
                                          </p:val>
                                        </p:tav>
                                        <p:tav tm="100000">
                                          <p:val>
                                            <p:strVal val="#ppt_x"/>
                                          </p:val>
                                        </p:tav>
                                      </p:tavLst>
                                    </p:anim>
                                    <p:anim calcmode="lin" valueType="num">
                                      <p:cBhvr>
                                        <p:cTn id="14" dur="500" fill="hold"/>
                                        <p:tgtEl>
                                          <p:spTgt spid="23"/>
                                        </p:tgtEl>
                                        <p:attrNameLst>
                                          <p:attrName>ppt_y</p:attrName>
                                        </p:attrNameLst>
                                      </p:cBhvr>
                                      <p:tavLst>
                                        <p:tav tm="0">
                                          <p:val>
                                            <p:strVal val="#ppt_y+.1"/>
                                          </p:val>
                                        </p:tav>
                                        <p:tav tm="100000">
                                          <p:val>
                                            <p:strVal val="#ppt_y"/>
                                          </p:val>
                                        </p:tav>
                                      </p:tavLst>
                                    </p:anim>
                                  </p:childTnLst>
                                </p:cTn>
                              </p:par>
                            </p:childTnLst>
                          </p:cTn>
                        </p:par>
                        <p:par>
                          <p:cTn id="15" fill="hold">
                            <p:stCondLst>
                              <p:cond delay="1000"/>
                            </p:stCondLst>
                            <p:childTnLst>
                              <p:par>
                                <p:cTn id="16" presetID="14" presetClass="entr" presetSubtype="10" fill="hold" nodeType="afterEffect">
                                  <p:stCondLst>
                                    <p:cond delay="0"/>
                                  </p:stCondLst>
                                  <p:childTnLst>
                                    <p:set>
                                      <p:cBhvr>
                                        <p:cTn id="17" dur="1" fill="hold">
                                          <p:stCondLst>
                                            <p:cond delay="0"/>
                                          </p:stCondLst>
                                        </p:cTn>
                                        <p:tgtEl>
                                          <p:spTgt spid="43"/>
                                        </p:tgtEl>
                                        <p:attrNameLst>
                                          <p:attrName>style.visibility</p:attrName>
                                        </p:attrNameLst>
                                      </p:cBhvr>
                                      <p:to>
                                        <p:strVal val="visible"/>
                                      </p:to>
                                    </p:set>
                                    <p:animEffect transition="in" filter="randombar(horizontal)">
                                      <p:cBhvr>
                                        <p:cTn id="18"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 y="-617"/>
            <a:ext cx="12858044" cy="7232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sp>
        <p:nvSpPr>
          <p:cNvPr id="4" name="文本框 7"/>
          <p:cNvSpPr txBox="1"/>
          <p:nvPr/>
        </p:nvSpPr>
        <p:spPr>
          <a:xfrm>
            <a:off x="1964690" y="3246120"/>
            <a:ext cx="9646920" cy="739775"/>
          </a:xfrm>
          <a:prstGeom prst="rect">
            <a:avLst/>
          </a:prstGeom>
          <a:noFill/>
        </p:spPr>
        <p:txBody>
          <a:bodyPr wrap="square" rtlCol="0">
            <a:spAutoFit/>
          </a:bodyPr>
          <a:lstStyle/>
          <a:p>
            <a:pPr algn="ctr">
              <a:buClrTx/>
              <a:buSzTx/>
              <a:buFontTx/>
            </a:pPr>
            <a:r>
              <a:rPr lang="en-US" altLang="zh-CN" sz="4220" b="1" dirty="0">
                <a:solidFill>
                  <a:schemeClr val="bg1"/>
                </a:solidFill>
                <a:latin typeface="微软雅黑" panose="020B0503020204020204" pitchFamily="34" charset="-122"/>
                <a:ea typeface="微软雅黑" panose="020B0503020204020204" pitchFamily="34" charset="-122"/>
              </a:rPr>
              <a:t>6.3</a:t>
            </a:r>
            <a:r>
              <a:rPr lang="zh-CN" altLang="en-US" sz="4220" b="1" dirty="0">
                <a:solidFill>
                  <a:schemeClr val="bg1"/>
                </a:solidFill>
                <a:latin typeface="微软雅黑" panose="020B0503020204020204" pitchFamily="34" charset="-122"/>
                <a:ea typeface="微软雅黑" panose="020B0503020204020204" pitchFamily="34" charset="-122"/>
              </a:rPr>
              <a:t> “三系统”</a:t>
            </a:r>
            <a:r>
              <a:rPr lang="en-US" altLang="zh-CN" sz="4220" b="1" dirty="0">
                <a:solidFill>
                  <a:schemeClr val="bg1"/>
                </a:solidFill>
                <a:latin typeface="微软雅黑" panose="020B0503020204020204" pitchFamily="34" charset="-122"/>
                <a:ea typeface="微软雅黑" panose="020B0503020204020204" pitchFamily="34" charset="-122"/>
              </a:rPr>
              <a:t>-</a:t>
            </a:r>
            <a:r>
              <a:rPr lang="zh-CN" altLang="en-US" sz="4220" b="1" dirty="0">
                <a:solidFill>
                  <a:schemeClr val="bg1"/>
                </a:solidFill>
                <a:latin typeface="微软雅黑" panose="020B0503020204020204" pitchFamily="34" charset="-122"/>
                <a:ea typeface="微软雅黑" panose="020B0503020204020204" pitchFamily="34" charset="-122"/>
              </a:rPr>
              <a:t>智能物联感知系统</a:t>
            </a:r>
            <a:endParaRPr lang="zh-CN" altLang="en-US" sz="422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1"/>
          <a:stretch>
            <a:fillRect/>
          </a:stretch>
        </p:blipFill>
        <p:spPr>
          <a:xfrm>
            <a:off x="20320" y="15875"/>
            <a:ext cx="12833350" cy="7296150"/>
          </a:xfrm>
          <a:prstGeom prst="rect">
            <a:avLst/>
          </a:prstGeom>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751" y="512942"/>
            <a:ext cx="11521280" cy="1782347"/>
          </a:xfrm>
          <a:prstGeom prst="rect">
            <a:avLst/>
          </a:prstGeom>
          <a:noFill/>
        </p:spPr>
        <p:txBody>
          <a:bodyPr wrap="square" rtlCol="0">
            <a:spAutoFit/>
          </a:bodyPr>
          <a:lstStyle/>
          <a:p>
            <a:pPr defTabSz="963930" fontAlgn="auto">
              <a:lnSpc>
                <a:spcPct val="150000"/>
              </a:lnSpc>
              <a:spcBef>
                <a:spcPts val="0"/>
              </a:spcBef>
              <a:spcAft>
                <a:spcPts val="0"/>
              </a:spcAft>
              <a:defRPr/>
            </a:pPr>
            <a:r>
              <a:rPr lang="en-US" altLang="zh-CN" sz="1600" kern="10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600" kern="100">
                <a:effectLst/>
                <a:latin typeface="微软雅黑" panose="020B0503020204020204" pitchFamily="34" charset="-122"/>
                <a:ea typeface="微软雅黑" panose="020B0503020204020204" pitchFamily="34" charset="-122"/>
                <a:cs typeface="宋体" panose="02010600030101010101" pitchFamily="2" charset="-122"/>
              </a:rPr>
              <a:t>通过建立的</a:t>
            </a:r>
            <a:r>
              <a:rPr lang="en-US" altLang="zh-CN" sz="1600" kern="100">
                <a:effectLst/>
                <a:latin typeface="微软雅黑" panose="020B0503020204020204" pitchFamily="34" charset="-122"/>
                <a:ea typeface="微软雅黑" panose="020B0503020204020204" pitchFamily="34" charset="-122"/>
                <a:cs typeface="宋体" panose="02010600030101010101" pitchFamily="2" charset="-122"/>
              </a:rPr>
              <a:t>CO</a:t>
            </a:r>
            <a:r>
              <a:rPr lang="zh-CN" altLang="zh-CN" sz="1600" kern="100">
                <a:effectLst/>
                <a:latin typeface="微软雅黑" panose="020B0503020204020204" pitchFamily="34" charset="-122"/>
                <a:ea typeface="微软雅黑" panose="020B0503020204020204" pitchFamily="34" charset="-122"/>
                <a:cs typeface="宋体" panose="02010600030101010101" pitchFamily="2" charset="-122"/>
              </a:rPr>
              <a:t>监控报警系统、有限空间作业监测系统、职业卫生（噪声、粉尘、高温辐射、有毒有害气体）实时监测系统、消防火灾集中报警系统、消防水压自动监控系统、人员定位系统、门禁系统、图像识别系统等，搭建乌东德电厂安全生产基础的智能物联感知平台（智慧安全、智慧消防），实现对生产现场主要安全数据的采集和监控，增强安全生产的感知、监测、预警、处置和评估能力。</a:t>
            </a:r>
            <a:endParaRPr lang="en-US" altLang="zh-CN" sz="1600">
              <a:solidFill>
                <a:prstClr val="black"/>
              </a:solidFill>
              <a:latin typeface="微软雅黑" panose="020B0503020204020204" pitchFamily="34" charset="-122"/>
              <a:ea typeface="微软雅黑" panose="020B0503020204020204" pitchFamily="34" charset="-122"/>
            </a:endParaRPr>
          </a:p>
          <a:p>
            <a:pPr marL="301625" indent="-301625" defTabSz="963930" fontAlgn="auto">
              <a:lnSpc>
                <a:spcPct val="150000"/>
              </a:lnSpc>
              <a:spcBef>
                <a:spcPts val="0"/>
              </a:spcBef>
              <a:spcAft>
                <a:spcPts val="0"/>
              </a:spcAft>
              <a:buFont typeface="Wingdings" panose="05000000000000000000" pitchFamily="2" charset="2"/>
              <a:buChar char="u"/>
              <a:defRPr/>
            </a:pPr>
            <a:endParaRPr lang="en-US" altLang="zh-CN" sz="1055" dirty="0">
              <a:solidFill>
                <a:prstClr val="black"/>
              </a:solidFill>
              <a:latin typeface="Century Gothic" panose="020B0502020202020204"/>
              <a:ea typeface="微软雅黑" panose="020B0503020204020204" pitchFamily="34" charset="-122"/>
            </a:endParaRPr>
          </a:p>
        </p:txBody>
      </p:sp>
      <p:sp>
        <p:nvSpPr>
          <p:cNvPr id="14" name="任意多边形 6"/>
          <p:cNvSpPr/>
          <p:nvPr>
            <p:custDataLst>
              <p:tags r:id="rId1"/>
            </p:custDataLst>
          </p:nvPr>
        </p:nvSpPr>
        <p:spPr bwMode="auto">
          <a:xfrm>
            <a:off x="116679" y="0"/>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defTabSz="963930" fontAlgn="auto">
              <a:spcBef>
                <a:spcPts val="0"/>
              </a:spcBef>
              <a:spcAft>
                <a:spcPts val="0"/>
              </a:spcAft>
            </a:pPr>
            <a:r>
              <a:rPr lang="zh-CN" altLang="en-US" sz="2045" noProof="1">
                <a:solidFill>
                  <a:srgbClr val="FEFFFF"/>
                </a:solidFill>
                <a:latin typeface="微软雅黑" panose="020B0503020204020204" pitchFamily="34" charset="-122"/>
                <a:ea typeface="微软雅黑" panose="020B0503020204020204" pitchFamily="34" charset="-122"/>
              </a:rPr>
              <a:t>系统功能</a:t>
            </a:r>
            <a:r>
              <a:rPr lang="en-US" altLang="zh-CN" sz="2045" noProof="1">
                <a:solidFill>
                  <a:srgbClr val="FEFFFF"/>
                </a:solidFill>
                <a:latin typeface="微软雅黑" panose="020B0503020204020204" pitchFamily="34" charset="-122"/>
                <a:ea typeface="微软雅黑" panose="020B0503020204020204" pitchFamily="34" charset="-122"/>
              </a:rPr>
              <a:t>-</a:t>
            </a:r>
            <a:r>
              <a:rPr lang="zh-CN" altLang="en-US" sz="2045" noProof="1">
                <a:solidFill>
                  <a:srgbClr val="FEFFFF"/>
                </a:solidFill>
                <a:latin typeface="微软雅黑" panose="020B0503020204020204" pitchFamily="34" charset="-122"/>
                <a:ea typeface="微软雅黑" panose="020B0503020204020204" pitchFamily="34" charset="-122"/>
              </a:rPr>
              <a:t>智能物联感知系统</a:t>
            </a:r>
            <a:endParaRPr lang="zh-CN" altLang="en-US" sz="2045" noProof="1">
              <a:solidFill>
                <a:srgbClr val="FEFFFF"/>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1172791" y="2176165"/>
            <a:ext cx="11197244" cy="4941546"/>
          </a:xfrm>
          <a:prstGeom prst="rect">
            <a:avLst/>
          </a:prstGeom>
        </p:spPr>
      </p:pic>
      <p:sp>
        <p:nvSpPr>
          <p:cNvPr id="20" name="文本框 19"/>
          <p:cNvSpPr txBox="1"/>
          <p:nvPr/>
        </p:nvSpPr>
        <p:spPr>
          <a:xfrm>
            <a:off x="5781303" y="53943"/>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智能物联感知</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 name="文本框 15"/>
          <p:cNvSpPr txBox="1"/>
          <p:nvPr/>
        </p:nvSpPr>
        <p:spPr>
          <a:xfrm>
            <a:off x="-50403" y="3676235"/>
            <a:ext cx="2262614" cy="871264"/>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641985" fontAlgn="auto">
              <a:spcBef>
                <a:spcPts val="0"/>
              </a:spcBef>
              <a:spcAft>
                <a:spcPts val="0"/>
              </a:spcAft>
              <a:defRPr/>
            </a:pPr>
            <a:r>
              <a:rPr kumimoji="1" lang="zh-CN" altLang="en-US" sz="2530" b="1" dirty="0">
                <a:solidFill>
                  <a:srgbClr val="FFFFFF"/>
                </a:solidFill>
                <a:latin typeface="微软雅黑" panose="020B0503020204020204" pitchFamily="34" charset="-122"/>
                <a:ea typeface="微软雅黑" panose="020B0503020204020204" pitchFamily="34" charset="-122"/>
              </a:rPr>
              <a:t>食品</a:t>
            </a:r>
            <a:endParaRPr kumimoji="1" lang="en-US" altLang="zh-CN" sz="2530" b="1" dirty="0">
              <a:solidFill>
                <a:srgbClr val="FFFFFF"/>
              </a:solidFill>
              <a:latin typeface="微软雅黑" panose="020B0503020204020204" pitchFamily="34" charset="-122"/>
              <a:ea typeface="微软雅黑" panose="020B0503020204020204" pitchFamily="34" charset="-122"/>
            </a:endParaRPr>
          </a:p>
          <a:p>
            <a:pPr algn="ctr" defTabSz="641985" fontAlgn="auto">
              <a:spcBef>
                <a:spcPts val="0"/>
              </a:spcBef>
              <a:spcAft>
                <a:spcPts val="0"/>
              </a:spcAft>
              <a:defRPr/>
            </a:pPr>
            <a:r>
              <a:rPr kumimoji="1" lang="zh-CN" altLang="en-US" sz="2530" b="1" dirty="0">
                <a:solidFill>
                  <a:srgbClr val="FFFFFF"/>
                </a:solidFill>
                <a:latin typeface="微软雅黑" panose="020B0503020204020204" pitchFamily="34" charset="-122"/>
                <a:ea typeface="微软雅黑" panose="020B0503020204020204" pitchFamily="34" charset="-122"/>
              </a:rPr>
              <a:t>机械、化</a:t>
            </a:r>
            <a:endParaRPr kumimoji="1" lang="zh-CN" altLang="en-US" sz="2530" b="1" dirty="0">
              <a:solidFill>
                <a:srgbClr val="FFFFFF"/>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812751" y="512942"/>
            <a:ext cx="11521280" cy="1782347"/>
          </a:xfrm>
          <a:prstGeom prst="rect">
            <a:avLst/>
          </a:prstGeom>
          <a:noFill/>
        </p:spPr>
        <p:txBody>
          <a:bodyPr wrap="square" rtlCol="0">
            <a:spAutoFit/>
          </a:bodyPr>
          <a:lstStyle/>
          <a:p>
            <a:pPr defTabSz="963930" fontAlgn="auto">
              <a:lnSpc>
                <a:spcPct val="150000"/>
              </a:lnSpc>
              <a:spcBef>
                <a:spcPts val="0"/>
              </a:spcBef>
              <a:spcAft>
                <a:spcPts val="0"/>
              </a:spcAft>
              <a:defRPr/>
            </a:pP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       </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通过建立的</a:t>
            </a:r>
            <a:r>
              <a:rPr lang="en-US"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CO</a:t>
            </a:r>
            <a:r>
              <a:rPr lang="zh-CN" altLang="zh-CN" sz="1600" kern="100" dirty="0">
                <a:effectLst/>
                <a:latin typeface="微软雅黑" panose="020B0503020204020204" pitchFamily="34" charset="-122"/>
                <a:ea typeface="微软雅黑" panose="020B0503020204020204" pitchFamily="34" charset="-122"/>
                <a:cs typeface="宋体" panose="02010600030101010101" pitchFamily="2" charset="-122"/>
              </a:rPr>
              <a:t>监控报警系统、有限空间作业监测系统、职业卫生（噪声、粉尘、高温辐射、有毒有害气体）实时监测系统、消防火灾集中报警系统、消防水压自动监控系统、人员定位系统、门禁系统、图像识别系统等，搭建乌东德电厂安全生产基础的智能物联感知平台（智慧安全、智慧消防），实现对生产现场主要安全数据的采集和监控，增强安全生产的感知、监测、预警、处置和评估能力。</a:t>
            </a:r>
            <a:endParaRPr lang="en-US" altLang="zh-CN" sz="1600" dirty="0">
              <a:solidFill>
                <a:prstClr val="black"/>
              </a:solidFill>
              <a:latin typeface="微软雅黑" panose="020B0503020204020204" pitchFamily="34" charset="-122"/>
              <a:ea typeface="微软雅黑" panose="020B0503020204020204" pitchFamily="34" charset="-122"/>
            </a:endParaRPr>
          </a:p>
          <a:p>
            <a:pPr marL="301625" indent="-301625" defTabSz="963930" fontAlgn="auto">
              <a:lnSpc>
                <a:spcPct val="150000"/>
              </a:lnSpc>
              <a:spcBef>
                <a:spcPts val="0"/>
              </a:spcBef>
              <a:spcAft>
                <a:spcPts val="0"/>
              </a:spcAft>
              <a:buFont typeface="Wingdings" panose="05000000000000000000" pitchFamily="2" charset="2"/>
              <a:buChar char="u"/>
              <a:defRPr/>
            </a:pPr>
            <a:endParaRPr lang="en-US" altLang="zh-CN" sz="1055" dirty="0">
              <a:solidFill>
                <a:prstClr val="black"/>
              </a:solidFill>
              <a:latin typeface="Century Gothic" panose="020B0502020202020204"/>
              <a:ea typeface="微软雅黑" panose="020B0503020204020204" pitchFamily="34" charset="-122"/>
            </a:endParaRPr>
          </a:p>
        </p:txBody>
      </p:sp>
      <p:sp>
        <p:nvSpPr>
          <p:cNvPr id="14" name="任意多边形 6"/>
          <p:cNvSpPr/>
          <p:nvPr>
            <p:custDataLst>
              <p:tags r:id="rId1"/>
            </p:custDataLst>
          </p:nvPr>
        </p:nvSpPr>
        <p:spPr bwMode="auto">
          <a:xfrm>
            <a:off x="116679" y="0"/>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77500" lnSpcReduction="20000"/>
          </a:bodyPr>
          <a:lstStyle/>
          <a:p>
            <a:pPr algn="ctr" defTabSz="963930" fontAlgn="auto">
              <a:spcBef>
                <a:spcPts val="0"/>
              </a:spcBef>
              <a:spcAft>
                <a:spcPts val="0"/>
              </a:spcAft>
            </a:pPr>
            <a:r>
              <a:rPr lang="zh-CN" altLang="en-US" sz="2045" noProof="1">
                <a:solidFill>
                  <a:srgbClr val="FEFFFF"/>
                </a:solidFill>
                <a:latin typeface="微软雅黑" panose="020B0503020204020204" pitchFamily="34" charset="-122"/>
                <a:ea typeface="微软雅黑" panose="020B0503020204020204" pitchFamily="34" charset="-122"/>
              </a:rPr>
              <a:t>系统功能</a:t>
            </a:r>
            <a:r>
              <a:rPr lang="en-US" altLang="zh-CN" sz="2045" noProof="1">
                <a:solidFill>
                  <a:srgbClr val="FEFFFF"/>
                </a:solidFill>
                <a:latin typeface="微软雅黑" panose="020B0503020204020204" pitchFamily="34" charset="-122"/>
                <a:ea typeface="微软雅黑" panose="020B0503020204020204" pitchFamily="34" charset="-122"/>
              </a:rPr>
              <a:t>-</a:t>
            </a:r>
            <a:r>
              <a:rPr lang="zh-CN" altLang="en-US" sz="2045" noProof="1">
                <a:solidFill>
                  <a:srgbClr val="FEFFFF"/>
                </a:solidFill>
                <a:latin typeface="微软雅黑" panose="020B0503020204020204" pitchFamily="34" charset="-122"/>
                <a:ea typeface="微软雅黑" panose="020B0503020204020204" pitchFamily="34" charset="-122"/>
              </a:rPr>
              <a:t>智能物联感知系统</a:t>
            </a:r>
            <a:endParaRPr lang="zh-CN" altLang="en-US" sz="2045" noProof="1">
              <a:solidFill>
                <a:srgbClr val="FEFFFF"/>
              </a:solidFill>
              <a:latin typeface="微软雅黑" panose="020B0503020204020204" pitchFamily="34" charset="-122"/>
              <a:ea typeface="微软雅黑" panose="020B0503020204020204" pitchFamily="34" charset="-122"/>
            </a:endParaRPr>
          </a:p>
        </p:txBody>
      </p:sp>
      <p:pic>
        <p:nvPicPr>
          <p:cNvPr id="15" name="图片 14" descr="图形用户界面, 应用程序&#10;&#10;描述已自动生成"/>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721651" y="1982153"/>
            <a:ext cx="6164791" cy="2304256"/>
          </a:xfrm>
          <a:prstGeom prst="rect">
            <a:avLst/>
          </a:prstGeom>
          <a:noFill/>
        </p:spPr>
      </p:pic>
      <p:pic>
        <p:nvPicPr>
          <p:cNvPr id="16" name="图片 15"/>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80904" y="4480421"/>
            <a:ext cx="5274310" cy="2418080"/>
          </a:xfrm>
          <a:prstGeom prst="rect">
            <a:avLst/>
          </a:prstGeom>
          <a:noFill/>
          <a:ln>
            <a:noFill/>
          </a:ln>
        </p:spPr>
      </p:pic>
      <p:pic>
        <p:nvPicPr>
          <p:cNvPr id="17" name="图片 16"/>
          <p:cNvPicPr>
            <a:picLocks noChangeAspect="1"/>
          </p:cNvPicPr>
          <p:nvPr/>
        </p:nvPicPr>
        <p:blipFill>
          <a:blip r:embed="rId4" cstate="print"/>
          <a:srcRect t="4220"/>
          <a:stretch>
            <a:fillRect/>
          </a:stretch>
        </p:blipFill>
        <p:spPr>
          <a:xfrm>
            <a:off x="7077447" y="4474462"/>
            <a:ext cx="4482222" cy="2412715"/>
          </a:xfrm>
          <a:prstGeom prst="rect">
            <a:avLst/>
          </a:prstGeom>
        </p:spPr>
      </p:pic>
      <p:pic>
        <p:nvPicPr>
          <p:cNvPr id="12" name="图片 11"/>
          <p:cNvPicPr>
            <a:picLocks noChangeAspect="1"/>
          </p:cNvPicPr>
          <p:nvPr/>
        </p:nvPicPr>
        <p:blipFill>
          <a:blip r:embed="rId5"/>
          <a:stretch>
            <a:fillRect/>
          </a:stretch>
        </p:blipFill>
        <p:spPr>
          <a:xfrm>
            <a:off x="3325426" y="2114494"/>
            <a:ext cx="2388445" cy="1963834"/>
          </a:xfrm>
          <a:prstGeom prst="rect">
            <a:avLst/>
          </a:prstGeom>
        </p:spPr>
      </p:pic>
      <p:pic>
        <p:nvPicPr>
          <p:cNvPr id="19" name="图片 18"/>
          <p:cNvPicPr>
            <a:picLocks noChangeAspect="1"/>
          </p:cNvPicPr>
          <p:nvPr/>
        </p:nvPicPr>
        <p:blipFill>
          <a:blip r:embed="rId6"/>
          <a:stretch>
            <a:fillRect/>
          </a:stretch>
        </p:blipFill>
        <p:spPr>
          <a:xfrm>
            <a:off x="1129487" y="2187678"/>
            <a:ext cx="1872208" cy="1488557"/>
          </a:xfrm>
          <a:prstGeom prst="rect">
            <a:avLst/>
          </a:prstGeom>
        </p:spPr>
      </p:pic>
      <p:sp>
        <p:nvSpPr>
          <p:cNvPr id="21" name="文本框 20"/>
          <p:cNvSpPr txBox="1"/>
          <p:nvPr/>
        </p:nvSpPr>
        <p:spPr>
          <a:xfrm>
            <a:off x="5781303" y="53943"/>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智能物联感知</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Tree>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 y="-617"/>
            <a:ext cx="12858044" cy="7232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sp>
        <p:nvSpPr>
          <p:cNvPr id="4" name="文本框 7"/>
          <p:cNvSpPr txBox="1"/>
          <p:nvPr/>
        </p:nvSpPr>
        <p:spPr>
          <a:xfrm>
            <a:off x="1964690" y="3246120"/>
            <a:ext cx="9646920" cy="739775"/>
          </a:xfrm>
          <a:prstGeom prst="rect">
            <a:avLst/>
          </a:prstGeom>
          <a:noFill/>
        </p:spPr>
        <p:txBody>
          <a:bodyPr wrap="square" rtlCol="0">
            <a:spAutoFit/>
          </a:bodyPr>
          <a:lstStyle/>
          <a:p>
            <a:pPr algn="ctr">
              <a:buClrTx/>
              <a:buSzTx/>
              <a:buFontTx/>
            </a:pPr>
            <a:r>
              <a:rPr lang="en-US" altLang="zh-CN" sz="4220" b="1" dirty="0">
                <a:solidFill>
                  <a:schemeClr val="bg1"/>
                </a:solidFill>
                <a:latin typeface="微软雅黑" panose="020B0503020204020204" pitchFamily="34" charset="-122"/>
                <a:ea typeface="微软雅黑" panose="020B0503020204020204" pitchFamily="34" charset="-122"/>
              </a:rPr>
              <a:t>6.4</a:t>
            </a:r>
            <a:r>
              <a:rPr lang="zh-CN" altLang="en-US" sz="4220" b="1" dirty="0">
                <a:solidFill>
                  <a:schemeClr val="bg1"/>
                </a:solidFill>
                <a:latin typeface="微软雅黑" panose="020B0503020204020204" pitchFamily="34" charset="-122"/>
                <a:ea typeface="微软雅黑" panose="020B0503020204020204" pitchFamily="34" charset="-122"/>
              </a:rPr>
              <a:t> “一平台”</a:t>
            </a:r>
            <a:r>
              <a:rPr lang="en-US" altLang="zh-CN" sz="4220" b="1" dirty="0">
                <a:solidFill>
                  <a:schemeClr val="bg1"/>
                </a:solidFill>
                <a:latin typeface="微软雅黑" panose="020B0503020204020204" pitchFamily="34" charset="-122"/>
                <a:ea typeface="微软雅黑" panose="020B0503020204020204" pitchFamily="34" charset="-122"/>
              </a:rPr>
              <a:t>-</a:t>
            </a:r>
            <a:r>
              <a:rPr lang="zh-CN" altLang="en-US" sz="4220" b="1" dirty="0">
                <a:solidFill>
                  <a:schemeClr val="bg1"/>
                </a:solidFill>
                <a:latin typeface="微软雅黑" panose="020B0503020204020204" pitchFamily="34" charset="-122"/>
                <a:ea typeface="微软雅黑" panose="020B0503020204020204" pitchFamily="34" charset="-122"/>
              </a:rPr>
              <a:t>安全生产数据服务平台</a:t>
            </a:r>
            <a:endParaRPr lang="zh-CN" altLang="en-US" sz="422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08695" y="965800"/>
            <a:ext cx="12241360" cy="6247713"/>
          </a:xfrm>
          <a:prstGeom prst="rect">
            <a:avLst/>
          </a:prstGeom>
          <a:solidFill>
            <a:schemeClr val="accent1">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220791" y="430187"/>
            <a:ext cx="11521280" cy="1043684"/>
          </a:xfrm>
          <a:prstGeom prst="rect">
            <a:avLst/>
          </a:prstGeom>
          <a:noFill/>
        </p:spPr>
        <p:txBody>
          <a:bodyPr wrap="square" rtlCol="0">
            <a:spAutoFit/>
          </a:bodyPr>
          <a:lstStyle/>
          <a:p>
            <a:pPr defTabSz="963930" fontAlgn="auto">
              <a:lnSpc>
                <a:spcPct val="150000"/>
              </a:lnSpc>
              <a:spcBef>
                <a:spcPts val="0"/>
              </a:spcBef>
              <a:spcAft>
                <a:spcPts val="0"/>
              </a:spcAft>
              <a:defRPr/>
            </a:pPr>
            <a:r>
              <a:rPr lang="en-US" altLang="zh-CN" sz="1600" kern="100" dirty="0">
                <a:latin typeface="微软雅黑" panose="020B0503020204020204" pitchFamily="34" charset="-122"/>
                <a:ea typeface="微软雅黑" panose="020B0503020204020204" pitchFamily="34" charset="-122"/>
              </a:rPr>
              <a:t>     </a:t>
            </a:r>
            <a:r>
              <a:rPr lang="zh-CN" altLang="en-US" sz="1600" kern="100" dirty="0">
                <a:latin typeface="微软雅黑" panose="020B0503020204020204" pitchFamily="34" charset="-122"/>
                <a:ea typeface="微软雅黑" panose="020B0503020204020204" pitchFamily="34" charset="-122"/>
              </a:rPr>
              <a:t>数据服务平台</a:t>
            </a:r>
            <a:r>
              <a:rPr lang="zh-CN" altLang="zh-CN" sz="1600" kern="100" dirty="0">
                <a:latin typeface="微软雅黑" panose="020B0503020204020204" pitchFamily="34" charset="-122"/>
                <a:ea typeface="微软雅黑" panose="020B0503020204020204" pitchFamily="34" charset="-122"/>
              </a:rPr>
              <a:t>由</a:t>
            </a:r>
            <a:r>
              <a:rPr lang="zh-CN" altLang="en-US" sz="1600" kern="100" dirty="0">
                <a:latin typeface="微软雅黑" panose="020B0503020204020204" pitchFamily="34" charset="-122"/>
                <a:ea typeface="微软雅黑" panose="020B0503020204020204" pitchFamily="34" charset="-122"/>
              </a:rPr>
              <a:t>数据标准、</a:t>
            </a:r>
            <a:r>
              <a:rPr lang="zh-CN" altLang="zh-CN" sz="1600" kern="100" dirty="0">
                <a:latin typeface="微软雅黑" panose="020B0503020204020204" pitchFamily="34" charset="-122"/>
                <a:ea typeface="微软雅黑" panose="020B0503020204020204" pitchFamily="34" charset="-122"/>
              </a:rPr>
              <a:t>数据采集、</a:t>
            </a:r>
            <a:r>
              <a:rPr lang="zh-CN" altLang="en-US" sz="1600" kern="100" dirty="0">
                <a:latin typeface="微软雅黑" panose="020B0503020204020204" pitchFamily="34" charset="-122"/>
                <a:ea typeface="微软雅黑" panose="020B0503020204020204" pitchFamily="34" charset="-122"/>
              </a:rPr>
              <a:t>数据存储计算、数据治理、数据挖掘分析和数据服务</a:t>
            </a:r>
            <a:r>
              <a:rPr lang="zh-CN" altLang="zh-CN" sz="1600" kern="100" dirty="0">
                <a:latin typeface="微软雅黑" panose="020B0503020204020204" pitchFamily="34" charset="-122"/>
                <a:ea typeface="微软雅黑" panose="020B0503020204020204" pitchFamily="34" charset="-122"/>
              </a:rPr>
              <a:t>等模块构成</a:t>
            </a:r>
            <a:r>
              <a:rPr lang="zh-CN" altLang="en-US" sz="1600" kern="100" dirty="0">
                <a:latin typeface="微软雅黑" panose="020B0503020204020204" pitchFamily="34" charset="-122"/>
                <a:ea typeface="微软雅黑" panose="020B0503020204020204" pitchFamily="34" charset="-122"/>
              </a:rPr>
              <a:t>。</a:t>
            </a:r>
            <a:endParaRPr lang="zh-CN" altLang="zh-CN" sz="1600" kern="100" dirty="0">
              <a:latin typeface="微软雅黑" panose="020B0503020204020204" pitchFamily="34" charset="-122"/>
              <a:ea typeface="微软雅黑" panose="020B0503020204020204" pitchFamily="34" charset="-122"/>
            </a:endParaRPr>
          </a:p>
          <a:p>
            <a:pPr defTabSz="963930" fontAlgn="auto">
              <a:lnSpc>
                <a:spcPct val="150000"/>
              </a:lnSpc>
              <a:spcBef>
                <a:spcPts val="0"/>
              </a:spcBef>
              <a:spcAft>
                <a:spcPts val="0"/>
              </a:spcAft>
              <a:defRPr/>
            </a:pPr>
            <a:endParaRPr lang="en-US" altLang="zh-CN" sz="1600" dirty="0">
              <a:solidFill>
                <a:prstClr val="black"/>
              </a:solidFill>
              <a:latin typeface="微软雅黑" panose="020B0503020204020204" pitchFamily="34" charset="-122"/>
              <a:ea typeface="微软雅黑" panose="020B0503020204020204" pitchFamily="34" charset="-122"/>
            </a:endParaRPr>
          </a:p>
          <a:p>
            <a:pPr marL="301625" indent="-301625" defTabSz="963930" fontAlgn="auto">
              <a:lnSpc>
                <a:spcPct val="150000"/>
              </a:lnSpc>
              <a:spcBef>
                <a:spcPts val="0"/>
              </a:spcBef>
              <a:spcAft>
                <a:spcPts val="0"/>
              </a:spcAft>
              <a:buFont typeface="Wingdings" panose="05000000000000000000" pitchFamily="2" charset="2"/>
              <a:buChar char="u"/>
              <a:defRPr/>
            </a:pPr>
            <a:endParaRPr lang="en-US" altLang="zh-CN" sz="1055" dirty="0">
              <a:solidFill>
                <a:prstClr val="black"/>
              </a:solidFill>
              <a:latin typeface="Century Gothic" panose="020B0502020202020204"/>
              <a:ea typeface="微软雅黑" panose="020B0503020204020204" pitchFamily="34" charset="-122"/>
            </a:endParaRPr>
          </a:p>
        </p:txBody>
      </p:sp>
      <p:sp>
        <p:nvSpPr>
          <p:cNvPr id="14" name="任意多边形 6"/>
          <p:cNvSpPr/>
          <p:nvPr>
            <p:custDataLst>
              <p:tags r:id="rId1"/>
            </p:custDataLst>
          </p:nvPr>
        </p:nvSpPr>
        <p:spPr bwMode="auto">
          <a:xfrm>
            <a:off x="116679" y="0"/>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fontScale="92500"/>
          </a:bodyPr>
          <a:lstStyle/>
          <a:p>
            <a:pPr algn="ctr" defTabSz="963930" fontAlgn="auto">
              <a:spcBef>
                <a:spcPts val="0"/>
              </a:spcBef>
              <a:spcAft>
                <a:spcPts val="0"/>
              </a:spcAft>
            </a:pPr>
            <a:r>
              <a:rPr lang="zh-CN" altLang="en-US" sz="2045" noProof="1">
                <a:solidFill>
                  <a:srgbClr val="FEFFFF"/>
                </a:solidFill>
                <a:latin typeface="微软雅黑" panose="020B0503020204020204" pitchFamily="34" charset="-122"/>
                <a:ea typeface="微软雅黑" panose="020B0503020204020204" pitchFamily="34" charset="-122"/>
              </a:rPr>
              <a:t>系统功能</a:t>
            </a:r>
            <a:r>
              <a:rPr lang="en-US" altLang="zh-CN" sz="2045" noProof="1">
                <a:solidFill>
                  <a:srgbClr val="FEFFFF"/>
                </a:solidFill>
                <a:latin typeface="微软雅黑" panose="020B0503020204020204" pitchFamily="34" charset="-122"/>
                <a:ea typeface="微软雅黑" panose="020B0503020204020204" pitchFamily="34" charset="-122"/>
              </a:rPr>
              <a:t>-</a:t>
            </a:r>
            <a:r>
              <a:rPr lang="zh-CN" altLang="en-US" sz="2045" noProof="1">
                <a:solidFill>
                  <a:srgbClr val="FEFFFF"/>
                </a:solidFill>
                <a:latin typeface="微软雅黑" panose="020B0503020204020204" pitchFamily="34" charset="-122"/>
                <a:ea typeface="微软雅黑" panose="020B0503020204020204" pitchFamily="34" charset="-122"/>
              </a:rPr>
              <a:t>数据服务平台</a:t>
            </a:r>
            <a:endParaRPr lang="zh-CN" altLang="en-US" sz="2045" noProof="1">
              <a:solidFill>
                <a:srgbClr val="FEFFFF"/>
              </a:solidFill>
              <a:latin typeface="微软雅黑" panose="020B0503020204020204" pitchFamily="34" charset="-122"/>
              <a:ea typeface="微软雅黑" panose="020B0503020204020204" pitchFamily="34" charset="-122"/>
            </a:endParaRPr>
          </a:p>
        </p:txBody>
      </p:sp>
      <p:sp>
        <p:nvSpPr>
          <p:cNvPr id="21" name="文本框 20"/>
          <p:cNvSpPr txBox="1"/>
          <p:nvPr/>
        </p:nvSpPr>
        <p:spPr>
          <a:xfrm>
            <a:off x="5781303" y="53943"/>
            <a:ext cx="6144025" cy="481670"/>
          </a:xfrm>
          <a:prstGeom prst="rect">
            <a:avLst/>
          </a:prstGeom>
          <a:noFill/>
        </p:spPr>
        <p:txBody>
          <a:bodyPr wrap="square" rtlCol="0">
            <a:spAutoFit/>
          </a:bodyPr>
          <a:lstStyle/>
          <a:p>
            <a:pPr defTabSz="964565" fontAlgn="auto">
              <a:spcBef>
                <a:spcPts val="0"/>
              </a:spcBef>
              <a:spcAft>
                <a:spcPts val="0"/>
              </a:spcAft>
              <a:defRPr/>
            </a:pPr>
            <a:r>
              <a:rPr lang="zh-CN" altLang="en-US" sz="2530" b="1" spc="150" dirty="0">
                <a:solidFill>
                  <a:srgbClr val="002B92"/>
                </a:solidFill>
                <a:latin typeface="微软雅黑" panose="020B0503020204020204" pitchFamily="34" charset="-122"/>
                <a:ea typeface="微软雅黑" panose="020B0503020204020204" pitchFamily="34" charset="-122"/>
              </a:rPr>
              <a:t>数据服务平台框架</a:t>
            </a:r>
            <a:endParaRPr lang="zh-CN" altLang="en-US" sz="2530" b="1" spc="150" dirty="0">
              <a:solidFill>
                <a:srgbClr val="002B92"/>
              </a:solidFill>
              <a:latin typeface="微软雅黑" panose="020B0503020204020204" pitchFamily="34" charset="-122"/>
              <a:ea typeface="微软雅黑" panose="020B0503020204020204" pitchFamily="34" charset="-122"/>
            </a:endParaRPr>
          </a:p>
        </p:txBody>
      </p:sp>
      <p:sp>
        <p:nvSpPr>
          <p:cNvPr id="2" name="Rectangle 2"/>
          <p:cNvSpPr>
            <a:spLocks noChangeArrowheads="1"/>
          </p:cNvSpPr>
          <p:nvPr/>
        </p:nvSpPr>
        <p:spPr bwMode="auto">
          <a:xfrm>
            <a:off x="2866049" y="1240061"/>
            <a:ext cx="1285875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endParaRPr lang="zh-CN" altLang="en-US"/>
          </a:p>
        </p:txBody>
      </p:sp>
      <p:graphicFrame>
        <p:nvGraphicFramePr>
          <p:cNvPr id="4" name="对象 3"/>
          <p:cNvGraphicFramePr>
            <a:graphicFrameLocks noChangeAspect="1"/>
          </p:cNvGraphicFramePr>
          <p:nvPr/>
        </p:nvGraphicFramePr>
        <p:xfrm>
          <a:off x="3044999" y="952029"/>
          <a:ext cx="6550588" cy="6175705"/>
        </p:xfrm>
        <a:graphic>
          <a:graphicData uri="http://schemas.openxmlformats.org/presentationml/2006/ole">
            <mc:AlternateContent xmlns:mc="http://schemas.openxmlformats.org/markup-compatibility/2006">
              <mc:Choice xmlns:v="urn:schemas-microsoft-com:vml" Requires="v">
                <p:oleObj spid="_x0000_s6" name="Visio" r:id="rId2" imgW="6198235" imgH="5856605" progId="Visio.Drawing.15">
                  <p:embed/>
                </p:oleObj>
              </mc:Choice>
              <mc:Fallback>
                <p:oleObj name="Visio" r:id="rId2" imgW="6198235" imgH="5856605" progId="Visio.Drawing.15">
                  <p:embed/>
                  <p:pic>
                    <p:nvPicPr>
                      <p:cNvPr id="0" name="Object 39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999" y="952029"/>
                        <a:ext cx="6550588" cy="6175705"/>
                      </a:xfrm>
                      <a:prstGeom prst="rect">
                        <a:avLst/>
                      </a:prstGeom>
                      <a:noFill/>
                    </p:spPr>
                  </p:pic>
                </p:oleObj>
              </mc:Fallback>
            </mc:AlternateContent>
          </a:graphicData>
        </a:graphic>
      </p:graphicFrame>
    </p:spTree>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6" y="-617"/>
            <a:ext cx="12858044" cy="723265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6435" tIns="48218" rIns="96435" bIns="48218" numCol="1" spcCol="0" rtlCol="0" fromWordArt="0" anchor="ctr" anchorCtr="0" forceAA="0" compatLnSpc="1">
            <a:noAutofit/>
          </a:bodyPr>
          <a:lstStyle/>
          <a:p>
            <a:pPr algn="ctr"/>
            <a:endParaRPr kumimoji="1" lang="zh-CN" altLang="en-US"/>
          </a:p>
        </p:txBody>
      </p:sp>
      <p:sp>
        <p:nvSpPr>
          <p:cNvPr id="4" name="文本框 7"/>
          <p:cNvSpPr txBox="1"/>
          <p:nvPr/>
        </p:nvSpPr>
        <p:spPr>
          <a:xfrm>
            <a:off x="956310" y="3246120"/>
            <a:ext cx="11374120" cy="739775"/>
          </a:xfrm>
          <a:prstGeom prst="rect">
            <a:avLst/>
          </a:prstGeom>
          <a:noFill/>
        </p:spPr>
        <p:txBody>
          <a:bodyPr wrap="square" rtlCol="0">
            <a:spAutoFit/>
          </a:bodyPr>
          <a:lstStyle/>
          <a:p>
            <a:pPr algn="ctr">
              <a:buClrTx/>
              <a:buSzTx/>
              <a:buFontTx/>
            </a:pPr>
            <a:r>
              <a:rPr lang="en-US" altLang="zh-CN" sz="4220" b="1" dirty="0">
                <a:solidFill>
                  <a:schemeClr val="bg1"/>
                </a:solidFill>
                <a:latin typeface="微软雅黑" panose="020B0503020204020204" pitchFamily="34" charset="-122"/>
                <a:ea typeface="微软雅黑" panose="020B0503020204020204" pitchFamily="34" charset="-122"/>
              </a:rPr>
              <a:t>6.5</a:t>
            </a:r>
            <a:r>
              <a:rPr lang="zh-CN" altLang="en-US" sz="4220" b="1" dirty="0">
                <a:solidFill>
                  <a:schemeClr val="bg1"/>
                </a:solidFill>
                <a:latin typeface="微软雅黑" panose="020B0503020204020204" pitchFamily="34" charset="-122"/>
                <a:ea typeface="微软雅黑" panose="020B0503020204020204" pitchFamily="34" charset="-122"/>
              </a:rPr>
              <a:t> “一试点”</a:t>
            </a:r>
            <a:r>
              <a:rPr lang="en-US" altLang="zh-CN" sz="4220" b="1" dirty="0">
                <a:solidFill>
                  <a:schemeClr val="bg1"/>
                </a:solidFill>
                <a:latin typeface="微软雅黑" panose="020B0503020204020204" pitchFamily="34" charset="-122"/>
                <a:ea typeface="微软雅黑" panose="020B0503020204020204" pitchFamily="34" charset="-122"/>
              </a:rPr>
              <a:t>-</a:t>
            </a:r>
            <a:r>
              <a:rPr lang="zh-CN" altLang="en-US" sz="4220" b="1" dirty="0">
                <a:solidFill>
                  <a:schemeClr val="bg1"/>
                </a:solidFill>
                <a:latin typeface="微软雅黑" panose="020B0503020204020204" pitchFamily="34" charset="-122"/>
                <a:ea typeface="微软雅黑" panose="020B0503020204020204" pitchFamily="34" charset="-122"/>
              </a:rPr>
              <a:t>安全生产双重预防机制的落地</a:t>
            </a:r>
            <a:endParaRPr lang="en-US" altLang="zh-CN" sz="422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p:cNvPicPr>
            <a:picLocks noChangeAspect="1"/>
          </p:cNvPicPr>
          <p:nvPr>
            <p:custDataLst>
              <p:tags r:id="rId1"/>
            </p:custDataLst>
          </p:nvPr>
        </p:nvPicPr>
        <p:blipFill>
          <a:blip r:embed="rId2"/>
          <a:stretch>
            <a:fillRect/>
          </a:stretch>
        </p:blipFill>
        <p:spPr>
          <a:xfrm>
            <a:off x="1964690" y="2176145"/>
            <a:ext cx="8677275" cy="3552825"/>
          </a:xfrm>
          <a:prstGeom prst="rect">
            <a:avLst/>
          </a:prstGeom>
        </p:spPr>
      </p:pic>
      <p:sp>
        <p:nvSpPr>
          <p:cNvPr id="57" name="矩形 56"/>
          <p:cNvSpPr/>
          <p:nvPr/>
        </p:nvSpPr>
        <p:spPr>
          <a:xfrm>
            <a:off x="3477311" y="951575"/>
            <a:ext cx="5489575" cy="480060"/>
          </a:xfrm>
          <a:prstGeom prst="rect">
            <a:avLst/>
          </a:prstGeom>
          <a:noFill/>
          <a:extLst>
            <a:ext uri="{909E8E84-426E-40DD-AFC4-6F175D3DCCD1}">
              <a14:hiddenFill xmlns:a14="http://schemas.microsoft.com/office/drawing/2010/main">
                <a:solidFill>
                  <a:srgbClr val="50742F"/>
                </a:solidFill>
              </a14:hiddenFill>
            </a:ext>
          </a:extLst>
        </p:spPr>
        <p:txBody>
          <a:bodyPr wrap="square">
            <a:spAutoFit/>
          </a:bodyPr>
          <a:p>
            <a:pPr indent="-241300" algn="ctr" defTabSz="964565">
              <a:spcBef>
                <a:spcPts val="0"/>
              </a:spcBef>
              <a:spcAft>
                <a:spcPts val="1000"/>
              </a:spcAft>
              <a:buClrTx/>
              <a:buSzTx/>
              <a:buFontTx/>
            </a:pPr>
            <a:r>
              <a:rPr lang="zh-CN" altLang="en-US" sz="2530" b="1" spc="150" dirty="0">
                <a:solidFill>
                  <a:srgbClr val="002B92"/>
                </a:solidFill>
                <a:uFillTx/>
                <a:latin typeface="微软雅黑" panose="020B0503020204020204" pitchFamily="34" charset="-122"/>
                <a:ea typeface="微软雅黑" panose="020B0503020204020204" pitchFamily="34" charset="-122"/>
              </a:rPr>
              <a:t>双重预防机制落地</a:t>
            </a:r>
            <a:endParaRPr lang="zh-CN" altLang="en-US" sz="2530" b="1" spc="150" dirty="0">
              <a:solidFill>
                <a:srgbClr val="002B92"/>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00453" y="448310"/>
            <a:ext cx="6840855" cy="48006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2530" b="1" dirty="0">
                <a:solidFill>
                  <a:srgbClr val="002B92"/>
                </a:solidFill>
                <a:latin typeface="微软雅黑" panose="020B0503020204020204" pitchFamily="34" charset="-122"/>
                <a:ea typeface="微软雅黑" panose="020B0503020204020204" pitchFamily="34" charset="-122"/>
              </a:rPr>
              <a:t>安全</a:t>
            </a: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生产动态风险看板与双重预防机制落地</a:t>
            </a:r>
            <a:endPar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668735" y="1288534"/>
            <a:ext cx="11013406" cy="5916490"/>
          </a:xfrm>
          <a:prstGeom prst="rect">
            <a:avLst/>
          </a:prstGeom>
        </p:spPr>
      </p:pic>
    </p:spTree>
    <p:custDataLst>
      <p:tags r:id="rId2"/>
    </p:custData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AutoShape 2"/>
          <p:cNvSpPr>
            <a:spLocks noChangeArrowheads="1"/>
          </p:cNvSpPr>
          <p:nvPr/>
        </p:nvSpPr>
        <p:spPr bwMode="auto">
          <a:xfrm>
            <a:off x="7454670" y="2079387"/>
            <a:ext cx="1126754" cy="564214"/>
          </a:xfrm>
          <a:prstGeom prst="downArrow">
            <a:avLst>
              <a:gd name="adj1" fmla="val 39444"/>
              <a:gd name="adj2" fmla="val 32824"/>
            </a:avLst>
          </a:prstGeom>
          <a:gradFill rotWithShape="0">
            <a:gsLst>
              <a:gs pos="0">
                <a:schemeClr val="accent1">
                  <a:alpha val="81999"/>
                </a:schemeClr>
              </a:gs>
              <a:gs pos="100000">
                <a:schemeClr val="accent1">
                  <a:gamma/>
                  <a:shade val="53725"/>
                  <a:invGamma/>
                </a:schemeClr>
              </a:gs>
            </a:gsLst>
            <a:lin ang="5400000" scaled="1"/>
          </a:gradFill>
          <a:ln w="9525">
            <a:noFill/>
            <a:miter lim="800000"/>
          </a:ln>
          <a:effectLst/>
        </p:spPr>
        <p:txBody>
          <a:bodyPr wrap="none" lIns="18983" tIns="11390" rIns="18983" bIns="11390" anchor="ctr"/>
          <a:lstStyle/>
          <a:p>
            <a:pPr>
              <a:defRPr/>
            </a:pPr>
            <a:endParaRPr lang="zh-CN" altLang="en-US" sz="100">
              <a:latin typeface="微软雅黑" panose="020B0503020204020204" pitchFamily="34" charset="-122"/>
              <a:ea typeface="微软雅黑" panose="020B0503020204020204" pitchFamily="34" charset="-122"/>
            </a:endParaRPr>
          </a:p>
        </p:txBody>
      </p:sp>
      <p:sp>
        <p:nvSpPr>
          <p:cNvPr id="22" name="AutoShape 3"/>
          <p:cNvSpPr>
            <a:spLocks noChangeArrowheads="1"/>
          </p:cNvSpPr>
          <p:nvPr/>
        </p:nvSpPr>
        <p:spPr bwMode="auto">
          <a:xfrm>
            <a:off x="4658715" y="2094456"/>
            <a:ext cx="1125079" cy="564213"/>
          </a:xfrm>
          <a:prstGeom prst="downArrow">
            <a:avLst>
              <a:gd name="adj1" fmla="val 39444"/>
              <a:gd name="adj2" fmla="val 32824"/>
            </a:avLst>
          </a:prstGeom>
          <a:gradFill rotWithShape="0">
            <a:gsLst>
              <a:gs pos="0">
                <a:schemeClr val="accent1">
                  <a:alpha val="81999"/>
                </a:schemeClr>
              </a:gs>
              <a:gs pos="100000">
                <a:schemeClr val="accent1">
                  <a:gamma/>
                  <a:shade val="53725"/>
                  <a:invGamma/>
                </a:schemeClr>
              </a:gs>
            </a:gsLst>
            <a:lin ang="5400000" scaled="1"/>
          </a:gradFill>
          <a:ln w="9525">
            <a:noFill/>
            <a:miter lim="800000"/>
          </a:ln>
          <a:effectLst/>
        </p:spPr>
        <p:txBody>
          <a:bodyPr wrap="none" lIns="18983" tIns="11390" rIns="18983" bIns="11390" anchor="ctr"/>
          <a:lstStyle/>
          <a:p>
            <a:pPr>
              <a:defRPr/>
            </a:pPr>
            <a:endParaRPr lang="zh-CN" altLang="en-US" sz="100">
              <a:latin typeface="微软雅黑" panose="020B0503020204020204" pitchFamily="34" charset="-122"/>
              <a:ea typeface="微软雅黑" panose="020B0503020204020204" pitchFamily="34" charset="-122"/>
            </a:endParaRPr>
          </a:p>
        </p:txBody>
      </p:sp>
      <p:sp>
        <p:nvSpPr>
          <p:cNvPr id="23" name="Rectangle 5"/>
          <p:cNvSpPr>
            <a:spLocks noChangeArrowheads="1"/>
          </p:cNvSpPr>
          <p:nvPr/>
        </p:nvSpPr>
        <p:spPr bwMode="auto">
          <a:xfrm>
            <a:off x="4157980" y="5327650"/>
            <a:ext cx="7319010" cy="726440"/>
          </a:xfrm>
          <a:prstGeom prst="rect">
            <a:avLst/>
          </a:prstGeom>
          <a:solidFill>
            <a:schemeClr val="accent1"/>
          </a:solidFill>
          <a:ln w="9525">
            <a:solidFill>
              <a:srgbClr val="003399"/>
            </a:solidFill>
            <a:miter lim="800000"/>
          </a:ln>
          <a:effectLst>
            <a:prstShdw prst="shdw13" dist="53882" dir="13500000">
              <a:srgbClr val="001F5C">
                <a:alpha val="50000"/>
              </a:srgbClr>
            </a:prstShdw>
          </a:effectLst>
        </p:spPr>
        <p:txBody>
          <a:bodyPr wrap="none" lIns="18983" tIns="11390" rIns="18983" bIns="113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
              <a:latin typeface="微软雅黑" panose="020B0503020204020204" pitchFamily="34" charset="-122"/>
              <a:ea typeface="微软雅黑" panose="020B0503020204020204" pitchFamily="34" charset="-122"/>
            </a:endParaRPr>
          </a:p>
        </p:txBody>
      </p:sp>
      <p:sp>
        <p:nvSpPr>
          <p:cNvPr id="24" name="AutoShape 13"/>
          <p:cNvSpPr>
            <a:spLocks noChangeArrowheads="1"/>
          </p:cNvSpPr>
          <p:nvPr/>
        </p:nvSpPr>
        <p:spPr bwMode="auto">
          <a:xfrm>
            <a:off x="9849648" y="2973424"/>
            <a:ext cx="1125079" cy="2621836"/>
          </a:xfrm>
          <a:prstGeom prst="downArrow">
            <a:avLst>
              <a:gd name="adj1" fmla="val 55269"/>
              <a:gd name="adj2" fmla="val 47740"/>
            </a:avLst>
          </a:prstGeom>
          <a:gradFill rotWithShape="0">
            <a:gsLst>
              <a:gs pos="0">
                <a:schemeClr val="accent1">
                  <a:alpha val="81999"/>
                </a:schemeClr>
              </a:gs>
              <a:gs pos="100000">
                <a:schemeClr val="accent1">
                  <a:gamma/>
                  <a:shade val="53725"/>
                  <a:invGamma/>
                </a:schemeClr>
              </a:gs>
            </a:gsLst>
            <a:lin ang="5400000" scaled="1"/>
          </a:gradFill>
          <a:ln w="9525" cmpd="sng">
            <a:solidFill>
              <a:srgbClr val="003399"/>
            </a:solidFill>
            <a:miter lim="800000"/>
          </a:ln>
          <a:effectLst/>
        </p:spPr>
        <p:txBody>
          <a:bodyPr wrap="none" lIns="18983" tIns="11390" rIns="18983" bIns="11390" anchor="ctr"/>
          <a:lstStyle/>
          <a:p>
            <a:pPr>
              <a:defRPr/>
            </a:pPr>
            <a:endParaRPr lang="zh-CN" altLang="en-US" sz="100">
              <a:latin typeface="微软雅黑" panose="020B0503020204020204" pitchFamily="34" charset="-122"/>
              <a:ea typeface="微软雅黑" panose="020B0503020204020204" pitchFamily="34" charset="-122"/>
            </a:endParaRPr>
          </a:p>
        </p:txBody>
      </p:sp>
      <p:sp>
        <p:nvSpPr>
          <p:cNvPr id="25" name="Rectangle 6"/>
          <p:cNvSpPr>
            <a:spLocks noGrp="1" noChangeArrowheads="1"/>
          </p:cNvSpPr>
          <p:nvPr/>
        </p:nvSpPr>
        <p:spPr bwMode="auto">
          <a:xfrm>
            <a:off x="2190238" y="817023"/>
            <a:ext cx="8511758" cy="592675"/>
          </a:xfrm>
          <a:prstGeom prst="rect">
            <a:avLst/>
          </a:prstGeom>
          <a:solidFill>
            <a:srgbClr val="FFCC00"/>
          </a:solidFill>
          <a:ln>
            <a:noFill/>
          </a:ln>
          <a:extLs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buFontTx/>
              <a:buNone/>
            </a:pPr>
            <a:r>
              <a:rPr lang="zh-CN" altLang="en-US" sz="2530" dirty="0">
                <a:solidFill>
                  <a:schemeClr val="tx2"/>
                </a:solidFill>
                <a:ea typeface="微软雅黑" panose="020B0503020204020204" pitchFamily="34" charset="-122"/>
              </a:rPr>
              <a:t>岗位达标主线的信息化实施思路-岗位安全职责矩阵</a:t>
            </a:r>
            <a:endParaRPr lang="zh-CN" altLang="en-US" sz="2530" dirty="0">
              <a:solidFill>
                <a:schemeClr val="tx2"/>
              </a:solidFill>
              <a:ea typeface="微软雅黑" panose="020B0503020204020204" pitchFamily="34" charset="-122"/>
            </a:endParaRPr>
          </a:p>
        </p:txBody>
      </p:sp>
      <p:sp>
        <p:nvSpPr>
          <p:cNvPr id="26" name="Text Box 7"/>
          <p:cNvSpPr txBox="1">
            <a:spLocks noChangeArrowheads="1"/>
          </p:cNvSpPr>
          <p:nvPr/>
        </p:nvSpPr>
        <p:spPr bwMode="auto">
          <a:xfrm>
            <a:off x="4454460" y="1831602"/>
            <a:ext cx="1687618" cy="350520"/>
          </a:xfrm>
          <a:prstGeom prst="rect">
            <a:avLst/>
          </a:prstGeom>
          <a:solidFill>
            <a:schemeClr val="folHlink"/>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rPr>
              <a:t>安全生产标准化</a:t>
            </a:r>
            <a:endPar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grpSp>
        <p:nvGrpSpPr>
          <p:cNvPr id="27" name="Group 8"/>
          <p:cNvGrpSpPr/>
          <p:nvPr/>
        </p:nvGrpSpPr>
        <p:grpSpPr bwMode="auto">
          <a:xfrm>
            <a:off x="4539615" y="5585460"/>
            <a:ext cx="6715760" cy="326390"/>
            <a:chOff x="0" y="0"/>
            <a:chExt cx="6972" cy="488"/>
          </a:xfrm>
        </p:grpSpPr>
        <p:sp>
          <p:nvSpPr>
            <p:cNvPr id="28" name="Text Box 9"/>
            <p:cNvSpPr txBox="1">
              <a:spLocks noChangeArrowheads="1"/>
            </p:cNvSpPr>
            <p:nvPr/>
          </p:nvSpPr>
          <p:spPr bwMode="auto">
            <a:xfrm>
              <a:off x="2148" y="11"/>
              <a:ext cx="2445" cy="477"/>
            </a:xfrm>
            <a:prstGeom prst="rect">
              <a:avLst/>
            </a:prstGeom>
            <a:noFill/>
            <a:ln w="9525">
              <a:solidFill>
                <a:srgbClr val="003399"/>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75"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业务流程驱动</a:t>
              </a:r>
              <a:endParaRPr lang="zh-CN" altLang="en-US" sz="1475"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29" name="Text Box 10"/>
            <p:cNvSpPr txBox="1">
              <a:spLocks noChangeArrowheads="1"/>
            </p:cNvSpPr>
            <p:nvPr/>
          </p:nvSpPr>
          <p:spPr bwMode="auto">
            <a:xfrm>
              <a:off x="0" y="0"/>
              <a:ext cx="1757" cy="477"/>
            </a:xfrm>
            <a:prstGeom prst="rect">
              <a:avLst/>
            </a:prstGeom>
            <a:noFill/>
            <a:ln w="9525">
              <a:solidFill>
                <a:srgbClr val="003399"/>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75"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周期性任务</a:t>
              </a:r>
              <a:endParaRPr lang="zh-CN" altLang="en-US" sz="1475"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0" name="Text Box 11"/>
            <p:cNvSpPr txBox="1">
              <a:spLocks noChangeArrowheads="1"/>
            </p:cNvSpPr>
            <p:nvPr/>
          </p:nvSpPr>
          <p:spPr bwMode="auto">
            <a:xfrm>
              <a:off x="4869" y="2"/>
              <a:ext cx="2103" cy="477"/>
            </a:xfrm>
            <a:prstGeom prst="rect">
              <a:avLst/>
            </a:prstGeom>
            <a:noFill/>
            <a:ln w="9525">
              <a:solidFill>
                <a:srgbClr val="003399"/>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75" dirty="0">
                  <a:solidFill>
                    <a:schemeClr val="bg1"/>
                  </a:solidFill>
                  <a:latin typeface="微软雅黑" panose="020B0503020204020204" pitchFamily="34" charset="-122"/>
                  <a:ea typeface="微软雅黑" panose="020B0503020204020204" pitchFamily="34" charset="-122"/>
                  <a:sym typeface="宋体" panose="02010600030101010101" pitchFamily="2" charset="-122"/>
                </a:rPr>
                <a:t>日常工作要求</a:t>
              </a:r>
              <a:endParaRPr lang="zh-CN" altLang="en-US" sz="1475" dirty="0">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grpSp>
      <p:sp>
        <p:nvSpPr>
          <p:cNvPr id="31" name="Text Box 12"/>
          <p:cNvSpPr txBox="1">
            <a:spLocks noChangeArrowheads="1"/>
          </p:cNvSpPr>
          <p:nvPr/>
        </p:nvSpPr>
        <p:spPr bwMode="auto">
          <a:xfrm>
            <a:off x="6867018" y="1808163"/>
            <a:ext cx="2310430" cy="350520"/>
          </a:xfrm>
          <a:prstGeom prst="rect">
            <a:avLst/>
          </a:prstGeom>
          <a:solidFill>
            <a:schemeClr val="folHlink"/>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rPr>
              <a:t>生产、设备管理</a:t>
            </a:r>
            <a:endPar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32" name="AutoShape 13"/>
          <p:cNvSpPr>
            <a:spLocks noChangeArrowheads="1"/>
          </p:cNvSpPr>
          <p:nvPr/>
        </p:nvSpPr>
        <p:spPr bwMode="auto">
          <a:xfrm>
            <a:off x="4662064" y="2973424"/>
            <a:ext cx="1125079" cy="2621836"/>
          </a:xfrm>
          <a:prstGeom prst="downArrow">
            <a:avLst>
              <a:gd name="adj1" fmla="val 55269"/>
              <a:gd name="adj2" fmla="val 47740"/>
            </a:avLst>
          </a:prstGeom>
          <a:gradFill rotWithShape="0">
            <a:gsLst>
              <a:gs pos="0">
                <a:schemeClr val="accent1">
                  <a:alpha val="81999"/>
                </a:schemeClr>
              </a:gs>
              <a:gs pos="100000">
                <a:schemeClr val="accent1">
                  <a:gamma/>
                  <a:shade val="53725"/>
                  <a:invGamma/>
                </a:schemeClr>
              </a:gs>
            </a:gsLst>
            <a:lin ang="5400000" scaled="1"/>
          </a:gradFill>
          <a:ln w="9525" cmpd="sng">
            <a:solidFill>
              <a:srgbClr val="003399"/>
            </a:solidFill>
            <a:miter lim="800000"/>
          </a:ln>
          <a:effectLst/>
        </p:spPr>
        <p:txBody>
          <a:bodyPr wrap="none" lIns="18983" tIns="11390" rIns="18983" bIns="11390" anchor="ctr"/>
          <a:lstStyle/>
          <a:p>
            <a:pPr>
              <a:defRPr/>
            </a:pPr>
            <a:endParaRPr lang="zh-CN" altLang="en-US" sz="100">
              <a:latin typeface="微软雅黑" panose="020B0503020204020204" pitchFamily="34" charset="-122"/>
              <a:ea typeface="微软雅黑" panose="020B0503020204020204" pitchFamily="34" charset="-122"/>
            </a:endParaRPr>
          </a:p>
        </p:txBody>
      </p:sp>
      <p:sp>
        <p:nvSpPr>
          <p:cNvPr id="33" name="AutoShape 14"/>
          <p:cNvSpPr>
            <a:spLocks noChangeArrowheads="1"/>
          </p:cNvSpPr>
          <p:nvPr/>
        </p:nvSpPr>
        <p:spPr bwMode="auto">
          <a:xfrm>
            <a:off x="7447973" y="2956681"/>
            <a:ext cx="1125079" cy="2593374"/>
          </a:xfrm>
          <a:prstGeom prst="downArrow">
            <a:avLst>
              <a:gd name="adj1" fmla="val 50028"/>
              <a:gd name="adj2" fmla="val 45781"/>
            </a:avLst>
          </a:prstGeom>
          <a:gradFill rotWithShape="0">
            <a:gsLst>
              <a:gs pos="0">
                <a:schemeClr val="accent1">
                  <a:alpha val="81999"/>
                </a:schemeClr>
              </a:gs>
              <a:gs pos="100000">
                <a:schemeClr val="accent1">
                  <a:gamma/>
                  <a:shade val="53725"/>
                  <a:invGamma/>
                </a:schemeClr>
              </a:gs>
            </a:gsLst>
            <a:lin ang="5400000" scaled="1"/>
          </a:gradFill>
          <a:ln w="9525" cap="flat" cmpd="sng">
            <a:solidFill>
              <a:srgbClr val="003399"/>
            </a:solidFill>
            <a:miter lim="800000"/>
          </a:ln>
          <a:effectLst/>
        </p:spPr>
        <p:txBody>
          <a:bodyPr wrap="none" lIns="18983" tIns="11390" rIns="18983" bIns="11390" anchor="ctr"/>
          <a:lstStyle/>
          <a:p>
            <a:pPr>
              <a:defRPr/>
            </a:pPr>
            <a:endParaRPr lang="zh-CN" altLang="zh-CN" sz="100" b="1">
              <a:latin typeface="微软雅黑" panose="020B0503020204020204" pitchFamily="34" charset="-122"/>
              <a:ea typeface="微软雅黑" panose="020B0503020204020204" pitchFamily="34" charset="-122"/>
            </a:endParaRPr>
          </a:p>
        </p:txBody>
      </p:sp>
      <p:sp>
        <p:nvSpPr>
          <p:cNvPr id="34" name="Rectangle 15"/>
          <p:cNvSpPr>
            <a:spLocks noChangeArrowheads="1"/>
          </p:cNvSpPr>
          <p:nvPr/>
        </p:nvSpPr>
        <p:spPr bwMode="auto">
          <a:xfrm>
            <a:off x="6932613" y="6640960"/>
            <a:ext cx="2117894" cy="458738"/>
          </a:xfrm>
          <a:prstGeom prst="rect">
            <a:avLst/>
          </a:prstGeom>
          <a:solidFill>
            <a:schemeClr val="accent1"/>
          </a:solidFill>
          <a:ln w="9525">
            <a:solidFill>
              <a:srgbClr val="003399"/>
            </a:solidFill>
            <a:miter lim="800000"/>
          </a:ln>
          <a:effectLst>
            <a:prstShdw prst="shdw13" dist="53882" dir="13500000">
              <a:srgbClr val="001F5C">
                <a:alpha val="50000"/>
              </a:srgbClr>
            </a:prstShdw>
          </a:effectLst>
        </p:spPr>
        <p:txBody>
          <a:bodyPr wrap="none" lIns="18983" tIns="11390" rIns="18983" bIns="113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200" dirty="0">
                <a:solidFill>
                  <a:schemeClr val="bg1"/>
                </a:solidFill>
                <a:latin typeface="微软雅黑" panose="020B0503020204020204" pitchFamily="34" charset="-122"/>
                <a:ea typeface="微软雅黑" panose="020B0503020204020204" pitchFamily="34" charset="-122"/>
              </a:rPr>
              <a:t>岗位工作任务清单（风险清单）</a:t>
            </a:r>
            <a:endParaRPr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35" name="AutoShape 16"/>
          <p:cNvSpPr>
            <a:spLocks noChangeArrowheads="1"/>
          </p:cNvSpPr>
          <p:nvPr/>
        </p:nvSpPr>
        <p:spPr bwMode="auto">
          <a:xfrm>
            <a:off x="7447973" y="5965264"/>
            <a:ext cx="1125079" cy="562539"/>
          </a:xfrm>
          <a:prstGeom prst="downArrow">
            <a:avLst>
              <a:gd name="adj1" fmla="val 39444"/>
              <a:gd name="adj2" fmla="val 32824"/>
            </a:avLst>
          </a:prstGeom>
          <a:gradFill rotWithShape="0">
            <a:gsLst>
              <a:gs pos="0">
                <a:schemeClr val="accent1">
                  <a:alpha val="81999"/>
                </a:schemeClr>
              </a:gs>
              <a:gs pos="100000">
                <a:schemeClr val="accent1">
                  <a:gamma/>
                  <a:shade val="53725"/>
                  <a:invGamma/>
                </a:schemeClr>
              </a:gs>
            </a:gsLst>
            <a:lin ang="5400000" scaled="1"/>
          </a:gradFill>
          <a:ln w="9525">
            <a:noFill/>
            <a:miter lim="800000"/>
          </a:ln>
          <a:effectLst/>
        </p:spPr>
        <p:txBody>
          <a:bodyPr wrap="none" lIns="18983" tIns="11390" rIns="18983" bIns="11390" anchor="ctr"/>
          <a:lstStyle/>
          <a:p>
            <a:pPr>
              <a:defRPr/>
            </a:pPr>
            <a:endParaRPr lang="zh-CN" altLang="en-US" sz="100">
              <a:latin typeface="微软雅黑" panose="020B0503020204020204" pitchFamily="34" charset="-122"/>
              <a:ea typeface="微软雅黑" panose="020B0503020204020204" pitchFamily="34" charset="-122"/>
            </a:endParaRPr>
          </a:p>
        </p:txBody>
      </p:sp>
      <p:sp>
        <p:nvSpPr>
          <p:cNvPr id="36" name="AutoShape 17"/>
          <p:cNvSpPr>
            <a:spLocks noChangeArrowheads="1"/>
          </p:cNvSpPr>
          <p:nvPr/>
        </p:nvSpPr>
        <p:spPr bwMode="auto">
          <a:xfrm flipH="1">
            <a:off x="707545" y="2854553"/>
            <a:ext cx="1567074" cy="2087757"/>
          </a:xfrm>
          <a:prstGeom prst="triangle">
            <a:avLst>
              <a:gd name="adj" fmla="val 50000"/>
            </a:avLst>
          </a:prstGeom>
          <a:solidFill>
            <a:srgbClr val="66FF66"/>
          </a:solidFill>
          <a:ln w="9525">
            <a:solidFill>
              <a:srgbClr val="003399"/>
            </a:solidFill>
            <a:miter lim="800000"/>
          </a:ln>
          <a:effectLst>
            <a:prstShdw prst="shdw13" dist="53882" dir="13500000">
              <a:srgbClr val="001F5C">
                <a:alpha val="50000"/>
              </a:srgbClr>
            </a:prstShdw>
          </a:effectLst>
        </p:spPr>
        <p:txBody>
          <a:bodyPr wrap="none" lIns="18983" tIns="11390" rIns="18983" bIns="113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
              <a:latin typeface="微软雅黑" panose="020B0503020204020204" pitchFamily="34" charset="-122"/>
              <a:ea typeface="微软雅黑" panose="020B0503020204020204" pitchFamily="34" charset="-122"/>
            </a:endParaRPr>
          </a:p>
        </p:txBody>
      </p:sp>
      <p:sp>
        <p:nvSpPr>
          <p:cNvPr id="37" name="AutoShape 18"/>
          <p:cNvSpPr>
            <a:spLocks noChangeArrowheads="1"/>
          </p:cNvSpPr>
          <p:nvPr/>
        </p:nvSpPr>
        <p:spPr bwMode="auto">
          <a:xfrm>
            <a:off x="1727148" y="3753376"/>
            <a:ext cx="9829372" cy="919149"/>
          </a:xfrm>
          <a:prstGeom prst="rightArrow">
            <a:avLst>
              <a:gd name="adj1" fmla="val 69389"/>
              <a:gd name="adj2" fmla="val 74616"/>
            </a:avLst>
          </a:prstGeom>
          <a:gradFill rotWithShape="0">
            <a:gsLst>
              <a:gs pos="0">
                <a:srgbClr val="FFCC00">
                  <a:alpha val="9998"/>
                </a:srgbClr>
              </a:gs>
              <a:gs pos="100000">
                <a:srgbClr val="604D00"/>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18983" tIns="11390" rIns="18983" bIns="1139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0"/>
          </a:p>
        </p:txBody>
      </p:sp>
      <p:sp>
        <p:nvSpPr>
          <p:cNvPr id="38" name="Text Box 19"/>
          <p:cNvSpPr txBox="1">
            <a:spLocks noChangeArrowheads="1"/>
          </p:cNvSpPr>
          <p:nvPr/>
        </p:nvSpPr>
        <p:spPr bwMode="auto">
          <a:xfrm>
            <a:off x="662305" y="3643037"/>
            <a:ext cx="1690967" cy="1456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475" dirty="0">
                <a:latin typeface="微软雅黑" panose="020B0503020204020204" pitchFamily="34" charset="-122"/>
                <a:ea typeface="微软雅黑" panose="020B0503020204020204" pitchFamily="34" charset="-122"/>
                <a:sym typeface="宋体" panose="02010600030101010101" pitchFamily="2" charset="-122"/>
              </a:rPr>
              <a:t>厂级</a:t>
            </a:r>
            <a:endParaRPr lang="en-US" altLang="zh-CN" sz="1475" dirty="0">
              <a:latin typeface="微软雅黑" panose="020B0503020204020204" pitchFamily="34" charset="-122"/>
              <a:ea typeface="微软雅黑" panose="020B0503020204020204" pitchFamily="34" charset="-122"/>
              <a:sym typeface="宋体" panose="02010600030101010101" pitchFamily="2" charset="-122"/>
            </a:endParaRPr>
          </a:p>
          <a:p>
            <a:pPr algn="ctr" eaLnBrk="1" hangingPunct="1"/>
            <a:endParaRPr lang="zh-CN" altLang="en-US" sz="1475" dirty="0">
              <a:latin typeface="微软雅黑" panose="020B0503020204020204" pitchFamily="34" charset="-122"/>
              <a:ea typeface="微软雅黑" panose="020B0503020204020204" pitchFamily="34" charset="-122"/>
              <a:sym typeface="宋体" panose="02010600030101010101" pitchFamily="2" charset="-122"/>
            </a:endParaRPr>
          </a:p>
          <a:p>
            <a:pPr algn="ctr" eaLnBrk="1" hangingPunct="1"/>
            <a:r>
              <a:rPr lang="zh-CN" altLang="en-US" sz="1475" dirty="0">
                <a:latin typeface="微软雅黑" panose="020B0503020204020204" pitchFamily="34" charset="-122"/>
                <a:ea typeface="微软雅黑" panose="020B0503020204020204" pitchFamily="34" charset="-122"/>
                <a:sym typeface="宋体" panose="02010600030101010101" pitchFamily="2" charset="-122"/>
              </a:rPr>
              <a:t>车间（部门）</a:t>
            </a:r>
            <a:endParaRPr lang="zh-CN" altLang="en-US" sz="1475" dirty="0">
              <a:latin typeface="微软雅黑" panose="020B0503020204020204" pitchFamily="34" charset="-122"/>
              <a:ea typeface="微软雅黑" panose="020B0503020204020204" pitchFamily="34" charset="-122"/>
              <a:sym typeface="宋体" panose="02010600030101010101" pitchFamily="2" charset="-122"/>
            </a:endParaRPr>
          </a:p>
          <a:p>
            <a:pPr algn="ctr" eaLnBrk="1" hangingPunct="1"/>
            <a:endParaRPr lang="zh-CN" altLang="en-US" sz="1475" dirty="0">
              <a:latin typeface="微软雅黑" panose="020B0503020204020204" pitchFamily="34" charset="-122"/>
              <a:ea typeface="微软雅黑" panose="020B0503020204020204" pitchFamily="34" charset="-122"/>
              <a:sym typeface="宋体" panose="02010600030101010101" pitchFamily="2" charset="-122"/>
            </a:endParaRPr>
          </a:p>
          <a:p>
            <a:pPr algn="ctr" eaLnBrk="1" hangingPunct="1"/>
            <a:r>
              <a:rPr lang="zh-CN" altLang="en-US" sz="1475" dirty="0">
                <a:latin typeface="微软雅黑" panose="020B0503020204020204" pitchFamily="34" charset="-122"/>
                <a:ea typeface="微软雅黑" panose="020B0503020204020204" pitchFamily="34" charset="-122"/>
                <a:sym typeface="宋体" panose="02010600030101010101" pitchFamily="2" charset="-122"/>
              </a:rPr>
              <a:t>班组四级</a:t>
            </a:r>
            <a:endParaRPr lang="zh-CN" altLang="en-US" sz="1475" dirty="0">
              <a:latin typeface="微软雅黑" panose="020B0503020204020204" pitchFamily="34" charset="-122"/>
              <a:ea typeface="微软雅黑" panose="020B0503020204020204" pitchFamily="34" charset="-122"/>
              <a:sym typeface="宋体" panose="02010600030101010101" pitchFamily="2" charset="-122"/>
            </a:endParaRPr>
          </a:p>
          <a:p>
            <a:pPr algn="ctr" eaLnBrk="1" hangingPunct="1"/>
            <a:endParaRPr lang="en-US" altLang="zh-CN" sz="1475" dirty="0">
              <a:latin typeface="微软雅黑" panose="020B0503020204020204" pitchFamily="34" charset="-122"/>
              <a:ea typeface="微软雅黑" panose="020B0503020204020204" pitchFamily="34" charset="-122"/>
              <a:sym typeface="宋体" panose="02010600030101010101" pitchFamily="2" charset="-122"/>
            </a:endParaRPr>
          </a:p>
        </p:txBody>
      </p:sp>
      <p:sp>
        <p:nvSpPr>
          <p:cNvPr id="39" name="Text Box 20"/>
          <p:cNvSpPr txBox="1">
            <a:spLocks noChangeArrowheads="1"/>
          </p:cNvSpPr>
          <p:nvPr/>
        </p:nvSpPr>
        <p:spPr bwMode="auto">
          <a:xfrm>
            <a:off x="2110740" y="3994150"/>
            <a:ext cx="1769110" cy="546100"/>
          </a:xfrm>
          <a:prstGeom prst="rect">
            <a:avLst/>
          </a:pr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1475">
                <a:latin typeface="微软雅黑" panose="020B0503020204020204" pitchFamily="34" charset="-122"/>
                <a:ea typeface="微软雅黑" panose="020B0503020204020204" pitchFamily="34" charset="-122"/>
                <a:sym typeface="宋体" panose="02010600030101010101" pitchFamily="2" charset="-122"/>
              </a:rPr>
              <a:t>岗位说明书</a:t>
            </a:r>
            <a:endParaRPr lang="zh-CN" altLang="en-US" sz="1475">
              <a:latin typeface="微软雅黑" panose="020B0503020204020204" pitchFamily="34" charset="-122"/>
              <a:ea typeface="微软雅黑" panose="020B0503020204020204" pitchFamily="34" charset="-122"/>
              <a:sym typeface="宋体" panose="02010600030101010101" pitchFamily="2" charset="-122"/>
            </a:endParaRPr>
          </a:p>
          <a:p>
            <a:pPr algn="l" eaLnBrk="1" hangingPunct="1"/>
            <a:r>
              <a:rPr lang="zh-CN" altLang="en-US" sz="1475">
                <a:latin typeface="微软雅黑" panose="020B0503020204020204" pitchFamily="34" charset="-122"/>
                <a:ea typeface="微软雅黑" panose="020B0503020204020204" pitchFamily="34" charset="-122"/>
                <a:sym typeface="宋体" panose="02010600030101010101" pitchFamily="2" charset="-122"/>
              </a:rPr>
              <a:t>岗位安全操作规程</a:t>
            </a:r>
            <a:endParaRPr lang="zh-CN" altLang="en-US" sz="100">
              <a:latin typeface="微软雅黑" panose="020B0503020204020204" pitchFamily="34" charset="-122"/>
              <a:ea typeface="微软雅黑" panose="020B0503020204020204" pitchFamily="34" charset="-122"/>
            </a:endParaRPr>
          </a:p>
        </p:txBody>
      </p:sp>
      <p:sp>
        <p:nvSpPr>
          <p:cNvPr id="41" name="Line 22"/>
          <p:cNvSpPr>
            <a:spLocks noChangeShapeType="1"/>
          </p:cNvSpPr>
          <p:nvPr/>
        </p:nvSpPr>
        <p:spPr bwMode="auto">
          <a:xfrm flipV="1">
            <a:off x="1045845" y="3977640"/>
            <a:ext cx="10583545" cy="1270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wrap="none" lIns="18983" tIns="11390" rIns="18983" bIns="11390" anchor="ctr"/>
          <a:lstStyle/>
          <a:p>
            <a:endParaRPr lang="zh-CN" altLang="en-US" sz="100"/>
          </a:p>
        </p:txBody>
      </p:sp>
      <p:sp>
        <p:nvSpPr>
          <p:cNvPr id="42" name="Line 23"/>
          <p:cNvSpPr>
            <a:spLocks noChangeShapeType="1"/>
          </p:cNvSpPr>
          <p:nvPr/>
        </p:nvSpPr>
        <p:spPr bwMode="auto">
          <a:xfrm flipV="1">
            <a:off x="869950" y="4498975"/>
            <a:ext cx="10737215" cy="7620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wrap="none" lIns="18983" tIns="11390" rIns="18983" bIns="11390" anchor="ctr"/>
          <a:lstStyle/>
          <a:p>
            <a:endParaRPr lang="zh-CN" altLang="en-US" sz="100"/>
          </a:p>
        </p:txBody>
      </p:sp>
      <p:sp>
        <p:nvSpPr>
          <p:cNvPr id="43" name="Line 24"/>
          <p:cNvSpPr>
            <a:spLocks noChangeShapeType="1"/>
          </p:cNvSpPr>
          <p:nvPr/>
        </p:nvSpPr>
        <p:spPr bwMode="auto">
          <a:xfrm flipV="1">
            <a:off x="3884930" y="4285615"/>
            <a:ext cx="553085" cy="4445"/>
          </a:xfrm>
          <a:prstGeom prst="line">
            <a:avLst/>
          </a:prstGeom>
          <a:noFill/>
          <a:ln w="57150">
            <a:solidFill>
              <a:schemeClr val="bg2"/>
            </a:solidFill>
            <a:round/>
            <a:tailEnd type="triangle" w="med" len="med"/>
          </a:ln>
          <a:extLst>
            <a:ext uri="{909E8E84-426E-40DD-AFC4-6F175D3DCCD1}">
              <a14:hiddenFill xmlns:a14="http://schemas.microsoft.com/office/drawing/2010/main">
                <a:noFill/>
              </a14:hiddenFill>
            </a:ext>
          </a:extLst>
        </p:spPr>
        <p:txBody>
          <a:bodyPr wrap="none" lIns="18983" tIns="11390" rIns="18983" bIns="11390" anchor="ctr"/>
          <a:lstStyle/>
          <a:p>
            <a:endParaRPr lang="zh-CN" altLang="en-US" sz="100"/>
          </a:p>
        </p:txBody>
      </p:sp>
      <p:sp>
        <p:nvSpPr>
          <p:cNvPr id="44" name="Text Box 25"/>
          <p:cNvSpPr txBox="1">
            <a:spLocks noChangeArrowheads="1"/>
          </p:cNvSpPr>
          <p:nvPr/>
        </p:nvSpPr>
        <p:spPr bwMode="auto">
          <a:xfrm>
            <a:off x="4438753" y="3976234"/>
            <a:ext cx="1732823" cy="577215"/>
          </a:xfrm>
          <a:prstGeom prst="rect">
            <a:avLst/>
          </a:pr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rPr>
              <a:t>细化、信息化</a:t>
            </a:r>
            <a:endPar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eaLnBrk="1" hangingPunct="1"/>
            <a:r>
              <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rPr>
              <a:t>岗位安全职责矩阵</a:t>
            </a:r>
            <a:endPar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eaLnBrk="1" hangingPunct="1"/>
            <a:endParaRPr lang="zh-CN" altLang="en-US" sz="100">
              <a:latin typeface="微软雅黑" panose="020B0503020204020204" pitchFamily="34" charset="-122"/>
              <a:ea typeface="微软雅黑" panose="020B0503020204020204" pitchFamily="34" charset="-122"/>
            </a:endParaRPr>
          </a:p>
          <a:p>
            <a:pPr eaLnBrk="1" hangingPunct="1"/>
            <a:endParaRPr lang="zh-CN" altLang="en-US" sz="100">
              <a:latin typeface="微软雅黑" panose="020B0503020204020204" pitchFamily="34" charset="-122"/>
              <a:ea typeface="微软雅黑" panose="020B0503020204020204" pitchFamily="34" charset="-122"/>
            </a:endParaRPr>
          </a:p>
        </p:txBody>
      </p:sp>
      <p:sp>
        <p:nvSpPr>
          <p:cNvPr id="45" name="Text Box 26"/>
          <p:cNvSpPr txBox="1">
            <a:spLocks noChangeArrowheads="1"/>
          </p:cNvSpPr>
          <p:nvPr/>
        </p:nvSpPr>
        <p:spPr bwMode="auto">
          <a:xfrm>
            <a:off x="7341864" y="4070322"/>
            <a:ext cx="1408022" cy="318770"/>
          </a:xfrm>
          <a:prstGeom prst="rect">
            <a:avLst/>
          </a:pr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rPr>
              <a:t>目标重点任务</a:t>
            </a:r>
            <a:endPar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46" name="Line 28"/>
          <p:cNvSpPr>
            <a:spLocks noChangeShapeType="1"/>
          </p:cNvSpPr>
          <p:nvPr/>
        </p:nvSpPr>
        <p:spPr bwMode="auto">
          <a:xfrm>
            <a:off x="662305" y="4904105"/>
            <a:ext cx="10944225" cy="24765"/>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wrap="none" lIns="18983" tIns="11390" rIns="18983" bIns="11390" anchor="ctr"/>
          <a:lstStyle/>
          <a:p>
            <a:endParaRPr lang="zh-CN" altLang="en-US" sz="100"/>
          </a:p>
        </p:txBody>
      </p:sp>
      <p:sp>
        <p:nvSpPr>
          <p:cNvPr id="47" name="Line 29"/>
          <p:cNvSpPr>
            <a:spLocks noChangeShapeType="1"/>
          </p:cNvSpPr>
          <p:nvPr/>
        </p:nvSpPr>
        <p:spPr bwMode="auto">
          <a:xfrm>
            <a:off x="1286510" y="3357499"/>
            <a:ext cx="10285730" cy="127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wrap="none" lIns="18983" tIns="11390" rIns="18983" bIns="11390" anchor="ctr"/>
          <a:lstStyle/>
          <a:p>
            <a:endParaRPr lang="zh-CN" altLang="en-US" sz="100"/>
          </a:p>
        </p:txBody>
      </p:sp>
      <p:sp>
        <p:nvSpPr>
          <p:cNvPr id="48" name="Line 30"/>
          <p:cNvSpPr>
            <a:spLocks noChangeShapeType="1"/>
          </p:cNvSpPr>
          <p:nvPr/>
        </p:nvSpPr>
        <p:spPr bwMode="auto">
          <a:xfrm flipH="1">
            <a:off x="11655425" y="3107055"/>
            <a:ext cx="6350" cy="1845310"/>
          </a:xfrm>
          <a:prstGeom prst="line">
            <a:avLst/>
          </a:prstGeom>
          <a:noFill/>
          <a:ln w="9525">
            <a:solidFill>
              <a:schemeClr val="bg2"/>
            </a:solidFill>
            <a:round/>
          </a:ln>
          <a:extLst>
            <a:ext uri="{909E8E84-426E-40DD-AFC4-6F175D3DCCD1}">
              <a14:hiddenFill xmlns:a14="http://schemas.microsoft.com/office/drawing/2010/main">
                <a:noFill/>
              </a14:hiddenFill>
            </a:ext>
          </a:extLst>
        </p:spPr>
        <p:txBody>
          <a:bodyPr wrap="none" lIns="18983" tIns="11390" rIns="18983" bIns="11390" anchor="ctr"/>
          <a:lstStyle/>
          <a:p>
            <a:endParaRPr lang="zh-CN" altLang="en-US" sz="100"/>
          </a:p>
        </p:txBody>
      </p:sp>
      <p:sp>
        <p:nvSpPr>
          <p:cNvPr id="49" name="Text Box 31"/>
          <p:cNvSpPr txBox="1">
            <a:spLocks noChangeArrowheads="1"/>
          </p:cNvSpPr>
          <p:nvPr/>
        </p:nvSpPr>
        <p:spPr bwMode="auto">
          <a:xfrm>
            <a:off x="4158124" y="2605093"/>
            <a:ext cx="2131287" cy="350520"/>
          </a:xfrm>
          <a:prstGeom prst="rect">
            <a:avLst/>
          </a:prstGeom>
          <a:solidFill>
            <a:schemeClr val="folHlink"/>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rPr>
              <a:t>可执行标准细则</a:t>
            </a:r>
            <a:endPar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0" name="Text Box 32"/>
          <p:cNvSpPr txBox="1">
            <a:spLocks noChangeArrowheads="1"/>
          </p:cNvSpPr>
          <p:nvPr/>
        </p:nvSpPr>
        <p:spPr bwMode="auto">
          <a:xfrm>
            <a:off x="6868692" y="2625184"/>
            <a:ext cx="2310430" cy="350520"/>
          </a:xfrm>
          <a:prstGeom prst="rect">
            <a:avLst/>
          </a:prstGeom>
          <a:solidFill>
            <a:schemeClr val="folHlink"/>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rPr>
              <a:t>标准作业</a:t>
            </a:r>
            <a:endPar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1" name="Text Box 33"/>
          <p:cNvSpPr txBox="1">
            <a:spLocks noChangeArrowheads="1"/>
          </p:cNvSpPr>
          <p:nvPr/>
        </p:nvSpPr>
        <p:spPr bwMode="auto">
          <a:xfrm>
            <a:off x="2274620" y="2605093"/>
            <a:ext cx="1503680" cy="337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600">
                <a:latin typeface="微软雅黑" panose="020B0503020204020204" pitchFamily="34" charset="-122"/>
                <a:ea typeface="微软雅黑" panose="020B0503020204020204" pitchFamily="34" charset="-122"/>
                <a:cs typeface="微软雅黑" panose="020B0503020204020204" pitchFamily="34" charset="-122"/>
              </a:rPr>
              <a:t>10000余项细则</a:t>
            </a:r>
            <a:endParaRPr lang="zh-CN" altLang="en-US" sz="1600">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2" name="Text Box 34"/>
          <p:cNvSpPr txBox="1">
            <a:spLocks noChangeArrowheads="1"/>
          </p:cNvSpPr>
          <p:nvPr/>
        </p:nvSpPr>
        <p:spPr bwMode="auto">
          <a:xfrm>
            <a:off x="972813" y="5147696"/>
            <a:ext cx="208280" cy="1066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00" dirty="0">
                <a:latin typeface="微软雅黑" panose="020B0503020204020204" pitchFamily="34" charset="-122"/>
                <a:ea typeface="微软雅黑" panose="020B0503020204020204" pitchFamily="34" charset="-122"/>
              </a:rPr>
              <a:t>岗位</a:t>
            </a:r>
            <a:endParaRPr lang="zh-CN" altLang="en-US" sz="100" dirty="0">
              <a:latin typeface="微软雅黑" panose="020B0503020204020204" pitchFamily="34" charset="-122"/>
              <a:ea typeface="微软雅黑" panose="020B0503020204020204" pitchFamily="34" charset="-122"/>
            </a:endParaRPr>
          </a:p>
        </p:txBody>
      </p:sp>
      <p:sp>
        <p:nvSpPr>
          <p:cNvPr id="53" name="AutoShape 3"/>
          <p:cNvSpPr>
            <a:spLocks noChangeArrowheads="1"/>
          </p:cNvSpPr>
          <p:nvPr/>
        </p:nvSpPr>
        <p:spPr bwMode="auto">
          <a:xfrm>
            <a:off x="9846299" y="2094456"/>
            <a:ext cx="1125079" cy="564213"/>
          </a:xfrm>
          <a:prstGeom prst="downArrow">
            <a:avLst>
              <a:gd name="adj1" fmla="val 39444"/>
              <a:gd name="adj2" fmla="val 32824"/>
            </a:avLst>
          </a:prstGeom>
          <a:gradFill rotWithShape="0">
            <a:gsLst>
              <a:gs pos="0">
                <a:schemeClr val="accent1">
                  <a:alpha val="81999"/>
                </a:schemeClr>
              </a:gs>
              <a:gs pos="100000">
                <a:schemeClr val="accent1">
                  <a:gamma/>
                  <a:shade val="53725"/>
                  <a:invGamma/>
                </a:schemeClr>
              </a:gs>
            </a:gsLst>
            <a:lin ang="5400000" scaled="1"/>
          </a:gradFill>
          <a:ln w="9525">
            <a:noFill/>
            <a:miter lim="800000"/>
          </a:ln>
          <a:effectLst/>
        </p:spPr>
        <p:txBody>
          <a:bodyPr wrap="none" lIns="18983" tIns="11390" rIns="18983" bIns="11390" anchor="ctr"/>
          <a:lstStyle/>
          <a:p>
            <a:pPr>
              <a:defRPr/>
            </a:pPr>
            <a:endParaRPr lang="zh-CN" altLang="en-US" sz="100">
              <a:latin typeface="微软雅黑" panose="020B0503020204020204" pitchFamily="34" charset="-122"/>
              <a:ea typeface="微软雅黑" panose="020B0503020204020204" pitchFamily="34" charset="-122"/>
            </a:endParaRPr>
          </a:p>
        </p:txBody>
      </p:sp>
      <p:sp>
        <p:nvSpPr>
          <p:cNvPr id="54" name="Text Box 7"/>
          <p:cNvSpPr txBox="1">
            <a:spLocks noChangeArrowheads="1"/>
          </p:cNvSpPr>
          <p:nvPr/>
        </p:nvSpPr>
        <p:spPr bwMode="auto">
          <a:xfrm>
            <a:off x="9642044" y="1831602"/>
            <a:ext cx="1687618" cy="350520"/>
          </a:xfrm>
          <a:prstGeom prst="rect">
            <a:avLst/>
          </a:prstGeom>
          <a:solidFill>
            <a:schemeClr val="folHlink"/>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rPr>
              <a:t>各类体系文件</a:t>
            </a:r>
            <a:endPar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5" name="Text Box 25"/>
          <p:cNvSpPr txBox="1">
            <a:spLocks noChangeArrowheads="1"/>
          </p:cNvSpPr>
          <p:nvPr/>
        </p:nvSpPr>
        <p:spPr bwMode="auto">
          <a:xfrm>
            <a:off x="9616177" y="3924164"/>
            <a:ext cx="1732823" cy="577215"/>
          </a:xfrm>
          <a:prstGeom prst="rect">
            <a:avLst/>
          </a:prstGeom>
          <a:noFill/>
          <a:ln w="9525">
            <a:solidFill>
              <a:schemeClr val="bg2"/>
            </a:solidFill>
            <a:miter lim="800000"/>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rPr>
              <a:t>细化、信息化</a:t>
            </a:r>
            <a:endPar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eaLnBrk="1" hangingPunct="1"/>
            <a:r>
              <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rPr>
              <a:t>岗位职责矩阵</a:t>
            </a:r>
            <a:endParaRPr lang="zh-CN" altLang="en-US" sz="147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a:p>
            <a:pPr eaLnBrk="1" hangingPunct="1"/>
            <a:endParaRPr lang="zh-CN" altLang="en-US" sz="100">
              <a:latin typeface="微软雅黑" panose="020B0503020204020204" pitchFamily="34" charset="-122"/>
              <a:ea typeface="微软雅黑" panose="020B0503020204020204" pitchFamily="34" charset="-122"/>
            </a:endParaRPr>
          </a:p>
          <a:p>
            <a:pPr eaLnBrk="1" hangingPunct="1"/>
            <a:endParaRPr lang="zh-CN" altLang="en-US" sz="100">
              <a:latin typeface="微软雅黑" panose="020B0503020204020204" pitchFamily="34" charset="-122"/>
              <a:ea typeface="微软雅黑" panose="020B0503020204020204" pitchFamily="34" charset="-122"/>
            </a:endParaRPr>
          </a:p>
        </p:txBody>
      </p:sp>
      <p:sp>
        <p:nvSpPr>
          <p:cNvPr id="56" name="Text Box 31"/>
          <p:cNvSpPr txBox="1">
            <a:spLocks noChangeArrowheads="1"/>
          </p:cNvSpPr>
          <p:nvPr/>
        </p:nvSpPr>
        <p:spPr bwMode="auto">
          <a:xfrm>
            <a:off x="9345708" y="2605093"/>
            <a:ext cx="2131287" cy="350520"/>
          </a:xfrm>
          <a:prstGeom prst="rect">
            <a:avLst/>
          </a:prstGeom>
          <a:solidFill>
            <a:schemeClr val="folHlink"/>
          </a:solidFill>
          <a:ln>
            <a:noFill/>
          </a:ln>
          <a:effectLst>
            <a:prstShdw prst="shdw13" dist="53882" dir="13500000">
              <a:srgbClr val="808080">
                <a:alpha val="50000"/>
              </a:srgbClr>
            </a:prstShdw>
          </a:effectLst>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rPr>
              <a:t>可执行标准项目</a:t>
            </a:r>
            <a:endParaRPr lang="zh-CN" altLang="en-US" sz="1685">
              <a:solidFill>
                <a:schemeClr val="bg1"/>
              </a:solidFill>
              <a:latin typeface="微软雅黑" panose="020B0503020204020204" pitchFamily="34" charset="-122"/>
              <a:ea typeface="微软雅黑" panose="020B0503020204020204" pitchFamily="34" charset="-122"/>
              <a:sym typeface="宋体" panose="02010600030101010101" pitchFamily="2" charset="-122"/>
            </a:endParaRPr>
          </a:p>
        </p:txBody>
      </p:sp>
      <p:sp>
        <p:nvSpPr>
          <p:cNvPr id="57" name="矩形 56"/>
          <p:cNvSpPr/>
          <p:nvPr/>
        </p:nvSpPr>
        <p:spPr>
          <a:xfrm>
            <a:off x="3897046" y="96230"/>
            <a:ext cx="5489575" cy="480060"/>
          </a:xfrm>
          <a:prstGeom prst="rect">
            <a:avLst/>
          </a:prstGeom>
          <a:noFill/>
          <a:extLst>
            <a:ext uri="{909E8E84-426E-40DD-AFC4-6F175D3DCCD1}">
              <a14:hiddenFill xmlns:a14="http://schemas.microsoft.com/office/drawing/2010/main">
                <a:solidFill>
                  <a:srgbClr val="50742F"/>
                </a:solidFill>
              </a14:hiddenFill>
            </a:ext>
          </a:extLst>
        </p:spPr>
        <p:txBody>
          <a:bodyPr wrap="square">
            <a:spAutoFit/>
          </a:bodyPr>
          <a:lstStyle/>
          <a:p>
            <a:pPr indent="-241300" algn="ctr" defTabSz="964565">
              <a:spcBef>
                <a:spcPts val="0"/>
              </a:spcBef>
              <a:spcAft>
                <a:spcPts val="1000"/>
              </a:spcAft>
              <a:buClrTx/>
              <a:buSzTx/>
              <a:buFontTx/>
            </a:pPr>
            <a:r>
              <a:rPr lang="zh-CN" altLang="en-US" sz="2530" b="1" spc="150" dirty="0">
                <a:solidFill>
                  <a:srgbClr val="002B92"/>
                </a:solidFill>
                <a:uFillTx/>
                <a:latin typeface="微软雅黑" panose="020B0503020204020204" pitchFamily="34" charset="-122"/>
                <a:ea typeface="微软雅黑" panose="020B0503020204020204" pitchFamily="34" charset="-122"/>
              </a:rPr>
              <a:t>双重预防机制落地的手段-岗位达标</a:t>
            </a:r>
            <a:endParaRPr lang="zh-CN" altLang="en-US" sz="2530" b="1" spc="150" dirty="0">
              <a:solidFill>
                <a:srgbClr val="002B92"/>
              </a:solidFill>
              <a:uFillTx/>
              <a:latin typeface="微软雅黑" panose="020B0503020204020204" pitchFamily="34" charset="-122"/>
              <a:ea typeface="微软雅黑" panose="020B0503020204020204" pitchFamily="34" charset="-122"/>
            </a:endParaRPr>
          </a:p>
        </p:txBody>
      </p:sp>
      <p:sp>
        <p:nvSpPr>
          <p:cNvPr id="58" name="Line 24"/>
          <p:cNvSpPr>
            <a:spLocks noChangeShapeType="1"/>
          </p:cNvSpPr>
          <p:nvPr/>
        </p:nvSpPr>
        <p:spPr bwMode="auto">
          <a:xfrm flipV="1">
            <a:off x="6189345" y="4264660"/>
            <a:ext cx="1155065" cy="8255"/>
          </a:xfrm>
          <a:prstGeom prst="line">
            <a:avLst/>
          </a:prstGeom>
          <a:noFill/>
          <a:ln w="57150">
            <a:solidFill>
              <a:schemeClr val="bg2"/>
            </a:solidFill>
            <a:round/>
            <a:tailEnd type="triangle" w="med" len="med"/>
          </a:ln>
          <a:extLst>
            <a:ext uri="{909E8E84-426E-40DD-AFC4-6F175D3DCCD1}">
              <a14:hiddenFill xmlns:a14="http://schemas.microsoft.com/office/drawing/2010/main">
                <a:noFill/>
              </a14:hiddenFill>
            </a:ext>
          </a:extLst>
        </p:spPr>
        <p:txBody>
          <a:bodyPr wrap="none" lIns="18983" tIns="11390" rIns="18983" bIns="11390" anchor="ctr"/>
          <a:lstStyle/>
          <a:p>
            <a:endParaRPr lang="zh-CN" altLang="en-US" sz="100"/>
          </a:p>
        </p:txBody>
      </p:sp>
      <p:sp>
        <p:nvSpPr>
          <p:cNvPr id="59" name="Line 24"/>
          <p:cNvSpPr>
            <a:spLocks noChangeShapeType="1"/>
          </p:cNvSpPr>
          <p:nvPr/>
        </p:nvSpPr>
        <p:spPr bwMode="auto">
          <a:xfrm>
            <a:off x="8821420" y="4239260"/>
            <a:ext cx="820420" cy="10160"/>
          </a:xfrm>
          <a:prstGeom prst="line">
            <a:avLst/>
          </a:prstGeom>
          <a:noFill/>
          <a:ln w="57150">
            <a:solidFill>
              <a:schemeClr val="bg2"/>
            </a:solidFill>
            <a:round/>
            <a:tailEnd type="triangle" w="med" len="med"/>
          </a:ln>
          <a:extLst>
            <a:ext uri="{909E8E84-426E-40DD-AFC4-6F175D3DCCD1}">
              <a14:hiddenFill xmlns:a14="http://schemas.microsoft.com/office/drawing/2010/main">
                <a:noFill/>
              </a14:hiddenFill>
            </a:ext>
          </a:extLst>
        </p:spPr>
        <p:txBody>
          <a:bodyPr wrap="none" lIns="18983" tIns="11390" rIns="18983" bIns="11390" anchor="ctr"/>
          <a:lstStyle/>
          <a:p>
            <a:endParaRPr lang="zh-CN" altLang="en-US" sz="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wipe(down)">
                                      <p:cBhvr>
                                        <p:cTn id="7"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bldLvl="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254831" y="526746"/>
            <a:ext cx="5568315" cy="106045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1" name="Rectangle 2"/>
          <p:cNvSpPr txBox="1">
            <a:spLocks noChangeArrowheads="1"/>
          </p:cNvSpPr>
          <p:nvPr/>
        </p:nvSpPr>
        <p:spPr>
          <a:xfrm>
            <a:off x="386123" y="557665"/>
            <a:ext cx="5280070" cy="997303"/>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fontAlgn="auto">
              <a:lnSpc>
                <a:spcPct val="150000"/>
              </a:lnSpc>
              <a:spcAft>
                <a:spcPts val="0"/>
              </a:spcAft>
            </a:pP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精益工具-SSOP-安全操作标准化作业指导书</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grpSp>
        <p:nvGrpSpPr>
          <p:cNvPr id="62" name="Group 3"/>
          <p:cNvGrpSpPr>
            <a:grpSpLocks noChangeAspect="1"/>
          </p:cNvGrpSpPr>
          <p:nvPr/>
        </p:nvGrpSpPr>
        <p:grpSpPr bwMode="auto">
          <a:xfrm>
            <a:off x="5925319" y="499262"/>
            <a:ext cx="6277581" cy="6575203"/>
            <a:chOff x="0" y="0"/>
            <a:chExt cx="9121" cy="9556"/>
          </a:xfrm>
        </p:grpSpPr>
        <p:pic>
          <p:nvPicPr>
            <p:cNvPr id="63"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0" y="0"/>
              <a:ext cx="9121" cy="5116"/>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6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5116"/>
              <a:ext cx="9121" cy="44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sp>
        <p:nvSpPr>
          <p:cNvPr id="65" name="Text Box 6"/>
          <p:cNvSpPr txBox="1">
            <a:spLocks noChangeArrowheads="1"/>
          </p:cNvSpPr>
          <p:nvPr/>
        </p:nvSpPr>
        <p:spPr bwMode="auto">
          <a:xfrm>
            <a:off x="947411" y="2141018"/>
            <a:ext cx="2137148" cy="181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1600" dirty="0">
                <a:latin typeface="微软雅黑" panose="020B0503020204020204" pitchFamily="34" charset="-122"/>
                <a:ea typeface="微软雅黑" panose="020B0503020204020204" pitchFamily="34" charset="-122"/>
              </a:rPr>
              <a:t>将安全标准化与每项标准化作业紧密融合</a:t>
            </a:r>
            <a:endParaRPr lang="zh-CN" altLang="en-US" sz="1600" dirty="0">
              <a:latin typeface="微软雅黑" panose="020B0503020204020204" pitchFamily="34" charset="-122"/>
              <a:ea typeface="微软雅黑" panose="020B0503020204020204" pitchFamily="34" charset="-122"/>
            </a:endParaRPr>
          </a:p>
          <a:p>
            <a:pPr algn="l"/>
            <a:r>
              <a:rPr lang="zh-CN" altLang="en-US" sz="1600" dirty="0">
                <a:latin typeface="微软雅黑" panose="020B0503020204020204" pitchFamily="34" charset="-122"/>
                <a:ea typeface="微软雅黑" panose="020B0503020204020204" pitchFamily="34" charset="-122"/>
              </a:rPr>
              <a:t>形成SSOP。</a:t>
            </a:r>
            <a:endParaRPr lang="zh-CN" altLang="en-US" sz="1600" dirty="0">
              <a:latin typeface="微软雅黑" panose="020B0503020204020204" pitchFamily="34" charset="-122"/>
              <a:ea typeface="微软雅黑" panose="020B0503020204020204" pitchFamily="34" charset="-122"/>
            </a:endParaRPr>
          </a:p>
          <a:p>
            <a:pPr algn="l"/>
            <a:endParaRPr lang="zh-CN" altLang="en-US" sz="1600" dirty="0">
              <a:latin typeface="微软雅黑" panose="020B0503020204020204" pitchFamily="34" charset="-122"/>
              <a:ea typeface="微软雅黑" panose="020B0503020204020204" pitchFamily="34" charset="-122"/>
            </a:endParaRPr>
          </a:p>
          <a:p>
            <a:pPr algn="l"/>
            <a:r>
              <a:rPr lang="zh-CN" altLang="en-US" sz="1600" dirty="0">
                <a:latin typeface="微软雅黑" panose="020B0503020204020204" pitchFamily="34" charset="-122"/>
                <a:ea typeface="微软雅黑" panose="020B0503020204020204" pitchFamily="34" charset="-122"/>
              </a:rPr>
              <a:t>避免两层皮。</a:t>
            </a:r>
            <a:endParaRPr lang="zh-CN" altLang="en-US" sz="1600" dirty="0">
              <a:latin typeface="微软雅黑" panose="020B0503020204020204" pitchFamily="34" charset="-122"/>
              <a:ea typeface="微软雅黑" panose="020B0503020204020204" pitchFamily="34" charset="-122"/>
            </a:endParaRPr>
          </a:p>
          <a:p>
            <a:pPr algn="l"/>
            <a:r>
              <a:rPr lang="zh-CN" altLang="en-US" sz="1600" dirty="0">
                <a:latin typeface="微软雅黑" panose="020B0503020204020204" pitchFamily="34" charset="-122"/>
                <a:ea typeface="微软雅黑" panose="020B0503020204020204" pitchFamily="34" charset="-122"/>
              </a:rPr>
              <a:t>实现安全管理落地。</a:t>
            </a:r>
            <a:endParaRPr lang="zh-CN" altLang="en-US" sz="1600" dirty="0">
              <a:latin typeface="微软雅黑" panose="020B0503020204020204" pitchFamily="34" charset="-122"/>
              <a:ea typeface="微软雅黑" panose="020B0503020204020204" pitchFamily="34" charset="-122"/>
            </a:endParaRPr>
          </a:p>
          <a:p>
            <a:pPr algn="l"/>
            <a:endParaRPr lang="zh-CN" altLang="en-US" sz="1600" dirty="0">
              <a:latin typeface="微软雅黑" panose="020B0503020204020204" pitchFamily="34" charset="-122"/>
              <a:ea typeface="微软雅黑" panose="020B0503020204020204" pitchFamily="34" charset="-122"/>
            </a:endParaRPr>
          </a:p>
        </p:txBody>
      </p:sp>
      <p:sp>
        <p:nvSpPr>
          <p:cNvPr id="66" name="Oval 7"/>
          <p:cNvSpPr>
            <a:spLocks noChangeArrowheads="1"/>
          </p:cNvSpPr>
          <p:nvPr/>
        </p:nvSpPr>
        <p:spPr bwMode="auto">
          <a:xfrm>
            <a:off x="6062376" y="2141018"/>
            <a:ext cx="1025880" cy="2134637"/>
          </a:xfrm>
          <a:prstGeom prst="ellipse">
            <a:avLst/>
          </a:prstGeom>
          <a:noFill/>
          <a:ln w="57150" cmpd="sng">
            <a:solidFill>
              <a:srgbClr val="990000"/>
            </a:solidFill>
            <a:round/>
          </a:ln>
          <a:effectLst>
            <a:outerShdw dist="17961" dir="2700000" algn="ctr" rotWithShape="0">
              <a:srgbClr val="990000">
                <a:gamma/>
                <a:shade val="60000"/>
                <a:invGamma/>
                <a:alpha val="50000"/>
              </a:srgbClr>
            </a:outerShdw>
          </a:effectLst>
          <a:extLst>
            <a:ext uri="{909E8E84-426E-40DD-AFC4-6F175D3DCCD1}">
              <a14:hiddenFill xmlns:a14="http://schemas.microsoft.com/office/drawing/2010/main">
                <a:solidFill>
                  <a:schemeClr val="accent1"/>
                </a:solidFill>
              </a14:hiddenFill>
            </a:ext>
          </a:extLst>
        </p:spPr>
        <p:txBody>
          <a:bodyPr anchor="ctr"/>
          <a:lstStyle/>
          <a:p>
            <a:endParaRPr lang="zh-CN" altLang="en-US" sz="100"/>
          </a:p>
        </p:txBody>
      </p:sp>
      <p:cxnSp>
        <p:nvCxnSpPr>
          <p:cNvPr id="67" name="直接箭头连接符 66"/>
          <p:cNvCxnSpPr>
            <a:stCxn id="66" idx="2"/>
          </p:cNvCxnSpPr>
          <p:nvPr/>
        </p:nvCxnSpPr>
        <p:spPr bwMode="auto">
          <a:xfrm flipH="1">
            <a:off x="4069711" y="3208337"/>
            <a:ext cx="1992666" cy="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68" name="矩形 67"/>
          <p:cNvSpPr/>
          <p:nvPr/>
        </p:nvSpPr>
        <p:spPr>
          <a:xfrm>
            <a:off x="530381" y="5276292"/>
            <a:ext cx="4046220" cy="610870"/>
          </a:xfrm>
          <a:prstGeom prst="rect">
            <a:avLst/>
          </a:prstGeom>
        </p:spPr>
        <p:txBody>
          <a:bodyPr wrap="none">
            <a:spAutoFit/>
          </a:bodyPr>
          <a:lstStyle/>
          <a:p>
            <a:r>
              <a:rPr lang="zh-CN" altLang="en-US" sz="3375" b="1" dirty="0">
                <a:solidFill>
                  <a:srgbClr val="C00000"/>
                </a:solidFill>
                <a:latin typeface="微软雅黑" panose="020B0503020204020204" pitchFamily="34" charset="-122"/>
                <a:ea typeface="微软雅黑" panose="020B0503020204020204" pitchFamily="34" charset="-122"/>
              </a:rPr>
              <a:t>岗位达标的管理落地</a:t>
            </a:r>
            <a:endParaRPr lang="zh-CN" altLang="en-US" sz="3375" b="1" dirty="0">
              <a:solidFill>
                <a:srgbClr val="C0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矩形 14"/>
          <p:cNvSpPr/>
          <p:nvPr/>
        </p:nvSpPr>
        <p:spPr>
          <a:xfrm>
            <a:off x="667385" y="735330"/>
            <a:ext cx="5568315" cy="1163320"/>
          </a:xfrm>
          <a:prstGeom prst="rect">
            <a:avLst/>
          </a:prstGeom>
          <a:solidFill>
            <a:schemeClr val="bg1"/>
          </a:solidFill>
          <a:ln>
            <a:solidFill>
              <a:schemeClr val="accent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16" name="Rectangle 2"/>
          <p:cNvSpPr txBox="1">
            <a:spLocks noChangeArrowheads="1"/>
          </p:cNvSpPr>
          <p:nvPr/>
        </p:nvSpPr>
        <p:spPr>
          <a:xfrm>
            <a:off x="770890" y="735330"/>
            <a:ext cx="5360670" cy="1145540"/>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fontAlgn="auto">
              <a:lnSpc>
                <a:spcPct val="150000"/>
              </a:lnSpc>
              <a:buClrTx/>
              <a:buSzTx/>
              <a:buFontTx/>
            </a:pPr>
            <a:r>
              <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岗位任务清单=SOPS，将岗位达标要求贯彻到SOPS中，形成岗位作业指导书</a:t>
            </a:r>
            <a:endParaRPr lang="zh-CN" altLang="en-US" sz="2000" b="1">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p:txBody>
      </p:sp>
      <p:pic>
        <p:nvPicPr>
          <p:cNvPr id="17" name="Picture 3"/>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a:xfrm>
            <a:off x="6892425" y="570437"/>
            <a:ext cx="4522081" cy="5864808"/>
          </a:xfrm>
          <a:prstGeom prst="rect">
            <a:avLst/>
          </a:prstGeom>
          <a:noFill/>
        </p:spPr>
      </p:pic>
      <p:pic>
        <p:nvPicPr>
          <p:cNvPr id="18" name="Picture 6"/>
          <p:cNvPicPr>
            <a:picLocks noChangeAspect="1" noChangeArrowheads="1"/>
          </p:cNvPicPr>
          <p:nvPr/>
        </p:nvPicPr>
        <p:blipFill>
          <a:blip r:embed="rId2"/>
          <a:srcRect/>
          <a:stretch>
            <a:fillRect/>
          </a:stretch>
        </p:blipFill>
        <p:spPr bwMode="auto">
          <a:xfrm>
            <a:off x="1474532" y="3225023"/>
            <a:ext cx="9372309" cy="3561075"/>
          </a:xfrm>
          <a:prstGeom prst="rect">
            <a:avLst/>
          </a:prstGeom>
          <a:noFill/>
          <a:ln w="9525">
            <a:noFill/>
            <a:miter lim="800000"/>
            <a:headEnd/>
            <a:tailEnd/>
          </a:ln>
          <a:effectLst>
            <a:prstShdw prst="shdw13" dist="53882" dir="13500000">
              <a:schemeClr val="accent1">
                <a:gamma/>
                <a:shade val="60000"/>
                <a:invGamma/>
                <a:alpha val="50000"/>
              </a:schemeClr>
            </a:prstShdw>
          </a:effectLst>
        </p:spPr>
      </p:pic>
      <p:sp>
        <p:nvSpPr>
          <p:cNvPr id="19" name="Line 5"/>
          <p:cNvSpPr>
            <a:spLocks noChangeShapeType="1"/>
          </p:cNvSpPr>
          <p:nvPr/>
        </p:nvSpPr>
        <p:spPr bwMode="auto">
          <a:xfrm flipH="1">
            <a:off x="5667165" y="1702213"/>
            <a:ext cx="2000427" cy="2423355"/>
          </a:xfrm>
          <a:prstGeom prst="line">
            <a:avLst/>
          </a:prstGeom>
          <a:noFill/>
          <a:ln w="57150">
            <a:solidFill>
              <a:srgbClr val="CC3300"/>
            </a:solidFill>
            <a:round/>
            <a:tailEnd type="triangle" w="med" len="med"/>
          </a:ln>
          <a:extLst>
            <a:ext uri="{909E8E84-426E-40DD-AFC4-6F175D3DCCD1}">
              <a14:hiddenFill xmlns:a14="http://schemas.microsoft.com/office/drawing/2010/main">
                <a:noFill/>
              </a14:hiddenFill>
            </a:ext>
          </a:extLst>
        </p:spPr>
        <p:txBody>
          <a:bodyPr wrap="none" lIns="18983" tIns="11390" rIns="18983" bIns="11390" anchor="ctr"/>
          <a:lstStyle/>
          <a:p>
            <a:endParaRPr lang="zh-CN" altLang="en-US" sz="1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4"/>
          <p:cNvSpPr txBox="1"/>
          <p:nvPr/>
        </p:nvSpPr>
        <p:spPr>
          <a:xfrm>
            <a:off x="3254375" y="-12065"/>
            <a:ext cx="7280910" cy="737235"/>
          </a:xfrm>
          <a:prstGeom prst="rect">
            <a:avLst/>
          </a:prstGeom>
          <a:noFill/>
        </p:spPr>
        <p:txBody>
          <a:bodyPr wrap="square">
            <a:spAutoFit/>
          </a:bodyPr>
          <a:lstStyle/>
          <a:p>
            <a:pPr marL="0" marR="0" lvl="0" indent="0" algn="ctr" defTabSz="914400" rtl="0" eaLnBrk="1" fontAlgn="base" latinLnBrk="0" hangingPunct="1">
              <a:lnSpc>
                <a:spcPct val="150000"/>
              </a:lnSpc>
              <a:spcBef>
                <a:spcPct val="0"/>
              </a:spcBef>
              <a:spcAft>
                <a:spcPct val="0"/>
              </a:spcAft>
              <a:buClrTx/>
              <a:buSzTx/>
              <a:buFontTx/>
              <a:buNone/>
              <a:defRPr/>
            </a:pPr>
            <a:r>
              <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南京地铁集团有限公司</a:t>
            </a:r>
            <a:r>
              <a:rPr kumimoji="0" lang="en-US" altLang="zh-CN"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SMS</a:t>
            </a:r>
            <a:r>
              <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rPr>
              <a:t>案例</a:t>
            </a:r>
            <a:endParaRPr kumimoji="0" lang="zh-CN" altLang="en-US" sz="2800" b="1" i="0" u="none" strike="noStrike" kern="1200" cap="none" spc="0" normalizeH="0" baseline="0" noProof="0" dirty="0">
              <a:ln>
                <a:noFill/>
              </a:ln>
              <a:solidFill>
                <a:srgbClr val="014A87"/>
              </a:solidFill>
              <a:effectLst/>
              <a:uLnTx/>
              <a:uFillTx/>
              <a:latin typeface="Arial" panose="020B0604020202020204" pitchFamily="34" charset="0"/>
              <a:ea typeface="微软雅黑" panose="020B0503020204020204" pitchFamily="34" charset="-122"/>
              <a:cs typeface="+mn-cs"/>
              <a:sym typeface="Arial" panose="020B0604020202020204" pitchFamily="34" charset="0"/>
            </a:endParaRPr>
          </a:p>
        </p:txBody>
      </p:sp>
      <p:sp>
        <p:nvSpPr>
          <p:cNvPr id="6" name="矩形 5"/>
          <p:cNvSpPr/>
          <p:nvPr/>
        </p:nvSpPr>
        <p:spPr>
          <a:xfrm>
            <a:off x="475615" y="963930"/>
            <a:ext cx="11863705" cy="1753235"/>
          </a:xfrm>
          <a:prstGeom prst="rect">
            <a:avLst/>
          </a:prstGeom>
          <a:solidFill>
            <a:srgbClr val="FFFF00"/>
          </a:solidFill>
        </p:spPr>
        <p:txBody>
          <a:bodyPr wrap="square">
            <a:spAutoFit/>
          </a:bodyPr>
          <a:lstStyle/>
          <a:p>
            <a:pPr marL="0" marR="0" lvl="0" indent="45085" algn="just" defTabSz="914400" rtl="0" eaLnBrk="1" fontAlgn="base" latinLnBrk="0" hangingPunct="1">
              <a:lnSpc>
                <a:spcPct val="150000"/>
              </a:lnSpc>
              <a:spcBef>
                <a:spcPct val="0"/>
              </a:spcBef>
              <a:spcAft>
                <a:spcPts val="0"/>
              </a:spcAft>
              <a:buClrTx/>
              <a:buSzTx/>
              <a:buFontTx/>
              <a:buNone/>
              <a:defRPr/>
            </a:pPr>
            <a:r>
              <a:rPr kumimoji="0" lang="zh-CN" altLang="en-US"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客户简介：</a:t>
            </a:r>
            <a:endParaRPr kumimoji="0" lang="zh-CN" altLang="en-US"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0" marR="0" lvl="0" indent="304800" algn="just" defTabSz="914400" rtl="0" eaLnBrk="1" fontAlgn="base" latinLnBrk="0" hangingPunct="1">
              <a:lnSpc>
                <a:spcPct val="150000"/>
              </a:lnSpc>
              <a:spcBef>
                <a:spcPct val="0"/>
              </a:spcBef>
              <a:spcAft>
                <a:spcPts val="0"/>
              </a:spcAft>
              <a:buClrTx/>
              <a:buSzTx/>
              <a:buFontTx/>
              <a:buNone/>
              <a:defRPr/>
            </a:pPr>
            <a:r>
              <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sym typeface="+mn-ea"/>
              </a:rPr>
              <a:t>   </a:t>
            </a:r>
            <a:r>
              <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南京地铁集团有限公司内设11个部门包括办公室、组织宣传部、人力资源部、规划发展部、质量安全部、资产管理部、财务部、审计部、土地管理部（玄武区土储中心）、工会工作部、信息中心，1个直属单位：南京地铁交通设施保护办公室，4家全资子公司，4家控股公司。</a:t>
            </a:r>
            <a:endPar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p:txBody>
      </p:sp>
      <p:sp>
        <p:nvSpPr>
          <p:cNvPr id="7" name="矩形 6"/>
          <p:cNvSpPr/>
          <p:nvPr/>
        </p:nvSpPr>
        <p:spPr>
          <a:xfrm>
            <a:off x="476885" y="2872105"/>
            <a:ext cx="11862435" cy="2583180"/>
          </a:xfrm>
          <a:prstGeom prst="rect">
            <a:avLst/>
          </a:prstGeom>
          <a:solidFill>
            <a:schemeClr val="accent3">
              <a:lumMod val="40000"/>
              <a:lumOff val="60000"/>
            </a:schemeClr>
          </a:solidFill>
        </p:spPr>
        <p:txBody>
          <a:bodyPr wrap="square">
            <a:spAutoFit/>
          </a:bodyPr>
          <a:lstStyle/>
          <a:p>
            <a:pPr marL="0" marR="0" lvl="0" indent="10795" algn="l" defTabSz="914400" rtl="0" eaLnBrk="1" fontAlgn="base" latinLnBrk="0" hangingPunct="1">
              <a:lnSpc>
                <a:spcPct val="150000"/>
              </a:lnSpc>
              <a:spcBef>
                <a:spcPct val="0"/>
              </a:spcBef>
              <a:spcAft>
                <a:spcPct val="0"/>
              </a:spcAft>
              <a:buClrTx/>
              <a:buSzTx/>
              <a:buFontTx/>
              <a:buNone/>
              <a:defRPr/>
            </a:pPr>
            <a:r>
              <a:rPr kumimoji="0" lang="zh-CN" altLang="zh-CN"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rPr>
              <a:t>项目概述：</a:t>
            </a:r>
            <a:endParaRPr kumimoji="0" lang="zh-CN" altLang="zh-CN" sz="1800" b="1"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宋体" panose="02010600030101010101" pitchFamily="2" charset="-122"/>
            </a:endParaRPr>
          </a:p>
          <a:p>
            <a:pPr marL="71755" marR="0" lvl="0" indent="0" algn="l" defTabSz="914400" rtl="0" eaLnBrk="1" fontAlgn="auto" latinLnBrk="0" hangingPunct="1">
              <a:lnSpc>
                <a:spcPct val="12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为了能够对地铁建设工程的质量安全进行有效管理，南京地铁以</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互联网</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质量安全生产</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为管理理念，以智能应用为技术基础，从南京地铁工程建设管理的业务需求出发，全面研析、科学设计，构建了</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一个中心五大系统</a:t>
            </a: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的质量安全信息化管理平台。</a:t>
            </a:r>
            <a:endPar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71755" marR="0" lvl="0" indent="0" algn="l" defTabSz="914400" rtl="0" eaLnBrk="1" fontAlgn="base" latinLnBrk="0" hangingPunct="1">
              <a:lnSpc>
                <a:spcPct val="120000"/>
              </a:lnSpc>
              <a:spcBef>
                <a:spcPct val="0"/>
              </a:spcBef>
              <a:spcAft>
                <a:spcPct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    </a:t>
            </a:r>
            <a:r>
              <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sym typeface="+mn-ea"/>
              </a:rPr>
              <a:t>通过平台的建设全面提升地铁工程的高质量发展，推动地铁工程建设安全治理体系和治理能力现代化，打造城市轨道交通事业高质量发展的江苏样板。</a:t>
            </a:r>
            <a:endParaRPr kumimoji="0" lang="zh-CN" altLang="zh-CN" sz="18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446405" algn="l" defTabSz="914400" rtl="0" eaLnBrk="1" fontAlgn="base" latinLnBrk="0" hangingPunct="1">
              <a:lnSpc>
                <a:spcPct val="150000"/>
              </a:lnSpc>
              <a:spcBef>
                <a:spcPct val="0"/>
              </a:spcBef>
              <a:spcAft>
                <a:spcPct val="0"/>
              </a:spcAft>
              <a:buClrTx/>
              <a:buSzTx/>
              <a:buFontTx/>
              <a:buNone/>
              <a:defRPr/>
            </a:pPr>
            <a:endParaRPr kumimoji="0" lang="zh-CN" altLang="en-US" sz="1800" b="0" i="0" u="none" strike="noStrike" kern="1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4" name="任意多边形 13"/>
          <p:cNvSpPr/>
          <p:nvPr>
            <p:custDataLst>
              <p:tags r:id="rId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4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4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4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地铁案例</a:t>
            </a:r>
            <a:endParaRPr kumimoji="0" lang="zh-CN" altLang="en-US" sz="204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1972310" y="705485"/>
            <a:ext cx="9439275" cy="6236995"/>
            <a:chOff x="1306106" y="907456"/>
            <a:chExt cx="6652306" cy="3997236"/>
          </a:xfrm>
        </p:grpSpPr>
        <p:sp>
          <p:nvSpPr>
            <p:cNvPr id="11" name="Rectangle 2"/>
            <p:cNvSpPr txBox="1">
              <a:spLocks noChangeArrowheads="1"/>
            </p:cNvSpPr>
            <p:nvPr/>
          </p:nvSpPr>
          <p:spPr>
            <a:xfrm>
              <a:off x="1306106" y="907456"/>
              <a:ext cx="6172200" cy="42148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sz="2400" dirty="0">
                  <a:solidFill>
                    <a:srgbClr val="800000"/>
                  </a:solidFill>
                </a:rPr>
                <a:t>作业层实施重点：岗位达标</a:t>
              </a:r>
              <a:r>
                <a:rPr lang="en-US" altLang="zh-CN" sz="2400" dirty="0">
                  <a:solidFill>
                    <a:srgbClr val="800000"/>
                  </a:solidFill>
                </a:rPr>
                <a:t>--</a:t>
              </a:r>
              <a:r>
                <a:rPr lang="zh-CN" altLang="en-US" sz="2400" dirty="0">
                  <a:solidFill>
                    <a:srgbClr val="800000"/>
                  </a:solidFill>
                </a:rPr>
                <a:t>执行PDCA循环</a:t>
              </a:r>
              <a:endParaRPr lang="zh-CN" altLang="en-US" sz="2400" dirty="0">
                <a:solidFill>
                  <a:srgbClr val="800000"/>
                </a:solidFill>
              </a:endParaRPr>
            </a:p>
          </p:txBody>
        </p:sp>
        <p:sp>
          <p:nvSpPr>
            <p:cNvPr id="12" name="Rectangle 3"/>
            <p:cNvSpPr>
              <a:spLocks noChangeArrowheads="1"/>
            </p:cNvSpPr>
            <p:nvPr/>
          </p:nvSpPr>
          <p:spPr bwMode="auto">
            <a:xfrm>
              <a:off x="2106489" y="1960016"/>
              <a:ext cx="1674019" cy="325041"/>
            </a:xfrm>
            <a:prstGeom prst="rect">
              <a:avLst/>
            </a:prstGeom>
            <a:solidFill>
              <a:schemeClr val="accent1"/>
            </a:soli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1000" dirty="0">
                  <a:solidFill>
                    <a:schemeClr val="bg1"/>
                  </a:solidFill>
                  <a:latin typeface="微软雅黑" panose="020B0503020204020204" pitchFamily="34" charset="-122"/>
                  <a:ea typeface="微软雅黑" panose="020B0503020204020204" pitchFamily="34" charset="-122"/>
                </a:rPr>
                <a:t>PC终端待处理清单推送</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3" name="Rectangle 4"/>
            <p:cNvSpPr>
              <a:spLocks noChangeArrowheads="1"/>
            </p:cNvSpPr>
            <p:nvPr/>
          </p:nvSpPr>
          <p:spPr bwMode="auto">
            <a:xfrm>
              <a:off x="5012808" y="4228158"/>
              <a:ext cx="1791887" cy="325040"/>
            </a:xfrm>
            <a:prstGeom prst="rect">
              <a:avLst/>
            </a:prstGeom>
            <a:solidFill>
              <a:schemeClr val="accent1"/>
            </a:soli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000" dirty="0">
                  <a:solidFill>
                    <a:schemeClr val="bg1"/>
                  </a:solidFill>
                  <a:latin typeface="微软雅黑" panose="020B0503020204020204" pitchFamily="34" charset="-122"/>
                  <a:ea typeface="微软雅黑" panose="020B0503020204020204" pitchFamily="34" charset="-122"/>
                </a:rPr>
                <a:t>改善机制（隐患查找解决）</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14" name="Rectangle 5"/>
            <p:cNvSpPr>
              <a:spLocks noChangeArrowheads="1"/>
            </p:cNvSpPr>
            <p:nvPr/>
          </p:nvSpPr>
          <p:spPr bwMode="auto">
            <a:xfrm>
              <a:off x="5237832" y="1960016"/>
              <a:ext cx="1566863" cy="325041"/>
            </a:xfrm>
            <a:prstGeom prst="rect">
              <a:avLst/>
            </a:prstGeom>
            <a:solidFill>
              <a:schemeClr val="accent1"/>
            </a:soli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000">
                  <a:solidFill>
                    <a:schemeClr val="bg1"/>
                  </a:solidFill>
                  <a:latin typeface="微软雅黑" panose="020B0503020204020204" pitchFamily="34" charset="-122"/>
                  <a:ea typeface="微软雅黑" panose="020B0503020204020204" pitchFamily="34" charset="-122"/>
                </a:rPr>
                <a:t>安全检查评价机制</a:t>
              </a:r>
              <a:endParaRPr lang="zh-CN" altLang="en-US" sz="1000">
                <a:solidFill>
                  <a:schemeClr val="bg1"/>
                </a:solidFill>
                <a:latin typeface="微软雅黑" panose="020B0503020204020204" pitchFamily="34" charset="-122"/>
                <a:ea typeface="微软雅黑" panose="020B0503020204020204" pitchFamily="34" charset="-122"/>
              </a:endParaRPr>
            </a:p>
          </p:txBody>
        </p:sp>
        <p:sp>
          <p:nvSpPr>
            <p:cNvPr id="20" name="Rectangle 6"/>
            <p:cNvSpPr>
              <a:spLocks noChangeArrowheads="1"/>
            </p:cNvSpPr>
            <p:nvPr/>
          </p:nvSpPr>
          <p:spPr bwMode="auto">
            <a:xfrm>
              <a:off x="2095773" y="2310060"/>
              <a:ext cx="1350169" cy="325041"/>
            </a:xfrm>
            <a:prstGeom prst="rect">
              <a:avLst/>
            </a:prstGeom>
            <a:solidFill>
              <a:schemeClr val="accent1"/>
            </a:soli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1000" dirty="0">
                  <a:solidFill>
                    <a:schemeClr val="bg1"/>
                  </a:solidFill>
                  <a:latin typeface="微软雅黑" panose="020B0503020204020204" pitchFamily="34" charset="-122"/>
                  <a:ea typeface="微软雅黑" panose="020B0503020204020204" pitchFamily="34" charset="-122"/>
                </a:rPr>
                <a:t>管理看板、岗位机台看板</a:t>
              </a:r>
              <a:endParaRPr lang="zh-CN" altLang="en-US" sz="1000" dirty="0">
                <a:solidFill>
                  <a:schemeClr val="bg1"/>
                </a:solidFill>
                <a:latin typeface="微软雅黑" panose="020B0503020204020204" pitchFamily="34" charset="-122"/>
                <a:ea typeface="微软雅黑" panose="020B0503020204020204" pitchFamily="34" charset="-122"/>
              </a:endParaRPr>
            </a:p>
          </p:txBody>
        </p:sp>
        <p:sp>
          <p:nvSpPr>
            <p:cNvPr id="21" name="Rectangle 7"/>
            <p:cNvSpPr>
              <a:spLocks noChangeArrowheads="1"/>
            </p:cNvSpPr>
            <p:nvPr/>
          </p:nvSpPr>
          <p:spPr bwMode="auto">
            <a:xfrm>
              <a:off x="5616452" y="3795960"/>
              <a:ext cx="1188244" cy="325041"/>
            </a:xfrm>
            <a:prstGeom prst="rect">
              <a:avLst/>
            </a:prstGeom>
            <a:solidFill>
              <a:schemeClr val="accent1"/>
            </a:soli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000">
                  <a:solidFill>
                    <a:schemeClr val="bg1"/>
                  </a:solidFill>
                  <a:latin typeface="微软雅黑" panose="020B0503020204020204" pitchFamily="34" charset="-122"/>
                  <a:ea typeface="微软雅黑" panose="020B0503020204020204" pitchFamily="34" charset="-122"/>
                </a:rPr>
                <a:t>岗位达标</a:t>
              </a:r>
              <a:endParaRPr lang="zh-CN" altLang="en-US" sz="1000">
                <a:solidFill>
                  <a:schemeClr val="bg1"/>
                </a:solidFill>
                <a:latin typeface="微软雅黑" panose="020B0503020204020204" pitchFamily="34" charset="-122"/>
                <a:ea typeface="微软雅黑" panose="020B0503020204020204" pitchFamily="34" charset="-122"/>
              </a:endParaRPr>
            </a:p>
          </p:txBody>
        </p:sp>
        <p:sp>
          <p:nvSpPr>
            <p:cNvPr id="22" name="Freeform 8"/>
            <p:cNvSpPr/>
            <p:nvPr/>
          </p:nvSpPr>
          <p:spPr bwMode="auto">
            <a:xfrm>
              <a:off x="4700267" y="2106463"/>
              <a:ext cx="1040008" cy="1200102"/>
            </a:xfrm>
            <a:custGeom>
              <a:avLst/>
              <a:gdLst>
                <a:gd name="T0" fmla="*/ 297 w 989"/>
                <a:gd name="T1" fmla="*/ 935 h 1207"/>
                <a:gd name="T2" fmla="*/ 299 w 989"/>
                <a:gd name="T3" fmla="*/ 961 h 1207"/>
                <a:gd name="T4" fmla="*/ 298 w 989"/>
                <a:gd name="T5" fmla="*/ 967 h 1207"/>
                <a:gd name="T6" fmla="*/ 279 w 989"/>
                <a:gd name="T7" fmla="*/ 967 h 1207"/>
                <a:gd name="T8" fmla="*/ 240 w 989"/>
                <a:gd name="T9" fmla="*/ 967 h 1207"/>
                <a:gd name="T10" fmla="*/ 196 w 989"/>
                <a:gd name="T11" fmla="*/ 967 h 1207"/>
                <a:gd name="T12" fmla="*/ 171 w 989"/>
                <a:gd name="T13" fmla="*/ 967 h 1207"/>
                <a:gd name="T14" fmla="*/ 168 w 989"/>
                <a:gd name="T15" fmla="*/ 969 h 1207"/>
                <a:gd name="T16" fmla="*/ 215 w 989"/>
                <a:gd name="T17" fmla="*/ 997 h 1207"/>
                <a:gd name="T18" fmla="*/ 321 w 989"/>
                <a:gd name="T19" fmla="*/ 1059 h 1207"/>
                <a:gd name="T20" fmla="*/ 458 w 989"/>
                <a:gd name="T21" fmla="*/ 1139 h 1207"/>
                <a:gd name="T22" fmla="*/ 545 w 989"/>
                <a:gd name="T23" fmla="*/ 1189 h 1207"/>
                <a:gd name="T24" fmla="*/ 573 w 989"/>
                <a:gd name="T25" fmla="*/ 1206 h 1207"/>
                <a:gd name="T26" fmla="*/ 602 w 989"/>
                <a:gd name="T27" fmla="*/ 1189 h 1207"/>
                <a:gd name="T28" fmla="*/ 690 w 989"/>
                <a:gd name="T29" fmla="*/ 1139 h 1207"/>
                <a:gd name="T30" fmla="*/ 829 w 989"/>
                <a:gd name="T31" fmla="*/ 1059 h 1207"/>
                <a:gd name="T32" fmla="*/ 936 w 989"/>
                <a:gd name="T33" fmla="*/ 997 h 1207"/>
                <a:gd name="T34" fmla="*/ 985 w 989"/>
                <a:gd name="T35" fmla="*/ 969 h 1207"/>
                <a:gd name="T36" fmla="*/ 981 w 989"/>
                <a:gd name="T37" fmla="*/ 967 h 1207"/>
                <a:gd name="T38" fmla="*/ 955 w 989"/>
                <a:gd name="T39" fmla="*/ 967 h 1207"/>
                <a:gd name="T40" fmla="*/ 911 w 989"/>
                <a:gd name="T41" fmla="*/ 967 h 1207"/>
                <a:gd name="T42" fmla="*/ 872 w 989"/>
                <a:gd name="T43" fmla="*/ 967 h 1207"/>
                <a:gd name="T44" fmla="*/ 853 w 989"/>
                <a:gd name="T45" fmla="*/ 967 h 1207"/>
                <a:gd name="T46" fmla="*/ 850 w 989"/>
                <a:gd name="T47" fmla="*/ 959 h 1207"/>
                <a:gd name="T48" fmla="*/ 849 w 989"/>
                <a:gd name="T49" fmla="*/ 928 h 1207"/>
                <a:gd name="T50" fmla="*/ 847 w 989"/>
                <a:gd name="T51" fmla="*/ 874 h 1207"/>
                <a:gd name="T52" fmla="*/ 837 w 989"/>
                <a:gd name="T53" fmla="*/ 800 h 1207"/>
                <a:gd name="T54" fmla="*/ 814 w 989"/>
                <a:gd name="T55" fmla="*/ 707 h 1207"/>
                <a:gd name="T56" fmla="*/ 778 w 989"/>
                <a:gd name="T57" fmla="*/ 597 h 1207"/>
                <a:gd name="T58" fmla="*/ 723 w 989"/>
                <a:gd name="T59" fmla="*/ 485 h 1207"/>
                <a:gd name="T60" fmla="*/ 649 w 989"/>
                <a:gd name="T61" fmla="*/ 374 h 1207"/>
                <a:gd name="T62" fmla="*/ 558 w 989"/>
                <a:gd name="T63" fmla="*/ 270 h 1207"/>
                <a:gd name="T64" fmla="*/ 457 w 989"/>
                <a:gd name="T65" fmla="*/ 183 h 1207"/>
                <a:gd name="T66" fmla="*/ 347 w 989"/>
                <a:gd name="T67" fmla="*/ 113 h 1207"/>
                <a:gd name="T68" fmla="*/ 243 w 989"/>
                <a:gd name="T69" fmla="*/ 62 h 1207"/>
                <a:gd name="T70" fmla="*/ 155 w 989"/>
                <a:gd name="T71" fmla="*/ 29 h 1207"/>
                <a:gd name="T72" fmla="*/ 83 w 989"/>
                <a:gd name="T73" fmla="*/ 13 h 1207"/>
                <a:gd name="T74" fmla="*/ 38 w 989"/>
                <a:gd name="T75" fmla="*/ 4 h 1207"/>
                <a:gd name="T76" fmla="*/ 20 w 989"/>
                <a:gd name="T77" fmla="*/ 0 h 1207"/>
                <a:gd name="T78" fmla="*/ 27 w 989"/>
                <a:gd name="T79" fmla="*/ 13 h 1207"/>
                <a:gd name="T80" fmla="*/ 55 w 989"/>
                <a:gd name="T81" fmla="*/ 62 h 1207"/>
                <a:gd name="T82" fmla="*/ 105 w 989"/>
                <a:gd name="T83" fmla="*/ 148 h 1207"/>
                <a:gd name="T84" fmla="*/ 148 w 989"/>
                <a:gd name="T85" fmla="*/ 222 h 1207"/>
                <a:gd name="T86" fmla="*/ 169 w 989"/>
                <a:gd name="T87" fmla="*/ 259 h 1207"/>
                <a:gd name="T88" fmla="*/ 167 w 989"/>
                <a:gd name="T89" fmla="*/ 273 h 1207"/>
                <a:gd name="T90" fmla="*/ 138 w 989"/>
                <a:gd name="T91" fmla="*/ 322 h 1207"/>
                <a:gd name="T92" fmla="*/ 86 w 989"/>
                <a:gd name="T93" fmla="*/ 412 h 1207"/>
                <a:gd name="T94" fmla="*/ 34 w 989"/>
                <a:gd name="T95" fmla="*/ 502 h 1207"/>
                <a:gd name="T96" fmla="*/ 5 w 989"/>
                <a:gd name="T97" fmla="*/ 551 h 1207"/>
                <a:gd name="T98" fmla="*/ 2 w 989"/>
                <a:gd name="T99" fmla="*/ 561 h 1207"/>
                <a:gd name="T100" fmla="*/ 14 w 989"/>
                <a:gd name="T101" fmla="*/ 565 h 1207"/>
                <a:gd name="T102" fmla="*/ 36 w 989"/>
                <a:gd name="T103" fmla="*/ 572 h 1207"/>
                <a:gd name="T104" fmla="*/ 67 w 989"/>
                <a:gd name="T105" fmla="*/ 586 h 1207"/>
                <a:gd name="T106" fmla="*/ 105 w 989"/>
                <a:gd name="T107" fmla="*/ 609 h 1207"/>
                <a:gd name="T108" fmla="*/ 150 w 989"/>
                <a:gd name="T109" fmla="*/ 642 h 1207"/>
                <a:gd name="T110" fmla="*/ 193 w 989"/>
                <a:gd name="T111" fmla="*/ 683 h 1207"/>
                <a:gd name="T112" fmla="*/ 231 w 989"/>
                <a:gd name="T113" fmla="*/ 735 h 1207"/>
                <a:gd name="T114" fmla="*/ 263 w 989"/>
                <a:gd name="T115" fmla="*/ 793 h 1207"/>
                <a:gd name="T116" fmla="*/ 284 w 989"/>
                <a:gd name="T117" fmla="*/ 848 h 1207"/>
                <a:gd name="T118" fmla="*/ 294 w 989"/>
                <a:gd name="T119" fmla="*/ 900 h 12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9" h="1207">
                  <a:moveTo>
                    <a:pt x="294" y="900"/>
                  </a:moveTo>
                  <a:lnTo>
                    <a:pt x="295" y="908"/>
                  </a:lnTo>
                  <a:lnTo>
                    <a:pt x="296" y="916"/>
                  </a:lnTo>
                  <a:lnTo>
                    <a:pt x="296" y="923"/>
                  </a:lnTo>
                  <a:lnTo>
                    <a:pt x="297" y="929"/>
                  </a:lnTo>
                  <a:lnTo>
                    <a:pt x="297" y="935"/>
                  </a:lnTo>
                  <a:lnTo>
                    <a:pt x="298" y="941"/>
                  </a:lnTo>
                  <a:lnTo>
                    <a:pt x="298" y="946"/>
                  </a:lnTo>
                  <a:lnTo>
                    <a:pt x="299" y="950"/>
                  </a:lnTo>
                  <a:lnTo>
                    <a:pt x="299" y="954"/>
                  </a:lnTo>
                  <a:lnTo>
                    <a:pt x="299" y="958"/>
                  </a:lnTo>
                  <a:lnTo>
                    <a:pt x="299" y="961"/>
                  </a:lnTo>
                  <a:lnTo>
                    <a:pt x="300" y="963"/>
                  </a:lnTo>
                  <a:lnTo>
                    <a:pt x="300" y="965"/>
                  </a:lnTo>
                  <a:lnTo>
                    <a:pt x="300" y="966"/>
                  </a:lnTo>
                  <a:lnTo>
                    <a:pt x="300" y="967"/>
                  </a:lnTo>
                  <a:lnTo>
                    <a:pt x="299" y="967"/>
                  </a:lnTo>
                  <a:lnTo>
                    <a:pt x="298" y="967"/>
                  </a:lnTo>
                  <a:lnTo>
                    <a:pt x="296" y="967"/>
                  </a:lnTo>
                  <a:lnTo>
                    <a:pt x="293" y="967"/>
                  </a:lnTo>
                  <a:lnTo>
                    <a:pt x="291" y="967"/>
                  </a:lnTo>
                  <a:lnTo>
                    <a:pt x="287" y="967"/>
                  </a:lnTo>
                  <a:lnTo>
                    <a:pt x="283" y="967"/>
                  </a:lnTo>
                  <a:lnTo>
                    <a:pt x="279" y="967"/>
                  </a:lnTo>
                  <a:lnTo>
                    <a:pt x="274" y="967"/>
                  </a:lnTo>
                  <a:lnTo>
                    <a:pt x="268" y="967"/>
                  </a:lnTo>
                  <a:lnTo>
                    <a:pt x="262" y="967"/>
                  </a:lnTo>
                  <a:lnTo>
                    <a:pt x="255" y="967"/>
                  </a:lnTo>
                  <a:lnTo>
                    <a:pt x="248" y="967"/>
                  </a:lnTo>
                  <a:lnTo>
                    <a:pt x="240" y="967"/>
                  </a:lnTo>
                  <a:lnTo>
                    <a:pt x="232" y="967"/>
                  </a:lnTo>
                  <a:lnTo>
                    <a:pt x="224" y="967"/>
                  </a:lnTo>
                  <a:lnTo>
                    <a:pt x="216" y="967"/>
                  </a:lnTo>
                  <a:lnTo>
                    <a:pt x="209" y="967"/>
                  </a:lnTo>
                  <a:lnTo>
                    <a:pt x="203" y="967"/>
                  </a:lnTo>
                  <a:lnTo>
                    <a:pt x="196" y="967"/>
                  </a:lnTo>
                  <a:lnTo>
                    <a:pt x="191" y="967"/>
                  </a:lnTo>
                  <a:lnTo>
                    <a:pt x="186" y="967"/>
                  </a:lnTo>
                  <a:lnTo>
                    <a:pt x="181" y="967"/>
                  </a:lnTo>
                  <a:lnTo>
                    <a:pt x="177" y="967"/>
                  </a:lnTo>
                  <a:lnTo>
                    <a:pt x="174" y="967"/>
                  </a:lnTo>
                  <a:lnTo>
                    <a:pt x="171" y="967"/>
                  </a:lnTo>
                  <a:lnTo>
                    <a:pt x="169" y="967"/>
                  </a:lnTo>
                  <a:lnTo>
                    <a:pt x="167" y="967"/>
                  </a:lnTo>
                  <a:lnTo>
                    <a:pt x="165" y="967"/>
                  </a:lnTo>
                  <a:lnTo>
                    <a:pt x="164" y="967"/>
                  </a:lnTo>
                  <a:lnTo>
                    <a:pt x="165" y="968"/>
                  </a:lnTo>
                  <a:lnTo>
                    <a:pt x="168" y="969"/>
                  </a:lnTo>
                  <a:lnTo>
                    <a:pt x="172" y="971"/>
                  </a:lnTo>
                  <a:lnTo>
                    <a:pt x="177" y="975"/>
                  </a:lnTo>
                  <a:lnTo>
                    <a:pt x="184" y="979"/>
                  </a:lnTo>
                  <a:lnTo>
                    <a:pt x="193" y="984"/>
                  </a:lnTo>
                  <a:lnTo>
                    <a:pt x="204" y="990"/>
                  </a:lnTo>
                  <a:lnTo>
                    <a:pt x="215" y="997"/>
                  </a:lnTo>
                  <a:lnTo>
                    <a:pt x="229" y="1005"/>
                  </a:lnTo>
                  <a:lnTo>
                    <a:pt x="244" y="1014"/>
                  </a:lnTo>
                  <a:lnTo>
                    <a:pt x="261" y="1024"/>
                  </a:lnTo>
                  <a:lnTo>
                    <a:pt x="279" y="1034"/>
                  </a:lnTo>
                  <a:lnTo>
                    <a:pt x="299" y="1046"/>
                  </a:lnTo>
                  <a:lnTo>
                    <a:pt x="321" y="1059"/>
                  </a:lnTo>
                  <a:lnTo>
                    <a:pt x="344" y="1072"/>
                  </a:lnTo>
                  <a:lnTo>
                    <a:pt x="369" y="1087"/>
                  </a:lnTo>
                  <a:lnTo>
                    <a:pt x="394" y="1101"/>
                  </a:lnTo>
                  <a:lnTo>
                    <a:pt x="417" y="1114"/>
                  </a:lnTo>
                  <a:lnTo>
                    <a:pt x="438" y="1127"/>
                  </a:lnTo>
                  <a:lnTo>
                    <a:pt x="458" y="1139"/>
                  </a:lnTo>
                  <a:lnTo>
                    <a:pt x="477" y="1149"/>
                  </a:lnTo>
                  <a:lnTo>
                    <a:pt x="493" y="1159"/>
                  </a:lnTo>
                  <a:lnTo>
                    <a:pt x="509" y="1168"/>
                  </a:lnTo>
                  <a:lnTo>
                    <a:pt x="522" y="1176"/>
                  </a:lnTo>
                  <a:lnTo>
                    <a:pt x="534" y="1183"/>
                  </a:lnTo>
                  <a:lnTo>
                    <a:pt x="545" y="1189"/>
                  </a:lnTo>
                  <a:lnTo>
                    <a:pt x="553" y="1194"/>
                  </a:lnTo>
                  <a:lnTo>
                    <a:pt x="561" y="1198"/>
                  </a:lnTo>
                  <a:lnTo>
                    <a:pt x="566" y="1202"/>
                  </a:lnTo>
                  <a:lnTo>
                    <a:pt x="570" y="1204"/>
                  </a:lnTo>
                  <a:lnTo>
                    <a:pt x="573" y="1205"/>
                  </a:lnTo>
                  <a:lnTo>
                    <a:pt x="573" y="1206"/>
                  </a:lnTo>
                  <a:lnTo>
                    <a:pt x="574" y="1205"/>
                  </a:lnTo>
                  <a:lnTo>
                    <a:pt x="577" y="1204"/>
                  </a:lnTo>
                  <a:lnTo>
                    <a:pt x="581" y="1202"/>
                  </a:lnTo>
                  <a:lnTo>
                    <a:pt x="586" y="1198"/>
                  </a:lnTo>
                  <a:lnTo>
                    <a:pt x="594" y="1194"/>
                  </a:lnTo>
                  <a:lnTo>
                    <a:pt x="602" y="1189"/>
                  </a:lnTo>
                  <a:lnTo>
                    <a:pt x="613" y="1183"/>
                  </a:lnTo>
                  <a:lnTo>
                    <a:pt x="625" y="1176"/>
                  </a:lnTo>
                  <a:lnTo>
                    <a:pt x="639" y="1168"/>
                  </a:lnTo>
                  <a:lnTo>
                    <a:pt x="654" y="1159"/>
                  </a:lnTo>
                  <a:lnTo>
                    <a:pt x="671" y="1149"/>
                  </a:lnTo>
                  <a:lnTo>
                    <a:pt x="690" y="1139"/>
                  </a:lnTo>
                  <a:lnTo>
                    <a:pt x="710" y="1127"/>
                  </a:lnTo>
                  <a:lnTo>
                    <a:pt x="732" y="1115"/>
                  </a:lnTo>
                  <a:lnTo>
                    <a:pt x="756" y="1101"/>
                  </a:lnTo>
                  <a:lnTo>
                    <a:pt x="781" y="1087"/>
                  </a:lnTo>
                  <a:lnTo>
                    <a:pt x="806" y="1072"/>
                  </a:lnTo>
                  <a:lnTo>
                    <a:pt x="829" y="1059"/>
                  </a:lnTo>
                  <a:lnTo>
                    <a:pt x="851" y="1046"/>
                  </a:lnTo>
                  <a:lnTo>
                    <a:pt x="871" y="1034"/>
                  </a:lnTo>
                  <a:lnTo>
                    <a:pt x="890" y="1024"/>
                  </a:lnTo>
                  <a:lnTo>
                    <a:pt x="907" y="1014"/>
                  </a:lnTo>
                  <a:lnTo>
                    <a:pt x="922" y="1005"/>
                  </a:lnTo>
                  <a:lnTo>
                    <a:pt x="936" y="997"/>
                  </a:lnTo>
                  <a:lnTo>
                    <a:pt x="948" y="990"/>
                  </a:lnTo>
                  <a:lnTo>
                    <a:pt x="959" y="984"/>
                  </a:lnTo>
                  <a:lnTo>
                    <a:pt x="968" y="979"/>
                  </a:lnTo>
                  <a:lnTo>
                    <a:pt x="975" y="975"/>
                  </a:lnTo>
                  <a:lnTo>
                    <a:pt x="981" y="971"/>
                  </a:lnTo>
                  <a:lnTo>
                    <a:pt x="985" y="969"/>
                  </a:lnTo>
                  <a:lnTo>
                    <a:pt x="987" y="968"/>
                  </a:lnTo>
                  <a:lnTo>
                    <a:pt x="988" y="967"/>
                  </a:lnTo>
                  <a:lnTo>
                    <a:pt x="987" y="967"/>
                  </a:lnTo>
                  <a:lnTo>
                    <a:pt x="986" y="967"/>
                  </a:lnTo>
                  <a:lnTo>
                    <a:pt x="984" y="967"/>
                  </a:lnTo>
                  <a:lnTo>
                    <a:pt x="981" y="967"/>
                  </a:lnTo>
                  <a:lnTo>
                    <a:pt x="978" y="967"/>
                  </a:lnTo>
                  <a:lnTo>
                    <a:pt x="975" y="967"/>
                  </a:lnTo>
                  <a:lnTo>
                    <a:pt x="971" y="967"/>
                  </a:lnTo>
                  <a:lnTo>
                    <a:pt x="966" y="967"/>
                  </a:lnTo>
                  <a:lnTo>
                    <a:pt x="961" y="967"/>
                  </a:lnTo>
                  <a:lnTo>
                    <a:pt x="955" y="967"/>
                  </a:lnTo>
                  <a:lnTo>
                    <a:pt x="949" y="967"/>
                  </a:lnTo>
                  <a:lnTo>
                    <a:pt x="943" y="967"/>
                  </a:lnTo>
                  <a:lnTo>
                    <a:pt x="935" y="967"/>
                  </a:lnTo>
                  <a:lnTo>
                    <a:pt x="928" y="967"/>
                  </a:lnTo>
                  <a:lnTo>
                    <a:pt x="919" y="967"/>
                  </a:lnTo>
                  <a:lnTo>
                    <a:pt x="911" y="967"/>
                  </a:lnTo>
                  <a:lnTo>
                    <a:pt x="903" y="967"/>
                  </a:lnTo>
                  <a:lnTo>
                    <a:pt x="896" y="967"/>
                  </a:lnTo>
                  <a:lnTo>
                    <a:pt x="889" y="967"/>
                  </a:lnTo>
                  <a:lnTo>
                    <a:pt x="883" y="967"/>
                  </a:lnTo>
                  <a:lnTo>
                    <a:pt x="877" y="967"/>
                  </a:lnTo>
                  <a:lnTo>
                    <a:pt x="872" y="967"/>
                  </a:lnTo>
                  <a:lnTo>
                    <a:pt x="868" y="967"/>
                  </a:lnTo>
                  <a:lnTo>
                    <a:pt x="864" y="967"/>
                  </a:lnTo>
                  <a:lnTo>
                    <a:pt x="860" y="967"/>
                  </a:lnTo>
                  <a:lnTo>
                    <a:pt x="857" y="967"/>
                  </a:lnTo>
                  <a:lnTo>
                    <a:pt x="855" y="967"/>
                  </a:lnTo>
                  <a:lnTo>
                    <a:pt x="853" y="967"/>
                  </a:lnTo>
                  <a:lnTo>
                    <a:pt x="851" y="967"/>
                  </a:lnTo>
                  <a:lnTo>
                    <a:pt x="850" y="967"/>
                  </a:lnTo>
                  <a:lnTo>
                    <a:pt x="850" y="966"/>
                  </a:lnTo>
                  <a:lnTo>
                    <a:pt x="850" y="964"/>
                  </a:lnTo>
                  <a:lnTo>
                    <a:pt x="850" y="962"/>
                  </a:lnTo>
                  <a:lnTo>
                    <a:pt x="850" y="959"/>
                  </a:lnTo>
                  <a:lnTo>
                    <a:pt x="850" y="956"/>
                  </a:lnTo>
                  <a:lnTo>
                    <a:pt x="850" y="951"/>
                  </a:lnTo>
                  <a:lnTo>
                    <a:pt x="850" y="947"/>
                  </a:lnTo>
                  <a:lnTo>
                    <a:pt x="849" y="941"/>
                  </a:lnTo>
                  <a:lnTo>
                    <a:pt x="849" y="935"/>
                  </a:lnTo>
                  <a:lnTo>
                    <a:pt x="849" y="928"/>
                  </a:lnTo>
                  <a:lnTo>
                    <a:pt x="849" y="921"/>
                  </a:lnTo>
                  <a:lnTo>
                    <a:pt x="849" y="913"/>
                  </a:lnTo>
                  <a:lnTo>
                    <a:pt x="848" y="904"/>
                  </a:lnTo>
                  <a:lnTo>
                    <a:pt x="848" y="895"/>
                  </a:lnTo>
                  <a:lnTo>
                    <a:pt x="848" y="885"/>
                  </a:lnTo>
                  <a:lnTo>
                    <a:pt x="847" y="874"/>
                  </a:lnTo>
                  <a:lnTo>
                    <a:pt x="846" y="863"/>
                  </a:lnTo>
                  <a:lnTo>
                    <a:pt x="845" y="852"/>
                  </a:lnTo>
                  <a:lnTo>
                    <a:pt x="843" y="840"/>
                  </a:lnTo>
                  <a:lnTo>
                    <a:pt x="841" y="827"/>
                  </a:lnTo>
                  <a:lnTo>
                    <a:pt x="839" y="814"/>
                  </a:lnTo>
                  <a:lnTo>
                    <a:pt x="837" y="800"/>
                  </a:lnTo>
                  <a:lnTo>
                    <a:pt x="834" y="786"/>
                  </a:lnTo>
                  <a:lnTo>
                    <a:pt x="830" y="771"/>
                  </a:lnTo>
                  <a:lnTo>
                    <a:pt x="827" y="756"/>
                  </a:lnTo>
                  <a:lnTo>
                    <a:pt x="823" y="740"/>
                  </a:lnTo>
                  <a:lnTo>
                    <a:pt x="819" y="723"/>
                  </a:lnTo>
                  <a:lnTo>
                    <a:pt x="814" y="707"/>
                  </a:lnTo>
                  <a:lnTo>
                    <a:pt x="809" y="689"/>
                  </a:lnTo>
                  <a:lnTo>
                    <a:pt x="804" y="671"/>
                  </a:lnTo>
                  <a:lnTo>
                    <a:pt x="798" y="653"/>
                  </a:lnTo>
                  <a:lnTo>
                    <a:pt x="792" y="634"/>
                  </a:lnTo>
                  <a:lnTo>
                    <a:pt x="785" y="615"/>
                  </a:lnTo>
                  <a:lnTo>
                    <a:pt x="778" y="597"/>
                  </a:lnTo>
                  <a:lnTo>
                    <a:pt x="770" y="578"/>
                  </a:lnTo>
                  <a:lnTo>
                    <a:pt x="762" y="559"/>
                  </a:lnTo>
                  <a:lnTo>
                    <a:pt x="753" y="541"/>
                  </a:lnTo>
                  <a:lnTo>
                    <a:pt x="744" y="522"/>
                  </a:lnTo>
                  <a:lnTo>
                    <a:pt x="734" y="503"/>
                  </a:lnTo>
                  <a:lnTo>
                    <a:pt x="723" y="485"/>
                  </a:lnTo>
                  <a:lnTo>
                    <a:pt x="712" y="466"/>
                  </a:lnTo>
                  <a:lnTo>
                    <a:pt x="701" y="448"/>
                  </a:lnTo>
                  <a:lnTo>
                    <a:pt x="688" y="429"/>
                  </a:lnTo>
                  <a:lnTo>
                    <a:pt x="676" y="411"/>
                  </a:lnTo>
                  <a:lnTo>
                    <a:pt x="663" y="392"/>
                  </a:lnTo>
                  <a:lnTo>
                    <a:pt x="649" y="374"/>
                  </a:lnTo>
                  <a:lnTo>
                    <a:pt x="634" y="356"/>
                  </a:lnTo>
                  <a:lnTo>
                    <a:pt x="620" y="337"/>
                  </a:lnTo>
                  <a:lnTo>
                    <a:pt x="605" y="320"/>
                  </a:lnTo>
                  <a:lnTo>
                    <a:pt x="590" y="303"/>
                  </a:lnTo>
                  <a:lnTo>
                    <a:pt x="574" y="286"/>
                  </a:lnTo>
                  <a:lnTo>
                    <a:pt x="558" y="270"/>
                  </a:lnTo>
                  <a:lnTo>
                    <a:pt x="542" y="254"/>
                  </a:lnTo>
                  <a:lnTo>
                    <a:pt x="526" y="239"/>
                  </a:lnTo>
                  <a:lnTo>
                    <a:pt x="509" y="224"/>
                  </a:lnTo>
                  <a:lnTo>
                    <a:pt x="492" y="210"/>
                  </a:lnTo>
                  <a:lnTo>
                    <a:pt x="475" y="196"/>
                  </a:lnTo>
                  <a:lnTo>
                    <a:pt x="457" y="183"/>
                  </a:lnTo>
                  <a:lnTo>
                    <a:pt x="440" y="170"/>
                  </a:lnTo>
                  <a:lnTo>
                    <a:pt x="422" y="157"/>
                  </a:lnTo>
                  <a:lnTo>
                    <a:pt x="403" y="146"/>
                  </a:lnTo>
                  <a:lnTo>
                    <a:pt x="385" y="134"/>
                  </a:lnTo>
                  <a:lnTo>
                    <a:pt x="366" y="123"/>
                  </a:lnTo>
                  <a:lnTo>
                    <a:pt x="347" y="113"/>
                  </a:lnTo>
                  <a:lnTo>
                    <a:pt x="329" y="103"/>
                  </a:lnTo>
                  <a:lnTo>
                    <a:pt x="311" y="94"/>
                  </a:lnTo>
                  <a:lnTo>
                    <a:pt x="293" y="85"/>
                  </a:lnTo>
                  <a:lnTo>
                    <a:pt x="276" y="77"/>
                  </a:lnTo>
                  <a:lnTo>
                    <a:pt x="260" y="69"/>
                  </a:lnTo>
                  <a:lnTo>
                    <a:pt x="243" y="62"/>
                  </a:lnTo>
                  <a:lnTo>
                    <a:pt x="228" y="55"/>
                  </a:lnTo>
                  <a:lnTo>
                    <a:pt x="212" y="49"/>
                  </a:lnTo>
                  <a:lnTo>
                    <a:pt x="197" y="43"/>
                  </a:lnTo>
                  <a:lnTo>
                    <a:pt x="183" y="38"/>
                  </a:lnTo>
                  <a:lnTo>
                    <a:pt x="169" y="33"/>
                  </a:lnTo>
                  <a:lnTo>
                    <a:pt x="155" y="29"/>
                  </a:lnTo>
                  <a:lnTo>
                    <a:pt x="142" y="25"/>
                  </a:lnTo>
                  <a:lnTo>
                    <a:pt x="129" y="22"/>
                  </a:lnTo>
                  <a:lnTo>
                    <a:pt x="117" y="19"/>
                  </a:lnTo>
                  <a:lnTo>
                    <a:pt x="105" y="17"/>
                  </a:lnTo>
                  <a:lnTo>
                    <a:pt x="94" y="15"/>
                  </a:lnTo>
                  <a:lnTo>
                    <a:pt x="83" y="13"/>
                  </a:lnTo>
                  <a:lnTo>
                    <a:pt x="74" y="11"/>
                  </a:lnTo>
                  <a:lnTo>
                    <a:pt x="65" y="9"/>
                  </a:lnTo>
                  <a:lnTo>
                    <a:pt x="57" y="8"/>
                  </a:lnTo>
                  <a:lnTo>
                    <a:pt x="50" y="6"/>
                  </a:lnTo>
                  <a:lnTo>
                    <a:pt x="44" y="5"/>
                  </a:lnTo>
                  <a:lnTo>
                    <a:pt x="38" y="4"/>
                  </a:lnTo>
                  <a:lnTo>
                    <a:pt x="33" y="3"/>
                  </a:lnTo>
                  <a:lnTo>
                    <a:pt x="29" y="2"/>
                  </a:lnTo>
                  <a:lnTo>
                    <a:pt x="25" y="1"/>
                  </a:lnTo>
                  <a:lnTo>
                    <a:pt x="23" y="1"/>
                  </a:lnTo>
                  <a:lnTo>
                    <a:pt x="21" y="0"/>
                  </a:lnTo>
                  <a:lnTo>
                    <a:pt x="20" y="0"/>
                  </a:lnTo>
                  <a:lnTo>
                    <a:pt x="19" y="0"/>
                  </a:lnTo>
                  <a:lnTo>
                    <a:pt x="19" y="1"/>
                  </a:lnTo>
                  <a:lnTo>
                    <a:pt x="20" y="2"/>
                  </a:lnTo>
                  <a:lnTo>
                    <a:pt x="22" y="5"/>
                  </a:lnTo>
                  <a:lnTo>
                    <a:pt x="24" y="8"/>
                  </a:lnTo>
                  <a:lnTo>
                    <a:pt x="27" y="13"/>
                  </a:lnTo>
                  <a:lnTo>
                    <a:pt x="30" y="19"/>
                  </a:lnTo>
                  <a:lnTo>
                    <a:pt x="34" y="25"/>
                  </a:lnTo>
                  <a:lnTo>
                    <a:pt x="38" y="33"/>
                  </a:lnTo>
                  <a:lnTo>
                    <a:pt x="43" y="42"/>
                  </a:lnTo>
                  <a:lnTo>
                    <a:pt x="49" y="52"/>
                  </a:lnTo>
                  <a:lnTo>
                    <a:pt x="55" y="62"/>
                  </a:lnTo>
                  <a:lnTo>
                    <a:pt x="62" y="74"/>
                  </a:lnTo>
                  <a:lnTo>
                    <a:pt x="70" y="87"/>
                  </a:lnTo>
                  <a:lnTo>
                    <a:pt x="78" y="101"/>
                  </a:lnTo>
                  <a:lnTo>
                    <a:pt x="86" y="116"/>
                  </a:lnTo>
                  <a:lnTo>
                    <a:pt x="96" y="132"/>
                  </a:lnTo>
                  <a:lnTo>
                    <a:pt x="105" y="148"/>
                  </a:lnTo>
                  <a:lnTo>
                    <a:pt x="114" y="163"/>
                  </a:lnTo>
                  <a:lnTo>
                    <a:pt x="122" y="177"/>
                  </a:lnTo>
                  <a:lnTo>
                    <a:pt x="129" y="190"/>
                  </a:lnTo>
                  <a:lnTo>
                    <a:pt x="136" y="202"/>
                  </a:lnTo>
                  <a:lnTo>
                    <a:pt x="142" y="212"/>
                  </a:lnTo>
                  <a:lnTo>
                    <a:pt x="148" y="222"/>
                  </a:lnTo>
                  <a:lnTo>
                    <a:pt x="153" y="231"/>
                  </a:lnTo>
                  <a:lnTo>
                    <a:pt x="157" y="239"/>
                  </a:lnTo>
                  <a:lnTo>
                    <a:pt x="161" y="245"/>
                  </a:lnTo>
                  <a:lnTo>
                    <a:pt x="165" y="251"/>
                  </a:lnTo>
                  <a:lnTo>
                    <a:pt x="167" y="256"/>
                  </a:lnTo>
                  <a:lnTo>
                    <a:pt x="169" y="259"/>
                  </a:lnTo>
                  <a:lnTo>
                    <a:pt x="171" y="262"/>
                  </a:lnTo>
                  <a:lnTo>
                    <a:pt x="172" y="263"/>
                  </a:lnTo>
                  <a:lnTo>
                    <a:pt x="172" y="264"/>
                  </a:lnTo>
                  <a:lnTo>
                    <a:pt x="171" y="266"/>
                  </a:lnTo>
                  <a:lnTo>
                    <a:pt x="169" y="269"/>
                  </a:lnTo>
                  <a:lnTo>
                    <a:pt x="167" y="273"/>
                  </a:lnTo>
                  <a:lnTo>
                    <a:pt x="164" y="278"/>
                  </a:lnTo>
                  <a:lnTo>
                    <a:pt x="160" y="285"/>
                  </a:lnTo>
                  <a:lnTo>
                    <a:pt x="156" y="292"/>
                  </a:lnTo>
                  <a:lnTo>
                    <a:pt x="151" y="301"/>
                  </a:lnTo>
                  <a:lnTo>
                    <a:pt x="145" y="311"/>
                  </a:lnTo>
                  <a:lnTo>
                    <a:pt x="138" y="322"/>
                  </a:lnTo>
                  <a:lnTo>
                    <a:pt x="131" y="334"/>
                  </a:lnTo>
                  <a:lnTo>
                    <a:pt x="124" y="347"/>
                  </a:lnTo>
                  <a:lnTo>
                    <a:pt x="115" y="362"/>
                  </a:lnTo>
                  <a:lnTo>
                    <a:pt x="106" y="377"/>
                  </a:lnTo>
                  <a:lnTo>
                    <a:pt x="96" y="394"/>
                  </a:lnTo>
                  <a:lnTo>
                    <a:pt x="86" y="412"/>
                  </a:lnTo>
                  <a:lnTo>
                    <a:pt x="76" y="430"/>
                  </a:lnTo>
                  <a:lnTo>
                    <a:pt x="66" y="447"/>
                  </a:lnTo>
                  <a:lnTo>
                    <a:pt x="57" y="462"/>
                  </a:lnTo>
                  <a:lnTo>
                    <a:pt x="48" y="477"/>
                  </a:lnTo>
                  <a:lnTo>
                    <a:pt x="41" y="490"/>
                  </a:lnTo>
                  <a:lnTo>
                    <a:pt x="34" y="502"/>
                  </a:lnTo>
                  <a:lnTo>
                    <a:pt x="27" y="513"/>
                  </a:lnTo>
                  <a:lnTo>
                    <a:pt x="22" y="523"/>
                  </a:lnTo>
                  <a:lnTo>
                    <a:pt x="17" y="532"/>
                  </a:lnTo>
                  <a:lnTo>
                    <a:pt x="12" y="539"/>
                  </a:lnTo>
                  <a:lnTo>
                    <a:pt x="8" y="546"/>
                  </a:lnTo>
                  <a:lnTo>
                    <a:pt x="5" y="551"/>
                  </a:lnTo>
                  <a:lnTo>
                    <a:pt x="3" y="555"/>
                  </a:lnTo>
                  <a:lnTo>
                    <a:pt x="1" y="558"/>
                  </a:lnTo>
                  <a:lnTo>
                    <a:pt x="0" y="559"/>
                  </a:lnTo>
                  <a:lnTo>
                    <a:pt x="0" y="560"/>
                  </a:lnTo>
                  <a:lnTo>
                    <a:pt x="1" y="560"/>
                  </a:lnTo>
                  <a:lnTo>
                    <a:pt x="2" y="561"/>
                  </a:lnTo>
                  <a:lnTo>
                    <a:pt x="4" y="561"/>
                  </a:lnTo>
                  <a:lnTo>
                    <a:pt x="5" y="562"/>
                  </a:lnTo>
                  <a:lnTo>
                    <a:pt x="7" y="562"/>
                  </a:lnTo>
                  <a:lnTo>
                    <a:pt x="9" y="563"/>
                  </a:lnTo>
                  <a:lnTo>
                    <a:pt x="12" y="564"/>
                  </a:lnTo>
                  <a:lnTo>
                    <a:pt x="14" y="565"/>
                  </a:lnTo>
                  <a:lnTo>
                    <a:pt x="17" y="566"/>
                  </a:lnTo>
                  <a:lnTo>
                    <a:pt x="20" y="567"/>
                  </a:lnTo>
                  <a:lnTo>
                    <a:pt x="24" y="568"/>
                  </a:lnTo>
                  <a:lnTo>
                    <a:pt x="28" y="570"/>
                  </a:lnTo>
                  <a:lnTo>
                    <a:pt x="32" y="571"/>
                  </a:lnTo>
                  <a:lnTo>
                    <a:pt x="36" y="572"/>
                  </a:lnTo>
                  <a:lnTo>
                    <a:pt x="41" y="574"/>
                  </a:lnTo>
                  <a:lnTo>
                    <a:pt x="46" y="576"/>
                  </a:lnTo>
                  <a:lnTo>
                    <a:pt x="51" y="578"/>
                  </a:lnTo>
                  <a:lnTo>
                    <a:pt x="56" y="581"/>
                  </a:lnTo>
                  <a:lnTo>
                    <a:pt x="62" y="583"/>
                  </a:lnTo>
                  <a:lnTo>
                    <a:pt x="67" y="586"/>
                  </a:lnTo>
                  <a:lnTo>
                    <a:pt x="73" y="590"/>
                  </a:lnTo>
                  <a:lnTo>
                    <a:pt x="79" y="593"/>
                  </a:lnTo>
                  <a:lnTo>
                    <a:pt x="85" y="597"/>
                  </a:lnTo>
                  <a:lnTo>
                    <a:pt x="92" y="601"/>
                  </a:lnTo>
                  <a:lnTo>
                    <a:pt x="98" y="605"/>
                  </a:lnTo>
                  <a:lnTo>
                    <a:pt x="105" y="609"/>
                  </a:lnTo>
                  <a:lnTo>
                    <a:pt x="112" y="614"/>
                  </a:lnTo>
                  <a:lnTo>
                    <a:pt x="120" y="619"/>
                  </a:lnTo>
                  <a:lnTo>
                    <a:pt x="127" y="624"/>
                  </a:lnTo>
                  <a:lnTo>
                    <a:pt x="135" y="630"/>
                  </a:lnTo>
                  <a:lnTo>
                    <a:pt x="142" y="636"/>
                  </a:lnTo>
                  <a:lnTo>
                    <a:pt x="150" y="642"/>
                  </a:lnTo>
                  <a:lnTo>
                    <a:pt x="157" y="648"/>
                  </a:lnTo>
                  <a:lnTo>
                    <a:pt x="165" y="654"/>
                  </a:lnTo>
                  <a:lnTo>
                    <a:pt x="172" y="661"/>
                  </a:lnTo>
                  <a:lnTo>
                    <a:pt x="179" y="668"/>
                  </a:lnTo>
                  <a:lnTo>
                    <a:pt x="186" y="676"/>
                  </a:lnTo>
                  <a:lnTo>
                    <a:pt x="193" y="683"/>
                  </a:lnTo>
                  <a:lnTo>
                    <a:pt x="199" y="691"/>
                  </a:lnTo>
                  <a:lnTo>
                    <a:pt x="206" y="699"/>
                  </a:lnTo>
                  <a:lnTo>
                    <a:pt x="212" y="708"/>
                  </a:lnTo>
                  <a:lnTo>
                    <a:pt x="219" y="717"/>
                  </a:lnTo>
                  <a:lnTo>
                    <a:pt x="225" y="725"/>
                  </a:lnTo>
                  <a:lnTo>
                    <a:pt x="231" y="735"/>
                  </a:lnTo>
                  <a:lnTo>
                    <a:pt x="237" y="744"/>
                  </a:lnTo>
                  <a:lnTo>
                    <a:pt x="243" y="754"/>
                  </a:lnTo>
                  <a:lnTo>
                    <a:pt x="248" y="764"/>
                  </a:lnTo>
                  <a:lnTo>
                    <a:pt x="254" y="774"/>
                  </a:lnTo>
                  <a:lnTo>
                    <a:pt x="259" y="783"/>
                  </a:lnTo>
                  <a:lnTo>
                    <a:pt x="263" y="793"/>
                  </a:lnTo>
                  <a:lnTo>
                    <a:pt x="267" y="802"/>
                  </a:lnTo>
                  <a:lnTo>
                    <a:pt x="271" y="812"/>
                  </a:lnTo>
                  <a:lnTo>
                    <a:pt x="275" y="821"/>
                  </a:lnTo>
                  <a:lnTo>
                    <a:pt x="279" y="830"/>
                  </a:lnTo>
                  <a:lnTo>
                    <a:pt x="282" y="839"/>
                  </a:lnTo>
                  <a:lnTo>
                    <a:pt x="284" y="848"/>
                  </a:lnTo>
                  <a:lnTo>
                    <a:pt x="287" y="857"/>
                  </a:lnTo>
                  <a:lnTo>
                    <a:pt x="289" y="866"/>
                  </a:lnTo>
                  <a:lnTo>
                    <a:pt x="291" y="875"/>
                  </a:lnTo>
                  <a:lnTo>
                    <a:pt x="292" y="883"/>
                  </a:lnTo>
                  <a:lnTo>
                    <a:pt x="293" y="892"/>
                  </a:lnTo>
                  <a:lnTo>
                    <a:pt x="294" y="900"/>
                  </a:lnTo>
                  <a:close/>
                </a:path>
              </a:pathLst>
            </a:custGeom>
            <a:solidFill>
              <a:srgbClr val="990000"/>
            </a:solidFill>
            <a:ln w="6350" cap="flat" cmpd="sng">
              <a:solidFill>
                <a:srgbClr val="000000"/>
              </a:solidFill>
              <a:round/>
            </a:ln>
            <a:effectLst>
              <a:outerShdw dist="57150" dir="2700000" algn="ctr" rotWithShape="0">
                <a:srgbClr val="888888">
                  <a:alpha val="50000"/>
                </a:srgbClr>
              </a:outerShdw>
            </a:effectLst>
          </p:spPr>
          <p:txBody>
            <a:bodyPr wrap="square" anchor="ctr">
              <a:spAutoFit/>
            </a:bodyPr>
            <a:lstStyle/>
            <a:p>
              <a:endParaRPr lang="zh-CN" altLang="en-US" sz="1350"/>
            </a:p>
          </p:txBody>
        </p:sp>
        <p:sp>
          <p:nvSpPr>
            <p:cNvPr id="23" name="Freeform 9"/>
            <p:cNvSpPr/>
            <p:nvPr/>
          </p:nvSpPr>
          <p:spPr bwMode="auto">
            <a:xfrm>
              <a:off x="4340102" y="3236870"/>
              <a:ext cx="1329927" cy="1006227"/>
            </a:xfrm>
            <a:custGeom>
              <a:avLst/>
              <a:gdLst>
                <a:gd name="T0" fmla="*/ 267 w 1207"/>
                <a:gd name="T1" fmla="*/ 298 h 991"/>
                <a:gd name="T2" fmla="*/ 245 w 1207"/>
                <a:gd name="T3" fmla="*/ 300 h 991"/>
                <a:gd name="T4" fmla="*/ 239 w 1207"/>
                <a:gd name="T5" fmla="*/ 298 h 991"/>
                <a:gd name="T6" fmla="*/ 239 w 1207"/>
                <a:gd name="T7" fmla="*/ 279 h 991"/>
                <a:gd name="T8" fmla="*/ 239 w 1207"/>
                <a:gd name="T9" fmla="*/ 241 h 991"/>
                <a:gd name="T10" fmla="*/ 239 w 1207"/>
                <a:gd name="T11" fmla="*/ 197 h 991"/>
                <a:gd name="T12" fmla="*/ 239 w 1207"/>
                <a:gd name="T13" fmla="*/ 171 h 991"/>
                <a:gd name="T14" fmla="*/ 239 w 1207"/>
                <a:gd name="T15" fmla="*/ 165 h 991"/>
                <a:gd name="T16" fmla="*/ 216 w 1207"/>
                <a:gd name="T17" fmla="*/ 204 h 991"/>
                <a:gd name="T18" fmla="*/ 160 w 1207"/>
                <a:gd name="T19" fmla="*/ 301 h 991"/>
                <a:gd name="T20" fmla="*/ 79 w 1207"/>
                <a:gd name="T21" fmla="*/ 441 h 991"/>
                <a:gd name="T22" fmla="*/ 23 w 1207"/>
                <a:gd name="T23" fmla="*/ 538 h 991"/>
                <a:gd name="T24" fmla="*/ 1 w 1207"/>
                <a:gd name="T25" fmla="*/ 576 h 991"/>
                <a:gd name="T26" fmla="*/ 12 w 1207"/>
                <a:gd name="T27" fmla="*/ 597 h 991"/>
                <a:gd name="T28" fmla="*/ 57 w 1207"/>
                <a:gd name="T29" fmla="*/ 675 h 991"/>
                <a:gd name="T30" fmla="*/ 134 w 1207"/>
                <a:gd name="T31" fmla="*/ 809 h 991"/>
                <a:gd name="T32" fmla="*/ 201 w 1207"/>
                <a:gd name="T33" fmla="*/ 925 h 991"/>
                <a:gd name="T34" fmla="*/ 235 w 1207"/>
                <a:gd name="T35" fmla="*/ 983 h 991"/>
                <a:gd name="T36" fmla="*/ 239 w 1207"/>
                <a:gd name="T37" fmla="*/ 986 h 991"/>
                <a:gd name="T38" fmla="*/ 239 w 1207"/>
                <a:gd name="T39" fmla="*/ 963 h 991"/>
                <a:gd name="T40" fmla="*/ 239 w 1207"/>
                <a:gd name="T41" fmla="*/ 920 h 991"/>
                <a:gd name="T42" fmla="*/ 239 w 1207"/>
                <a:gd name="T43" fmla="*/ 878 h 991"/>
                <a:gd name="T44" fmla="*/ 239 w 1207"/>
                <a:gd name="T45" fmla="*/ 855 h 991"/>
                <a:gd name="T46" fmla="*/ 242 w 1207"/>
                <a:gd name="T47" fmla="*/ 850 h 991"/>
                <a:gd name="T48" fmla="*/ 270 w 1207"/>
                <a:gd name="T49" fmla="*/ 849 h 991"/>
                <a:gd name="T50" fmla="*/ 324 w 1207"/>
                <a:gd name="T51" fmla="*/ 846 h 991"/>
                <a:gd name="T52" fmla="*/ 401 w 1207"/>
                <a:gd name="T53" fmla="*/ 838 h 991"/>
                <a:gd name="T54" fmla="*/ 491 w 1207"/>
                <a:gd name="T55" fmla="*/ 817 h 991"/>
                <a:gd name="T56" fmla="*/ 595 w 1207"/>
                <a:gd name="T57" fmla="*/ 782 h 991"/>
                <a:gd name="T58" fmla="*/ 696 w 1207"/>
                <a:gd name="T59" fmla="*/ 737 h 991"/>
                <a:gd name="T60" fmla="*/ 786 w 1207"/>
                <a:gd name="T61" fmla="*/ 685 h 991"/>
                <a:gd name="T62" fmla="*/ 865 w 1207"/>
                <a:gd name="T63" fmla="*/ 625 h 991"/>
                <a:gd name="T64" fmla="*/ 935 w 1207"/>
                <a:gd name="T65" fmla="*/ 560 h 991"/>
                <a:gd name="T66" fmla="*/ 998 w 1207"/>
                <a:gd name="T67" fmla="*/ 492 h 991"/>
                <a:gd name="T68" fmla="*/ 1052 w 1207"/>
                <a:gd name="T69" fmla="*/ 418 h 991"/>
                <a:gd name="T70" fmla="*/ 1099 w 1207"/>
                <a:gd name="T71" fmla="*/ 340 h 991"/>
                <a:gd name="T72" fmla="*/ 1138 w 1207"/>
                <a:gd name="T73" fmla="*/ 256 h 991"/>
                <a:gd name="T74" fmla="*/ 1168 w 1207"/>
                <a:gd name="T75" fmla="*/ 180 h 991"/>
                <a:gd name="T76" fmla="*/ 1188 w 1207"/>
                <a:gd name="T77" fmla="*/ 115 h 991"/>
                <a:gd name="T78" fmla="*/ 1198 w 1207"/>
                <a:gd name="T79" fmla="*/ 65 h 991"/>
                <a:gd name="T80" fmla="*/ 1204 w 1207"/>
                <a:gd name="T81" fmla="*/ 32 h 991"/>
                <a:gd name="T82" fmla="*/ 1206 w 1207"/>
                <a:gd name="T83" fmla="*/ 19 h 991"/>
                <a:gd name="T84" fmla="*/ 1187 w 1207"/>
                <a:gd name="T85" fmla="*/ 30 h 991"/>
                <a:gd name="T86" fmla="*/ 1132 w 1207"/>
                <a:gd name="T87" fmla="*/ 62 h 991"/>
                <a:gd name="T88" fmla="*/ 1043 w 1207"/>
                <a:gd name="T89" fmla="*/ 114 h 991"/>
                <a:gd name="T90" fmla="*/ 975 w 1207"/>
                <a:gd name="T91" fmla="*/ 153 h 991"/>
                <a:gd name="T92" fmla="*/ 944 w 1207"/>
                <a:gd name="T93" fmla="*/ 171 h 991"/>
                <a:gd name="T94" fmla="*/ 928 w 1207"/>
                <a:gd name="T95" fmla="*/ 164 h 991"/>
                <a:gd name="T96" fmla="*/ 872 w 1207"/>
                <a:gd name="T97" fmla="*/ 131 h 991"/>
                <a:gd name="T98" fmla="*/ 776 w 1207"/>
                <a:gd name="T99" fmla="*/ 76 h 991"/>
                <a:gd name="T100" fmla="*/ 693 w 1207"/>
                <a:gd name="T101" fmla="*/ 27 h 991"/>
                <a:gd name="T102" fmla="*/ 651 w 1207"/>
                <a:gd name="T103" fmla="*/ 3 h 991"/>
                <a:gd name="T104" fmla="*/ 645 w 1207"/>
                <a:gd name="T105" fmla="*/ 3 h 991"/>
                <a:gd name="T106" fmla="*/ 639 w 1207"/>
                <a:gd name="T107" fmla="*/ 21 h 991"/>
                <a:gd name="T108" fmla="*/ 627 w 1207"/>
                <a:gd name="T109" fmla="*/ 53 h 991"/>
                <a:gd name="T110" fmla="*/ 608 w 1207"/>
                <a:gd name="T111" fmla="*/ 92 h 991"/>
                <a:gd name="T112" fmla="*/ 580 w 1207"/>
                <a:gd name="T113" fmla="*/ 133 h 991"/>
                <a:gd name="T114" fmla="*/ 543 w 1207"/>
                <a:gd name="T115" fmla="*/ 174 h 991"/>
                <a:gd name="T116" fmla="*/ 499 w 1207"/>
                <a:gd name="T117" fmla="*/ 212 h 991"/>
                <a:gd name="T118" fmla="*/ 448 w 1207"/>
                <a:gd name="T119" fmla="*/ 244 h 991"/>
                <a:gd name="T120" fmla="*/ 394 w 1207"/>
                <a:gd name="T121" fmla="*/ 270 h 991"/>
                <a:gd name="T122" fmla="*/ 343 w 1207"/>
                <a:gd name="T123" fmla="*/ 287 h 991"/>
                <a:gd name="T124" fmla="*/ 297 w 1207"/>
                <a:gd name="T125" fmla="*/ 295 h 9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07" h="991">
                  <a:moveTo>
                    <a:pt x="297" y="295"/>
                  </a:moveTo>
                  <a:lnTo>
                    <a:pt x="290" y="296"/>
                  </a:lnTo>
                  <a:lnTo>
                    <a:pt x="284" y="296"/>
                  </a:lnTo>
                  <a:lnTo>
                    <a:pt x="277" y="297"/>
                  </a:lnTo>
                  <a:lnTo>
                    <a:pt x="272" y="297"/>
                  </a:lnTo>
                  <a:lnTo>
                    <a:pt x="267" y="298"/>
                  </a:lnTo>
                  <a:lnTo>
                    <a:pt x="262" y="298"/>
                  </a:lnTo>
                  <a:lnTo>
                    <a:pt x="257" y="299"/>
                  </a:lnTo>
                  <a:lnTo>
                    <a:pt x="254" y="299"/>
                  </a:lnTo>
                  <a:lnTo>
                    <a:pt x="250" y="299"/>
                  </a:lnTo>
                  <a:lnTo>
                    <a:pt x="247" y="299"/>
                  </a:lnTo>
                  <a:lnTo>
                    <a:pt x="245" y="300"/>
                  </a:lnTo>
                  <a:lnTo>
                    <a:pt x="243" y="300"/>
                  </a:lnTo>
                  <a:lnTo>
                    <a:pt x="241" y="300"/>
                  </a:lnTo>
                  <a:lnTo>
                    <a:pt x="240" y="300"/>
                  </a:lnTo>
                  <a:lnTo>
                    <a:pt x="239" y="300"/>
                  </a:lnTo>
                  <a:lnTo>
                    <a:pt x="239" y="299"/>
                  </a:lnTo>
                  <a:lnTo>
                    <a:pt x="239" y="298"/>
                  </a:lnTo>
                  <a:lnTo>
                    <a:pt x="239" y="296"/>
                  </a:lnTo>
                  <a:lnTo>
                    <a:pt x="239" y="293"/>
                  </a:lnTo>
                  <a:lnTo>
                    <a:pt x="239" y="291"/>
                  </a:lnTo>
                  <a:lnTo>
                    <a:pt x="239" y="287"/>
                  </a:lnTo>
                  <a:lnTo>
                    <a:pt x="239" y="283"/>
                  </a:lnTo>
                  <a:lnTo>
                    <a:pt x="239" y="279"/>
                  </a:lnTo>
                  <a:lnTo>
                    <a:pt x="239" y="274"/>
                  </a:lnTo>
                  <a:lnTo>
                    <a:pt x="239" y="268"/>
                  </a:lnTo>
                  <a:lnTo>
                    <a:pt x="239" y="262"/>
                  </a:lnTo>
                  <a:lnTo>
                    <a:pt x="239" y="255"/>
                  </a:lnTo>
                  <a:lnTo>
                    <a:pt x="239" y="248"/>
                  </a:lnTo>
                  <a:lnTo>
                    <a:pt x="239" y="241"/>
                  </a:lnTo>
                  <a:lnTo>
                    <a:pt x="239" y="232"/>
                  </a:lnTo>
                  <a:lnTo>
                    <a:pt x="239" y="224"/>
                  </a:lnTo>
                  <a:lnTo>
                    <a:pt x="239" y="216"/>
                  </a:lnTo>
                  <a:lnTo>
                    <a:pt x="239" y="209"/>
                  </a:lnTo>
                  <a:lnTo>
                    <a:pt x="239" y="203"/>
                  </a:lnTo>
                  <a:lnTo>
                    <a:pt x="239" y="197"/>
                  </a:lnTo>
                  <a:lnTo>
                    <a:pt x="239" y="191"/>
                  </a:lnTo>
                  <a:lnTo>
                    <a:pt x="239" y="186"/>
                  </a:lnTo>
                  <a:lnTo>
                    <a:pt x="239" y="181"/>
                  </a:lnTo>
                  <a:lnTo>
                    <a:pt x="239" y="177"/>
                  </a:lnTo>
                  <a:lnTo>
                    <a:pt x="239" y="174"/>
                  </a:lnTo>
                  <a:lnTo>
                    <a:pt x="239" y="171"/>
                  </a:lnTo>
                  <a:lnTo>
                    <a:pt x="239" y="169"/>
                  </a:lnTo>
                  <a:lnTo>
                    <a:pt x="239" y="167"/>
                  </a:lnTo>
                  <a:lnTo>
                    <a:pt x="239" y="166"/>
                  </a:lnTo>
                  <a:lnTo>
                    <a:pt x="239" y="165"/>
                  </a:lnTo>
                  <a:lnTo>
                    <a:pt x="239" y="164"/>
                  </a:lnTo>
                  <a:lnTo>
                    <a:pt x="239" y="165"/>
                  </a:lnTo>
                  <a:lnTo>
                    <a:pt x="237" y="168"/>
                  </a:lnTo>
                  <a:lnTo>
                    <a:pt x="235" y="172"/>
                  </a:lnTo>
                  <a:lnTo>
                    <a:pt x="232" y="177"/>
                  </a:lnTo>
                  <a:lnTo>
                    <a:pt x="227" y="185"/>
                  </a:lnTo>
                  <a:lnTo>
                    <a:pt x="222" y="193"/>
                  </a:lnTo>
                  <a:lnTo>
                    <a:pt x="216" y="204"/>
                  </a:lnTo>
                  <a:lnTo>
                    <a:pt x="209" y="216"/>
                  </a:lnTo>
                  <a:lnTo>
                    <a:pt x="201" y="230"/>
                  </a:lnTo>
                  <a:lnTo>
                    <a:pt x="192" y="245"/>
                  </a:lnTo>
                  <a:lnTo>
                    <a:pt x="183" y="262"/>
                  </a:lnTo>
                  <a:lnTo>
                    <a:pt x="172" y="281"/>
                  </a:lnTo>
                  <a:lnTo>
                    <a:pt x="160" y="301"/>
                  </a:lnTo>
                  <a:lnTo>
                    <a:pt x="148" y="322"/>
                  </a:lnTo>
                  <a:lnTo>
                    <a:pt x="134" y="346"/>
                  </a:lnTo>
                  <a:lnTo>
                    <a:pt x="120" y="371"/>
                  </a:lnTo>
                  <a:lnTo>
                    <a:pt x="105" y="396"/>
                  </a:lnTo>
                  <a:lnTo>
                    <a:pt x="92" y="419"/>
                  </a:lnTo>
                  <a:lnTo>
                    <a:pt x="79" y="441"/>
                  </a:lnTo>
                  <a:lnTo>
                    <a:pt x="67" y="461"/>
                  </a:lnTo>
                  <a:lnTo>
                    <a:pt x="57" y="480"/>
                  </a:lnTo>
                  <a:lnTo>
                    <a:pt x="47" y="497"/>
                  </a:lnTo>
                  <a:lnTo>
                    <a:pt x="38" y="512"/>
                  </a:lnTo>
                  <a:lnTo>
                    <a:pt x="30" y="526"/>
                  </a:lnTo>
                  <a:lnTo>
                    <a:pt x="23" y="538"/>
                  </a:lnTo>
                  <a:lnTo>
                    <a:pt x="17" y="548"/>
                  </a:lnTo>
                  <a:lnTo>
                    <a:pt x="12" y="557"/>
                  </a:lnTo>
                  <a:lnTo>
                    <a:pt x="8" y="564"/>
                  </a:lnTo>
                  <a:lnTo>
                    <a:pt x="4" y="570"/>
                  </a:lnTo>
                  <a:lnTo>
                    <a:pt x="2" y="574"/>
                  </a:lnTo>
                  <a:lnTo>
                    <a:pt x="1" y="576"/>
                  </a:lnTo>
                  <a:lnTo>
                    <a:pt x="0" y="577"/>
                  </a:lnTo>
                  <a:lnTo>
                    <a:pt x="1" y="578"/>
                  </a:lnTo>
                  <a:lnTo>
                    <a:pt x="2" y="580"/>
                  </a:lnTo>
                  <a:lnTo>
                    <a:pt x="4" y="584"/>
                  </a:lnTo>
                  <a:lnTo>
                    <a:pt x="8" y="590"/>
                  </a:lnTo>
                  <a:lnTo>
                    <a:pt x="12" y="597"/>
                  </a:lnTo>
                  <a:lnTo>
                    <a:pt x="17" y="606"/>
                  </a:lnTo>
                  <a:lnTo>
                    <a:pt x="23" y="617"/>
                  </a:lnTo>
                  <a:lnTo>
                    <a:pt x="30" y="629"/>
                  </a:lnTo>
                  <a:lnTo>
                    <a:pt x="38" y="643"/>
                  </a:lnTo>
                  <a:lnTo>
                    <a:pt x="47" y="658"/>
                  </a:lnTo>
                  <a:lnTo>
                    <a:pt x="57" y="675"/>
                  </a:lnTo>
                  <a:lnTo>
                    <a:pt x="67" y="693"/>
                  </a:lnTo>
                  <a:lnTo>
                    <a:pt x="79" y="713"/>
                  </a:lnTo>
                  <a:lnTo>
                    <a:pt x="92" y="735"/>
                  </a:lnTo>
                  <a:lnTo>
                    <a:pt x="105" y="759"/>
                  </a:lnTo>
                  <a:lnTo>
                    <a:pt x="120" y="784"/>
                  </a:lnTo>
                  <a:lnTo>
                    <a:pt x="134" y="809"/>
                  </a:lnTo>
                  <a:lnTo>
                    <a:pt x="148" y="832"/>
                  </a:lnTo>
                  <a:lnTo>
                    <a:pt x="160" y="854"/>
                  </a:lnTo>
                  <a:lnTo>
                    <a:pt x="172" y="874"/>
                  </a:lnTo>
                  <a:lnTo>
                    <a:pt x="183" y="892"/>
                  </a:lnTo>
                  <a:lnTo>
                    <a:pt x="192" y="909"/>
                  </a:lnTo>
                  <a:lnTo>
                    <a:pt x="201" y="925"/>
                  </a:lnTo>
                  <a:lnTo>
                    <a:pt x="209" y="938"/>
                  </a:lnTo>
                  <a:lnTo>
                    <a:pt x="216" y="950"/>
                  </a:lnTo>
                  <a:lnTo>
                    <a:pt x="222" y="961"/>
                  </a:lnTo>
                  <a:lnTo>
                    <a:pt x="227" y="970"/>
                  </a:lnTo>
                  <a:lnTo>
                    <a:pt x="232" y="977"/>
                  </a:lnTo>
                  <a:lnTo>
                    <a:pt x="235" y="983"/>
                  </a:lnTo>
                  <a:lnTo>
                    <a:pt x="237" y="987"/>
                  </a:lnTo>
                  <a:lnTo>
                    <a:pt x="239" y="989"/>
                  </a:lnTo>
                  <a:lnTo>
                    <a:pt x="239" y="990"/>
                  </a:lnTo>
                  <a:lnTo>
                    <a:pt x="239" y="989"/>
                  </a:lnTo>
                  <a:lnTo>
                    <a:pt x="239" y="988"/>
                  </a:lnTo>
                  <a:lnTo>
                    <a:pt x="239" y="986"/>
                  </a:lnTo>
                  <a:lnTo>
                    <a:pt x="239" y="983"/>
                  </a:lnTo>
                  <a:lnTo>
                    <a:pt x="239" y="980"/>
                  </a:lnTo>
                  <a:lnTo>
                    <a:pt x="239" y="977"/>
                  </a:lnTo>
                  <a:lnTo>
                    <a:pt x="239" y="973"/>
                  </a:lnTo>
                  <a:lnTo>
                    <a:pt x="239" y="968"/>
                  </a:lnTo>
                  <a:lnTo>
                    <a:pt x="239" y="963"/>
                  </a:lnTo>
                  <a:lnTo>
                    <a:pt x="239" y="957"/>
                  </a:lnTo>
                  <a:lnTo>
                    <a:pt x="239" y="951"/>
                  </a:lnTo>
                  <a:lnTo>
                    <a:pt x="239" y="944"/>
                  </a:lnTo>
                  <a:lnTo>
                    <a:pt x="239" y="937"/>
                  </a:lnTo>
                  <a:lnTo>
                    <a:pt x="239" y="929"/>
                  </a:lnTo>
                  <a:lnTo>
                    <a:pt x="239" y="920"/>
                  </a:lnTo>
                  <a:lnTo>
                    <a:pt x="239" y="912"/>
                  </a:lnTo>
                  <a:lnTo>
                    <a:pt x="239" y="904"/>
                  </a:lnTo>
                  <a:lnTo>
                    <a:pt x="239" y="897"/>
                  </a:lnTo>
                  <a:lnTo>
                    <a:pt x="239" y="890"/>
                  </a:lnTo>
                  <a:lnTo>
                    <a:pt x="239" y="883"/>
                  </a:lnTo>
                  <a:lnTo>
                    <a:pt x="239" y="878"/>
                  </a:lnTo>
                  <a:lnTo>
                    <a:pt x="239" y="873"/>
                  </a:lnTo>
                  <a:lnTo>
                    <a:pt x="239" y="868"/>
                  </a:lnTo>
                  <a:lnTo>
                    <a:pt x="239" y="864"/>
                  </a:lnTo>
                  <a:lnTo>
                    <a:pt x="239" y="860"/>
                  </a:lnTo>
                  <a:lnTo>
                    <a:pt x="239" y="857"/>
                  </a:lnTo>
                  <a:lnTo>
                    <a:pt x="239" y="855"/>
                  </a:lnTo>
                  <a:lnTo>
                    <a:pt x="239" y="853"/>
                  </a:lnTo>
                  <a:lnTo>
                    <a:pt x="239" y="852"/>
                  </a:lnTo>
                  <a:lnTo>
                    <a:pt x="239" y="851"/>
                  </a:lnTo>
                  <a:lnTo>
                    <a:pt x="239" y="850"/>
                  </a:lnTo>
                  <a:lnTo>
                    <a:pt x="241" y="850"/>
                  </a:lnTo>
                  <a:lnTo>
                    <a:pt x="242" y="850"/>
                  </a:lnTo>
                  <a:lnTo>
                    <a:pt x="245" y="850"/>
                  </a:lnTo>
                  <a:lnTo>
                    <a:pt x="248" y="850"/>
                  </a:lnTo>
                  <a:lnTo>
                    <a:pt x="253" y="850"/>
                  </a:lnTo>
                  <a:lnTo>
                    <a:pt x="257" y="850"/>
                  </a:lnTo>
                  <a:lnTo>
                    <a:pt x="263" y="849"/>
                  </a:lnTo>
                  <a:lnTo>
                    <a:pt x="270" y="849"/>
                  </a:lnTo>
                  <a:lnTo>
                    <a:pt x="277" y="849"/>
                  </a:lnTo>
                  <a:lnTo>
                    <a:pt x="285" y="848"/>
                  </a:lnTo>
                  <a:lnTo>
                    <a:pt x="293" y="848"/>
                  </a:lnTo>
                  <a:lnTo>
                    <a:pt x="303" y="847"/>
                  </a:lnTo>
                  <a:lnTo>
                    <a:pt x="313" y="847"/>
                  </a:lnTo>
                  <a:lnTo>
                    <a:pt x="324" y="846"/>
                  </a:lnTo>
                  <a:lnTo>
                    <a:pt x="336" y="846"/>
                  </a:lnTo>
                  <a:lnTo>
                    <a:pt x="348" y="845"/>
                  </a:lnTo>
                  <a:lnTo>
                    <a:pt x="360" y="844"/>
                  </a:lnTo>
                  <a:lnTo>
                    <a:pt x="373" y="842"/>
                  </a:lnTo>
                  <a:lnTo>
                    <a:pt x="387" y="840"/>
                  </a:lnTo>
                  <a:lnTo>
                    <a:pt x="401" y="838"/>
                  </a:lnTo>
                  <a:lnTo>
                    <a:pt x="415" y="835"/>
                  </a:lnTo>
                  <a:lnTo>
                    <a:pt x="429" y="832"/>
                  </a:lnTo>
                  <a:lnTo>
                    <a:pt x="444" y="829"/>
                  </a:lnTo>
                  <a:lnTo>
                    <a:pt x="459" y="825"/>
                  </a:lnTo>
                  <a:lnTo>
                    <a:pt x="475" y="821"/>
                  </a:lnTo>
                  <a:lnTo>
                    <a:pt x="491" y="817"/>
                  </a:lnTo>
                  <a:lnTo>
                    <a:pt x="508" y="812"/>
                  </a:lnTo>
                  <a:lnTo>
                    <a:pt x="524" y="806"/>
                  </a:lnTo>
                  <a:lnTo>
                    <a:pt x="542" y="801"/>
                  </a:lnTo>
                  <a:lnTo>
                    <a:pt x="559" y="795"/>
                  </a:lnTo>
                  <a:lnTo>
                    <a:pt x="577" y="788"/>
                  </a:lnTo>
                  <a:lnTo>
                    <a:pt x="595" y="782"/>
                  </a:lnTo>
                  <a:lnTo>
                    <a:pt x="613" y="775"/>
                  </a:lnTo>
                  <a:lnTo>
                    <a:pt x="630" y="768"/>
                  </a:lnTo>
                  <a:lnTo>
                    <a:pt x="647" y="760"/>
                  </a:lnTo>
                  <a:lnTo>
                    <a:pt x="664" y="753"/>
                  </a:lnTo>
                  <a:lnTo>
                    <a:pt x="680" y="745"/>
                  </a:lnTo>
                  <a:lnTo>
                    <a:pt x="696" y="737"/>
                  </a:lnTo>
                  <a:lnTo>
                    <a:pt x="712" y="729"/>
                  </a:lnTo>
                  <a:lnTo>
                    <a:pt x="728" y="720"/>
                  </a:lnTo>
                  <a:lnTo>
                    <a:pt x="743" y="712"/>
                  </a:lnTo>
                  <a:lnTo>
                    <a:pt x="758" y="703"/>
                  </a:lnTo>
                  <a:lnTo>
                    <a:pt x="772" y="694"/>
                  </a:lnTo>
                  <a:lnTo>
                    <a:pt x="786" y="685"/>
                  </a:lnTo>
                  <a:lnTo>
                    <a:pt x="800" y="675"/>
                  </a:lnTo>
                  <a:lnTo>
                    <a:pt x="813" y="665"/>
                  </a:lnTo>
                  <a:lnTo>
                    <a:pt x="827" y="656"/>
                  </a:lnTo>
                  <a:lnTo>
                    <a:pt x="840" y="645"/>
                  </a:lnTo>
                  <a:lnTo>
                    <a:pt x="852" y="635"/>
                  </a:lnTo>
                  <a:lnTo>
                    <a:pt x="865" y="625"/>
                  </a:lnTo>
                  <a:lnTo>
                    <a:pt x="877" y="614"/>
                  </a:lnTo>
                  <a:lnTo>
                    <a:pt x="889" y="604"/>
                  </a:lnTo>
                  <a:lnTo>
                    <a:pt x="901" y="593"/>
                  </a:lnTo>
                  <a:lnTo>
                    <a:pt x="912" y="582"/>
                  </a:lnTo>
                  <a:lnTo>
                    <a:pt x="924" y="571"/>
                  </a:lnTo>
                  <a:lnTo>
                    <a:pt x="935" y="560"/>
                  </a:lnTo>
                  <a:lnTo>
                    <a:pt x="946" y="549"/>
                  </a:lnTo>
                  <a:lnTo>
                    <a:pt x="957" y="538"/>
                  </a:lnTo>
                  <a:lnTo>
                    <a:pt x="967" y="527"/>
                  </a:lnTo>
                  <a:lnTo>
                    <a:pt x="978" y="515"/>
                  </a:lnTo>
                  <a:lnTo>
                    <a:pt x="988" y="503"/>
                  </a:lnTo>
                  <a:lnTo>
                    <a:pt x="998" y="492"/>
                  </a:lnTo>
                  <a:lnTo>
                    <a:pt x="1007" y="480"/>
                  </a:lnTo>
                  <a:lnTo>
                    <a:pt x="1017" y="468"/>
                  </a:lnTo>
                  <a:lnTo>
                    <a:pt x="1026" y="456"/>
                  </a:lnTo>
                  <a:lnTo>
                    <a:pt x="1035" y="443"/>
                  </a:lnTo>
                  <a:lnTo>
                    <a:pt x="1044" y="431"/>
                  </a:lnTo>
                  <a:lnTo>
                    <a:pt x="1052" y="418"/>
                  </a:lnTo>
                  <a:lnTo>
                    <a:pt x="1061" y="406"/>
                  </a:lnTo>
                  <a:lnTo>
                    <a:pt x="1069" y="393"/>
                  </a:lnTo>
                  <a:lnTo>
                    <a:pt x="1077" y="380"/>
                  </a:lnTo>
                  <a:lnTo>
                    <a:pt x="1084" y="367"/>
                  </a:lnTo>
                  <a:lnTo>
                    <a:pt x="1092" y="353"/>
                  </a:lnTo>
                  <a:lnTo>
                    <a:pt x="1099" y="340"/>
                  </a:lnTo>
                  <a:lnTo>
                    <a:pt x="1106" y="326"/>
                  </a:lnTo>
                  <a:lnTo>
                    <a:pt x="1113" y="313"/>
                  </a:lnTo>
                  <a:lnTo>
                    <a:pt x="1120" y="299"/>
                  </a:lnTo>
                  <a:lnTo>
                    <a:pt x="1126" y="285"/>
                  </a:lnTo>
                  <a:lnTo>
                    <a:pt x="1132" y="271"/>
                  </a:lnTo>
                  <a:lnTo>
                    <a:pt x="1138" y="256"/>
                  </a:lnTo>
                  <a:lnTo>
                    <a:pt x="1144" y="243"/>
                  </a:lnTo>
                  <a:lnTo>
                    <a:pt x="1149" y="229"/>
                  </a:lnTo>
                  <a:lnTo>
                    <a:pt x="1154" y="216"/>
                  </a:lnTo>
                  <a:lnTo>
                    <a:pt x="1159" y="204"/>
                  </a:lnTo>
                  <a:lnTo>
                    <a:pt x="1164" y="192"/>
                  </a:lnTo>
                  <a:lnTo>
                    <a:pt x="1168" y="180"/>
                  </a:lnTo>
                  <a:lnTo>
                    <a:pt x="1172" y="168"/>
                  </a:lnTo>
                  <a:lnTo>
                    <a:pt x="1176" y="157"/>
                  </a:lnTo>
                  <a:lnTo>
                    <a:pt x="1179" y="146"/>
                  </a:lnTo>
                  <a:lnTo>
                    <a:pt x="1182" y="135"/>
                  </a:lnTo>
                  <a:lnTo>
                    <a:pt x="1185" y="125"/>
                  </a:lnTo>
                  <a:lnTo>
                    <a:pt x="1188" y="115"/>
                  </a:lnTo>
                  <a:lnTo>
                    <a:pt x="1190" y="106"/>
                  </a:lnTo>
                  <a:lnTo>
                    <a:pt x="1192" y="97"/>
                  </a:lnTo>
                  <a:lnTo>
                    <a:pt x="1194" y="88"/>
                  </a:lnTo>
                  <a:lnTo>
                    <a:pt x="1195" y="80"/>
                  </a:lnTo>
                  <a:lnTo>
                    <a:pt x="1196" y="72"/>
                  </a:lnTo>
                  <a:lnTo>
                    <a:pt x="1198" y="65"/>
                  </a:lnTo>
                  <a:lnTo>
                    <a:pt x="1199" y="58"/>
                  </a:lnTo>
                  <a:lnTo>
                    <a:pt x="1200" y="52"/>
                  </a:lnTo>
                  <a:lnTo>
                    <a:pt x="1201" y="46"/>
                  </a:lnTo>
                  <a:lnTo>
                    <a:pt x="1202" y="41"/>
                  </a:lnTo>
                  <a:lnTo>
                    <a:pt x="1203" y="36"/>
                  </a:lnTo>
                  <a:lnTo>
                    <a:pt x="1204" y="32"/>
                  </a:lnTo>
                  <a:lnTo>
                    <a:pt x="1204" y="29"/>
                  </a:lnTo>
                  <a:lnTo>
                    <a:pt x="1205" y="26"/>
                  </a:lnTo>
                  <a:lnTo>
                    <a:pt x="1205" y="24"/>
                  </a:lnTo>
                  <a:lnTo>
                    <a:pt x="1206" y="22"/>
                  </a:lnTo>
                  <a:lnTo>
                    <a:pt x="1206" y="20"/>
                  </a:lnTo>
                  <a:lnTo>
                    <a:pt x="1206" y="19"/>
                  </a:lnTo>
                  <a:lnTo>
                    <a:pt x="1205" y="20"/>
                  </a:lnTo>
                  <a:lnTo>
                    <a:pt x="1204" y="20"/>
                  </a:lnTo>
                  <a:lnTo>
                    <a:pt x="1201" y="22"/>
                  </a:lnTo>
                  <a:lnTo>
                    <a:pt x="1198" y="24"/>
                  </a:lnTo>
                  <a:lnTo>
                    <a:pt x="1193" y="27"/>
                  </a:lnTo>
                  <a:lnTo>
                    <a:pt x="1187" y="30"/>
                  </a:lnTo>
                  <a:lnTo>
                    <a:pt x="1181" y="34"/>
                  </a:lnTo>
                  <a:lnTo>
                    <a:pt x="1173" y="38"/>
                  </a:lnTo>
                  <a:lnTo>
                    <a:pt x="1164" y="43"/>
                  </a:lnTo>
                  <a:lnTo>
                    <a:pt x="1154" y="49"/>
                  </a:lnTo>
                  <a:lnTo>
                    <a:pt x="1144" y="55"/>
                  </a:lnTo>
                  <a:lnTo>
                    <a:pt x="1132" y="62"/>
                  </a:lnTo>
                  <a:lnTo>
                    <a:pt x="1119" y="70"/>
                  </a:lnTo>
                  <a:lnTo>
                    <a:pt x="1105" y="78"/>
                  </a:lnTo>
                  <a:lnTo>
                    <a:pt x="1090" y="86"/>
                  </a:lnTo>
                  <a:lnTo>
                    <a:pt x="1074" y="96"/>
                  </a:lnTo>
                  <a:lnTo>
                    <a:pt x="1058" y="105"/>
                  </a:lnTo>
                  <a:lnTo>
                    <a:pt x="1043" y="114"/>
                  </a:lnTo>
                  <a:lnTo>
                    <a:pt x="1029" y="122"/>
                  </a:lnTo>
                  <a:lnTo>
                    <a:pt x="1016" y="129"/>
                  </a:lnTo>
                  <a:lnTo>
                    <a:pt x="1005" y="136"/>
                  </a:lnTo>
                  <a:lnTo>
                    <a:pt x="994" y="142"/>
                  </a:lnTo>
                  <a:lnTo>
                    <a:pt x="984" y="148"/>
                  </a:lnTo>
                  <a:lnTo>
                    <a:pt x="975" y="153"/>
                  </a:lnTo>
                  <a:lnTo>
                    <a:pt x="967" y="157"/>
                  </a:lnTo>
                  <a:lnTo>
                    <a:pt x="961" y="161"/>
                  </a:lnTo>
                  <a:lnTo>
                    <a:pt x="955" y="165"/>
                  </a:lnTo>
                  <a:lnTo>
                    <a:pt x="950" y="167"/>
                  </a:lnTo>
                  <a:lnTo>
                    <a:pt x="947" y="169"/>
                  </a:lnTo>
                  <a:lnTo>
                    <a:pt x="944" y="171"/>
                  </a:lnTo>
                  <a:lnTo>
                    <a:pt x="943" y="172"/>
                  </a:lnTo>
                  <a:lnTo>
                    <a:pt x="942" y="172"/>
                  </a:lnTo>
                  <a:lnTo>
                    <a:pt x="940" y="171"/>
                  </a:lnTo>
                  <a:lnTo>
                    <a:pt x="937" y="169"/>
                  </a:lnTo>
                  <a:lnTo>
                    <a:pt x="933" y="167"/>
                  </a:lnTo>
                  <a:lnTo>
                    <a:pt x="928" y="164"/>
                  </a:lnTo>
                  <a:lnTo>
                    <a:pt x="921" y="160"/>
                  </a:lnTo>
                  <a:lnTo>
                    <a:pt x="914" y="156"/>
                  </a:lnTo>
                  <a:lnTo>
                    <a:pt x="905" y="151"/>
                  </a:lnTo>
                  <a:lnTo>
                    <a:pt x="895" y="145"/>
                  </a:lnTo>
                  <a:lnTo>
                    <a:pt x="884" y="138"/>
                  </a:lnTo>
                  <a:lnTo>
                    <a:pt x="872" y="131"/>
                  </a:lnTo>
                  <a:lnTo>
                    <a:pt x="859" y="124"/>
                  </a:lnTo>
                  <a:lnTo>
                    <a:pt x="844" y="115"/>
                  </a:lnTo>
                  <a:lnTo>
                    <a:pt x="829" y="106"/>
                  </a:lnTo>
                  <a:lnTo>
                    <a:pt x="812" y="97"/>
                  </a:lnTo>
                  <a:lnTo>
                    <a:pt x="794" y="86"/>
                  </a:lnTo>
                  <a:lnTo>
                    <a:pt x="776" y="76"/>
                  </a:lnTo>
                  <a:lnTo>
                    <a:pt x="759" y="66"/>
                  </a:lnTo>
                  <a:lnTo>
                    <a:pt x="744" y="57"/>
                  </a:lnTo>
                  <a:lnTo>
                    <a:pt x="729" y="48"/>
                  </a:lnTo>
                  <a:lnTo>
                    <a:pt x="716" y="41"/>
                  </a:lnTo>
                  <a:lnTo>
                    <a:pt x="704" y="34"/>
                  </a:lnTo>
                  <a:lnTo>
                    <a:pt x="693" y="27"/>
                  </a:lnTo>
                  <a:lnTo>
                    <a:pt x="683" y="22"/>
                  </a:lnTo>
                  <a:lnTo>
                    <a:pt x="674" y="17"/>
                  </a:lnTo>
                  <a:lnTo>
                    <a:pt x="667" y="12"/>
                  </a:lnTo>
                  <a:lnTo>
                    <a:pt x="660" y="9"/>
                  </a:lnTo>
                  <a:lnTo>
                    <a:pt x="655" y="5"/>
                  </a:lnTo>
                  <a:lnTo>
                    <a:pt x="651" y="3"/>
                  </a:lnTo>
                  <a:lnTo>
                    <a:pt x="648" y="1"/>
                  </a:lnTo>
                  <a:lnTo>
                    <a:pt x="647" y="0"/>
                  </a:lnTo>
                  <a:lnTo>
                    <a:pt x="646" y="0"/>
                  </a:lnTo>
                  <a:lnTo>
                    <a:pt x="646" y="1"/>
                  </a:lnTo>
                  <a:lnTo>
                    <a:pt x="645" y="2"/>
                  </a:lnTo>
                  <a:lnTo>
                    <a:pt x="645" y="3"/>
                  </a:lnTo>
                  <a:lnTo>
                    <a:pt x="644" y="5"/>
                  </a:lnTo>
                  <a:lnTo>
                    <a:pt x="643" y="7"/>
                  </a:lnTo>
                  <a:lnTo>
                    <a:pt x="642" y="10"/>
                  </a:lnTo>
                  <a:lnTo>
                    <a:pt x="641" y="13"/>
                  </a:lnTo>
                  <a:lnTo>
                    <a:pt x="640" y="17"/>
                  </a:lnTo>
                  <a:lnTo>
                    <a:pt x="639" y="21"/>
                  </a:lnTo>
                  <a:lnTo>
                    <a:pt x="637" y="25"/>
                  </a:lnTo>
                  <a:lnTo>
                    <a:pt x="635" y="30"/>
                  </a:lnTo>
                  <a:lnTo>
                    <a:pt x="633" y="35"/>
                  </a:lnTo>
                  <a:lnTo>
                    <a:pt x="631" y="40"/>
                  </a:lnTo>
                  <a:lnTo>
                    <a:pt x="629" y="46"/>
                  </a:lnTo>
                  <a:lnTo>
                    <a:pt x="627" y="53"/>
                  </a:lnTo>
                  <a:lnTo>
                    <a:pt x="624" y="59"/>
                  </a:lnTo>
                  <a:lnTo>
                    <a:pt x="622" y="66"/>
                  </a:lnTo>
                  <a:lnTo>
                    <a:pt x="619" y="72"/>
                  </a:lnTo>
                  <a:lnTo>
                    <a:pt x="615" y="79"/>
                  </a:lnTo>
                  <a:lnTo>
                    <a:pt x="612" y="86"/>
                  </a:lnTo>
                  <a:lnTo>
                    <a:pt x="608" y="92"/>
                  </a:lnTo>
                  <a:lnTo>
                    <a:pt x="604" y="99"/>
                  </a:lnTo>
                  <a:lnTo>
                    <a:pt x="600" y="106"/>
                  </a:lnTo>
                  <a:lnTo>
                    <a:pt x="595" y="113"/>
                  </a:lnTo>
                  <a:lnTo>
                    <a:pt x="590" y="119"/>
                  </a:lnTo>
                  <a:lnTo>
                    <a:pt x="585" y="126"/>
                  </a:lnTo>
                  <a:lnTo>
                    <a:pt x="580" y="133"/>
                  </a:lnTo>
                  <a:lnTo>
                    <a:pt x="574" y="140"/>
                  </a:lnTo>
                  <a:lnTo>
                    <a:pt x="569" y="147"/>
                  </a:lnTo>
                  <a:lnTo>
                    <a:pt x="563" y="154"/>
                  </a:lnTo>
                  <a:lnTo>
                    <a:pt x="556" y="161"/>
                  </a:lnTo>
                  <a:lnTo>
                    <a:pt x="550" y="167"/>
                  </a:lnTo>
                  <a:lnTo>
                    <a:pt x="543" y="174"/>
                  </a:lnTo>
                  <a:lnTo>
                    <a:pt x="536" y="181"/>
                  </a:lnTo>
                  <a:lnTo>
                    <a:pt x="529" y="187"/>
                  </a:lnTo>
                  <a:lnTo>
                    <a:pt x="522" y="193"/>
                  </a:lnTo>
                  <a:lnTo>
                    <a:pt x="514" y="200"/>
                  </a:lnTo>
                  <a:lnTo>
                    <a:pt x="507" y="206"/>
                  </a:lnTo>
                  <a:lnTo>
                    <a:pt x="499" y="212"/>
                  </a:lnTo>
                  <a:lnTo>
                    <a:pt x="491" y="217"/>
                  </a:lnTo>
                  <a:lnTo>
                    <a:pt x="483" y="223"/>
                  </a:lnTo>
                  <a:lnTo>
                    <a:pt x="474" y="228"/>
                  </a:lnTo>
                  <a:lnTo>
                    <a:pt x="466" y="234"/>
                  </a:lnTo>
                  <a:lnTo>
                    <a:pt x="457" y="239"/>
                  </a:lnTo>
                  <a:lnTo>
                    <a:pt x="448" y="244"/>
                  </a:lnTo>
                  <a:lnTo>
                    <a:pt x="439" y="249"/>
                  </a:lnTo>
                  <a:lnTo>
                    <a:pt x="430" y="253"/>
                  </a:lnTo>
                  <a:lnTo>
                    <a:pt x="421" y="258"/>
                  </a:lnTo>
                  <a:lnTo>
                    <a:pt x="412" y="262"/>
                  </a:lnTo>
                  <a:lnTo>
                    <a:pt x="403" y="266"/>
                  </a:lnTo>
                  <a:lnTo>
                    <a:pt x="394" y="270"/>
                  </a:lnTo>
                  <a:lnTo>
                    <a:pt x="385" y="273"/>
                  </a:lnTo>
                  <a:lnTo>
                    <a:pt x="376" y="277"/>
                  </a:lnTo>
                  <a:lnTo>
                    <a:pt x="368" y="280"/>
                  </a:lnTo>
                  <a:lnTo>
                    <a:pt x="360" y="282"/>
                  </a:lnTo>
                  <a:lnTo>
                    <a:pt x="351" y="285"/>
                  </a:lnTo>
                  <a:lnTo>
                    <a:pt x="343" y="287"/>
                  </a:lnTo>
                  <a:lnTo>
                    <a:pt x="335" y="289"/>
                  </a:lnTo>
                  <a:lnTo>
                    <a:pt x="327" y="291"/>
                  </a:lnTo>
                  <a:lnTo>
                    <a:pt x="320" y="292"/>
                  </a:lnTo>
                  <a:lnTo>
                    <a:pt x="312" y="294"/>
                  </a:lnTo>
                  <a:lnTo>
                    <a:pt x="305" y="295"/>
                  </a:lnTo>
                  <a:lnTo>
                    <a:pt x="297" y="295"/>
                  </a:lnTo>
                  <a:close/>
                </a:path>
              </a:pathLst>
            </a:custGeom>
            <a:solidFill>
              <a:srgbClr val="000099"/>
            </a:solidFill>
            <a:ln w="6350" cap="flat" cmpd="sng">
              <a:solidFill>
                <a:srgbClr val="000000"/>
              </a:solidFill>
              <a:round/>
            </a:ln>
            <a:effectLst>
              <a:outerShdw dist="57150" dir="2700000" algn="ctr" rotWithShape="0">
                <a:srgbClr val="888888">
                  <a:alpha val="50000"/>
                </a:srgbClr>
              </a:outerShdw>
            </a:effectLst>
          </p:spPr>
          <p:txBody>
            <a:bodyPr wrap="square" anchor="ctr">
              <a:spAutoFit/>
            </a:bodyPr>
            <a:lstStyle/>
            <a:p>
              <a:endParaRPr lang="zh-CN" altLang="en-US" sz="1350"/>
            </a:p>
          </p:txBody>
        </p:sp>
        <p:sp>
          <p:nvSpPr>
            <p:cNvPr id="24" name="Freeform 10"/>
            <p:cNvSpPr/>
            <p:nvPr/>
          </p:nvSpPr>
          <p:spPr bwMode="auto">
            <a:xfrm>
              <a:off x="3293542" y="2989954"/>
              <a:ext cx="1117402" cy="1162532"/>
            </a:xfrm>
            <a:custGeom>
              <a:avLst/>
              <a:gdLst>
                <a:gd name="T0" fmla="*/ 692 w 989"/>
                <a:gd name="T1" fmla="*/ 273 h 1209"/>
                <a:gd name="T2" fmla="*/ 689 w 989"/>
                <a:gd name="T3" fmla="*/ 246 h 1209"/>
                <a:gd name="T4" fmla="*/ 690 w 989"/>
                <a:gd name="T5" fmla="*/ 239 h 1209"/>
                <a:gd name="T6" fmla="*/ 709 w 989"/>
                <a:gd name="T7" fmla="*/ 239 h 1209"/>
                <a:gd name="T8" fmla="*/ 747 w 989"/>
                <a:gd name="T9" fmla="*/ 239 h 1209"/>
                <a:gd name="T10" fmla="*/ 790 w 989"/>
                <a:gd name="T11" fmla="*/ 239 h 1209"/>
                <a:gd name="T12" fmla="*/ 815 w 989"/>
                <a:gd name="T13" fmla="*/ 239 h 1209"/>
                <a:gd name="T14" fmla="*/ 819 w 989"/>
                <a:gd name="T15" fmla="*/ 237 h 1209"/>
                <a:gd name="T16" fmla="*/ 771 w 989"/>
                <a:gd name="T17" fmla="*/ 209 h 1209"/>
                <a:gd name="T18" fmla="*/ 665 w 989"/>
                <a:gd name="T19" fmla="*/ 148 h 1209"/>
                <a:gd name="T20" fmla="*/ 528 w 989"/>
                <a:gd name="T21" fmla="*/ 67 h 1209"/>
                <a:gd name="T22" fmla="*/ 442 w 989"/>
                <a:gd name="T23" fmla="*/ 17 h 1209"/>
                <a:gd name="T24" fmla="*/ 413 w 989"/>
                <a:gd name="T25" fmla="*/ 0 h 1209"/>
                <a:gd name="T26" fmla="*/ 384 w 989"/>
                <a:gd name="T27" fmla="*/ 17 h 1209"/>
                <a:gd name="T28" fmla="*/ 297 w 989"/>
                <a:gd name="T29" fmla="*/ 67 h 1209"/>
                <a:gd name="T30" fmla="*/ 158 w 989"/>
                <a:gd name="T31" fmla="*/ 148 h 1209"/>
                <a:gd name="T32" fmla="*/ 52 w 989"/>
                <a:gd name="T33" fmla="*/ 209 h 1209"/>
                <a:gd name="T34" fmla="*/ 3 w 989"/>
                <a:gd name="T35" fmla="*/ 237 h 1209"/>
                <a:gd name="T36" fmla="*/ 7 w 989"/>
                <a:gd name="T37" fmla="*/ 239 h 1209"/>
                <a:gd name="T38" fmla="*/ 33 w 989"/>
                <a:gd name="T39" fmla="*/ 239 h 1209"/>
                <a:gd name="T40" fmla="*/ 77 w 989"/>
                <a:gd name="T41" fmla="*/ 239 h 1209"/>
                <a:gd name="T42" fmla="*/ 116 w 989"/>
                <a:gd name="T43" fmla="*/ 239 h 1209"/>
                <a:gd name="T44" fmla="*/ 135 w 989"/>
                <a:gd name="T45" fmla="*/ 239 h 1209"/>
                <a:gd name="T46" fmla="*/ 138 w 989"/>
                <a:gd name="T47" fmla="*/ 248 h 1209"/>
                <a:gd name="T48" fmla="*/ 140 w 989"/>
                <a:gd name="T49" fmla="*/ 281 h 1209"/>
                <a:gd name="T50" fmla="*/ 143 w 989"/>
                <a:gd name="T51" fmla="*/ 338 h 1209"/>
                <a:gd name="T52" fmla="*/ 154 w 989"/>
                <a:gd name="T53" fmla="*/ 415 h 1209"/>
                <a:gd name="T54" fmla="*/ 177 w 989"/>
                <a:gd name="T55" fmla="*/ 508 h 1209"/>
                <a:gd name="T56" fmla="*/ 213 w 989"/>
                <a:gd name="T57" fmla="*/ 616 h 1209"/>
                <a:gd name="T58" fmla="*/ 267 w 989"/>
                <a:gd name="T59" fmla="*/ 726 h 1209"/>
                <a:gd name="T60" fmla="*/ 341 w 989"/>
                <a:gd name="T61" fmla="*/ 835 h 1209"/>
                <a:gd name="T62" fmla="*/ 431 w 989"/>
                <a:gd name="T63" fmla="*/ 939 h 1209"/>
                <a:gd name="T64" fmla="*/ 531 w 989"/>
                <a:gd name="T65" fmla="*/ 1024 h 1209"/>
                <a:gd name="T66" fmla="*/ 638 w 989"/>
                <a:gd name="T67" fmla="*/ 1092 h 1209"/>
                <a:gd name="T68" fmla="*/ 741 w 989"/>
                <a:gd name="T69" fmla="*/ 1142 h 1209"/>
                <a:gd name="T70" fmla="*/ 829 w 989"/>
                <a:gd name="T71" fmla="*/ 1176 h 1209"/>
                <a:gd name="T72" fmla="*/ 903 w 989"/>
                <a:gd name="T73" fmla="*/ 1193 h 1209"/>
                <a:gd name="T74" fmla="*/ 950 w 989"/>
                <a:gd name="T75" fmla="*/ 1204 h 1209"/>
                <a:gd name="T76" fmla="*/ 968 w 989"/>
                <a:gd name="T77" fmla="*/ 1208 h 1209"/>
                <a:gd name="T78" fmla="*/ 961 w 989"/>
                <a:gd name="T79" fmla="*/ 1195 h 1209"/>
                <a:gd name="T80" fmla="*/ 933 w 989"/>
                <a:gd name="T81" fmla="*/ 1146 h 1209"/>
                <a:gd name="T82" fmla="*/ 883 w 989"/>
                <a:gd name="T83" fmla="*/ 1060 h 1209"/>
                <a:gd name="T84" fmla="*/ 840 w 989"/>
                <a:gd name="T85" fmla="*/ 986 h 1209"/>
                <a:gd name="T86" fmla="*/ 819 w 989"/>
                <a:gd name="T87" fmla="*/ 949 h 1209"/>
                <a:gd name="T88" fmla="*/ 821 w 989"/>
                <a:gd name="T89" fmla="*/ 935 h 1209"/>
                <a:gd name="T90" fmla="*/ 850 w 989"/>
                <a:gd name="T91" fmla="*/ 886 h 1209"/>
                <a:gd name="T92" fmla="*/ 902 w 989"/>
                <a:gd name="T93" fmla="*/ 796 h 1209"/>
                <a:gd name="T94" fmla="*/ 954 w 989"/>
                <a:gd name="T95" fmla="*/ 706 h 1209"/>
                <a:gd name="T96" fmla="*/ 983 w 989"/>
                <a:gd name="T97" fmla="*/ 657 h 1209"/>
                <a:gd name="T98" fmla="*/ 986 w 989"/>
                <a:gd name="T99" fmla="*/ 647 h 1209"/>
                <a:gd name="T100" fmla="*/ 968 w 989"/>
                <a:gd name="T101" fmla="*/ 640 h 1209"/>
                <a:gd name="T102" fmla="*/ 933 w 989"/>
                <a:gd name="T103" fmla="*/ 624 h 1209"/>
                <a:gd name="T104" fmla="*/ 888 w 989"/>
                <a:gd name="T105" fmla="*/ 602 h 1209"/>
                <a:gd name="T106" fmla="*/ 847 w 989"/>
                <a:gd name="T107" fmla="*/ 573 h 1209"/>
                <a:gd name="T108" fmla="*/ 810 w 989"/>
                <a:gd name="T109" fmla="*/ 538 h 1209"/>
                <a:gd name="T110" fmla="*/ 777 w 989"/>
                <a:gd name="T111" fmla="*/ 499 h 1209"/>
                <a:gd name="T112" fmla="*/ 749 w 989"/>
                <a:gd name="T113" fmla="*/ 459 h 1209"/>
                <a:gd name="T114" fmla="*/ 726 w 989"/>
                <a:gd name="T115" fmla="*/ 418 h 1209"/>
                <a:gd name="T116" fmla="*/ 708 w 989"/>
                <a:gd name="T117" fmla="*/ 372 h 1209"/>
                <a:gd name="T118" fmla="*/ 698 w 989"/>
                <a:gd name="T119" fmla="*/ 321 h 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989" h="1209">
                  <a:moveTo>
                    <a:pt x="697" y="312"/>
                  </a:moveTo>
                  <a:lnTo>
                    <a:pt x="696" y="303"/>
                  </a:lnTo>
                  <a:lnTo>
                    <a:pt x="695" y="295"/>
                  </a:lnTo>
                  <a:lnTo>
                    <a:pt x="694" y="287"/>
                  </a:lnTo>
                  <a:lnTo>
                    <a:pt x="693" y="280"/>
                  </a:lnTo>
                  <a:lnTo>
                    <a:pt x="692" y="273"/>
                  </a:lnTo>
                  <a:lnTo>
                    <a:pt x="691" y="267"/>
                  </a:lnTo>
                  <a:lnTo>
                    <a:pt x="691" y="262"/>
                  </a:lnTo>
                  <a:lnTo>
                    <a:pt x="690" y="257"/>
                  </a:lnTo>
                  <a:lnTo>
                    <a:pt x="690" y="253"/>
                  </a:lnTo>
                  <a:lnTo>
                    <a:pt x="689" y="249"/>
                  </a:lnTo>
                  <a:lnTo>
                    <a:pt x="689" y="246"/>
                  </a:lnTo>
                  <a:lnTo>
                    <a:pt x="688" y="244"/>
                  </a:lnTo>
                  <a:lnTo>
                    <a:pt x="688" y="242"/>
                  </a:lnTo>
                  <a:lnTo>
                    <a:pt x="688" y="240"/>
                  </a:lnTo>
                  <a:lnTo>
                    <a:pt x="688" y="239"/>
                  </a:lnTo>
                  <a:lnTo>
                    <a:pt x="689" y="239"/>
                  </a:lnTo>
                  <a:lnTo>
                    <a:pt x="690" y="239"/>
                  </a:lnTo>
                  <a:lnTo>
                    <a:pt x="692" y="239"/>
                  </a:lnTo>
                  <a:lnTo>
                    <a:pt x="694" y="239"/>
                  </a:lnTo>
                  <a:lnTo>
                    <a:pt x="697" y="239"/>
                  </a:lnTo>
                  <a:lnTo>
                    <a:pt x="701" y="239"/>
                  </a:lnTo>
                  <a:lnTo>
                    <a:pt x="705" y="239"/>
                  </a:lnTo>
                  <a:lnTo>
                    <a:pt x="709" y="239"/>
                  </a:lnTo>
                  <a:lnTo>
                    <a:pt x="714" y="239"/>
                  </a:lnTo>
                  <a:lnTo>
                    <a:pt x="720" y="239"/>
                  </a:lnTo>
                  <a:lnTo>
                    <a:pt x="726" y="239"/>
                  </a:lnTo>
                  <a:lnTo>
                    <a:pt x="732" y="239"/>
                  </a:lnTo>
                  <a:lnTo>
                    <a:pt x="739" y="239"/>
                  </a:lnTo>
                  <a:lnTo>
                    <a:pt x="747" y="239"/>
                  </a:lnTo>
                  <a:lnTo>
                    <a:pt x="755" y="239"/>
                  </a:lnTo>
                  <a:lnTo>
                    <a:pt x="763" y="239"/>
                  </a:lnTo>
                  <a:lnTo>
                    <a:pt x="771" y="239"/>
                  </a:lnTo>
                  <a:lnTo>
                    <a:pt x="778" y="239"/>
                  </a:lnTo>
                  <a:lnTo>
                    <a:pt x="784" y="239"/>
                  </a:lnTo>
                  <a:lnTo>
                    <a:pt x="790" y="239"/>
                  </a:lnTo>
                  <a:lnTo>
                    <a:pt x="796" y="239"/>
                  </a:lnTo>
                  <a:lnTo>
                    <a:pt x="801" y="239"/>
                  </a:lnTo>
                  <a:lnTo>
                    <a:pt x="805" y="239"/>
                  </a:lnTo>
                  <a:lnTo>
                    <a:pt x="809" y="239"/>
                  </a:lnTo>
                  <a:lnTo>
                    <a:pt x="812" y="239"/>
                  </a:lnTo>
                  <a:lnTo>
                    <a:pt x="815" y="239"/>
                  </a:lnTo>
                  <a:lnTo>
                    <a:pt x="818" y="239"/>
                  </a:lnTo>
                  <a:lnTo>
                    <a:pt x="819" y="239"/>
                  </a:lnTo>
                  <a:lnTo>
                    <a:pt x="821" y="239"/>
                  </a:lnTo>
                  <a:lnTo>
                    <a:pt x="822" y="239"/>
                  </a:lnTo>
                  <a:lnTo>
                    <a:pt x="821" y="239"/>
                  </a:lnTo>
                  <a:lnTo>
                    <a:pt x="819" y="237"/>
                  </a:lnTo>
                  <a:lnTo>
                    <a:pt x="815" y="235"/>
                  </a:lnTo>
                  <a:lnTo>
                    <a:pt x="809" y="232"/>
                  </a:lnTo>
                  <a:lnTo>
                    <a:pt x="802" y="227"/>
                  </a:lnTo>
                  <a:lnTo>
                    <a:pt x="793" y="222"/>
                  </a:lnTo>
                  <a:lnTo>
                    <a:pt x="783" y="216"/>
                  </a:lnTo>
                  <a:lnTo>
                    <a:pt x="771" y="209"/>
                  </a:lnTo>
                  <a:lnTo>
                    <a:pt x="757" y="201"/>
                  </a:lnTo>
                  <a:lnTo>
                    <a:pt x="742" y="192"/>
                  </a:lnTo>
                  <a:lnTo>
                    <a:pt x="725" y="183"/>
                  </a:lnTo>
                  <a:lnTo>
                    <a:pt x="707" y="172"/>
                  </a:lnTo>
                  <a:lnTo>
                    <a:pt x="687" y="160"/>
                  </a:lnTo>
                  <a:lnTo>
                    <a:pt x="665" y="148"/>
                  </a:lnTo>
                  <a:lnTo>
                    <a:pt x="642" y="134"/>
                  </a:lnTo>
                  <a:lnTo>
                    <a:pt x="617" y="120"/>
                  </a:lnTo>
                  <a:lnTo>
                    <a:pt x="592" y="105"/>
                  </a:lnTo>
                  <a:lnTo>
                    <a:pt x="569" y="92"/>
                  </a:lnTo>
                  <a:lnTo>
                    <a:pt x="548" y="79"/>
                  </a:lnTo>
                  <a:lnTo>
                    <a:pt x="528" y="67"/>
                  </a:lnTo>
                  <a:lnTo>
                    <a:pt x="509" y="57"/>
                  </a:lnTo>
                  <a:lnTo>
                    <a:pt x="493" y="47"/>
                  </a:lnTo>
                  <a:lnTo>
                    <a:pt x="477" y="38"/>
                  </a:lnTo>
                  <a:lnTo>
                    <a:pt x="464" y="30"/>
                  </a:lnTo>
                  <a:lnTo>
                    <a:pt x="452" y="23"/>
                  </a:lnTo>
                  <a:lnTo>
                    <a:pt x="442" y="17"/>
                  </a:lnTo>
                  <a:lnTo>
                    <a:pt x="433" y="12"/>
                  </a:lnTo>
                  <a:lnTo>
                    <a:pt x="426" y="8"/>
                  </a:lnTo>
                  <a:lnTo>
                    <a:pt x="420" y="4"/>
                  </a:lnTo>
                  <a:lnTo>
                    <a:pt x="416" y="2"/>
                  </a:lnTo>
                  <a:lnTo>
                    <a:pt x="414" y="1"/>
                  </a:lnTo>
                  <a:lnTo>
                    <a:pt x="413" y="0"/>
                  </a:lnTo>
                  <a:lnTo>
                    <a:pt x="412" y="1"/>
                  </a:lnTo>
                  <a:lnTo>
                    <a:pt x="410" y="2"/>
                  </a:lnTo>
                  <a:lnTo>
                    <a:pt x="406" y="4"/>
                  </a:lnTo>
                  <a:lnTo>
                    <a:pt x="400" y="8"/>
                  </a:lnTo>
                  <a:lnTo>
                    <a:pt x="393" y="12"/>
                  </a:lnTo>
                  <a:lnTo>
                    <a:pt x="384" y="17"/>
                  </a:lnTo>
                  <a:lnTo>
                    <a:pt x="373" y="23"/>
                  </a:lnTo>
                  <a:lnTo>
                    <a:pt x="361" y="30"/>
                  </a:lnTo>
                  <a:lnTo>
                    <a:pt x="347" y="38"/>
                  </a:lnTo>
                  <a:lnTo>
                    <a:pt x="332" y="47"/>
                  </a:lnTo>
                  <a:lnTo>
                    <a:pt x="315" y="57"/>
                  </a:lnTo>
                  <a:lnTo>
                    <a:pt x="297" y="67"/>
                  </a:lnTo>
                  <a:lnTo>
                    <a:pt x="277" y="79"/>
                  </a:lnTo>
                  <a:lnTo>
                    <a:pt x="255" y="92"/>
                  </a:lnTo>
                  <a:lnTo>
                    <a:pt x="231" y="105"/>
                  </a:lnTo>
                  <a:lnTo>
                    <a:pt x="206" y="120"/>
                  </a:lnTo>
                  <a:lnTo>
                    <a:pt x="181" y="134"/>
                  </a:lnTo>
                  <a:lnTo>
                    <a:pt x="158" y="148"/>
                  </a:lnTo>
                  <a:lnTo>
                    <a:pt x="136" y="160"/>
                  </a:lnTo>
                  <a:lnTo>
                    <a:pt x="116" y="172"/>
                  </a:lnTo>
                  <a:lnTo>
                    <a:pt x="98" y="183"/>
                  </a:lnTo>
                  <a:lnTo>
                    <a:pt x="81" y="192"/>
                  </a:lnTo>
                  <a:lnTo>
                    <a:pt x="65" y="201"/>
                  </a:lnTo>
                  <a:lnTo>
                    <a:pt x="52" y="209"/>
                  </a:lnTo>
                  <a:lnTo>
                    <a:pt x="40" y="216"/>
                  </a:lnTo>
                  <a:lnTo>
                    <a:pt x="29" y="222"/>
                  </a:lnTo>
                  <a:lnTo>
                    <a:pt x="20" y="227"/>
                  </a:lnTo>
                  <a:lnTo>
                    <a:pt x="13" y="232"/>
                  </a:lnTo>
                  <a:lnTo>
                    <a:pt x="7" y="235"/>
                  </a:lnTo>
                  <a:lnTo>
                    <a:pt x="3" y="237"/>
                  </a:lnTo>
                  <a:lnTo>
                    <a:pt x="1" y="239"/>
                  </a:lnTo>
                  <a:lnTo>
                    <a:pt x="0" y="239"/>
                  </a:lnTo>
                  <a:lnTo>
                    <a:pt x="1" y="239"/>
                  </a:lnTo>
                  <a:lnTo>
                    <a:pt x="2" y="239"/>
                  </a:lnTo>
                  <a:lnTo>
                    <a:pt x="4" y="239"/>
                  </a:lnTo>
                  <a:lnTo>
                    <a:pt x="7" y="239"/>
                  </a:lnTo>
                  <a:lnTo>
                    <a:pt x="10" y="239"/>
                  </a:lnTo>
                  <a:lnTo>
                    <a:pt x="13" y="239"/>
                  </a:lnTo>
                  <a:lnTo>
                    <a:pt x="17" y="239"/>
                  </a:lnTo>
                  <a:lnTo>
                    <a:pt x="22" y="239"/>
                  </a:lnTo>
                  <a:lnTo>
                    <a:pt x="27" y="239"/>
                  </a:lnTo>
                  <a:lnTo>
                    <a:pt x="33" y="239"/>
                  </a:lnTo>
                  <a:lnTo>
                    <a:pt x="39" y="239"/>
                  </a:lnTo>
                  <a:lnTo>
                    <a:pt x="45" y="239"/>
                  </a:lnTo>
                  <a:lnTo>
                    <a:pt x="53" y="239"/>
                  </a:lnTo>
                  <a:lnTo>
                    <a:pt x="60" y="239"/>
                  </a:lnTo>
                  <a:lnTo>
                    <a:pt x="69" y="239"/>
                  </a:lnTo>
                  <a:lnTo>
                    <a:pt x="77" y="239"/>
                  </a:lnTo>
                  <a:lnTo>
                    <a:pt x="85" y="239"/>
                  </a:lnTo>
                  <a:lnTo>
                    <a:pt x="92" y="239"/>
                  </a:lnTo>
                  <a:lnTo>
                    <a:pt x="99" y="239"/>
                  </a:lnTo>
                  <a:lnTo>
                    <a:pt x="105" y="239"/>
                  </a:lnTo>
                  <a:lnTo>
                    <a:pt x="111" y="239"/>
                  </a:lnTo>
                  <a:lnTo>
                    <a:pt x="116" y="239"/>
                  </a:lnTo>
                  <a:lnTo>
                    <a:pt x="120" y="239"/>
                  </a:lnTo>
                  <a:lnTo>
                    <a:pt x="124" y="239"/>
                  </a:lnTo>
                  <a:lnTo>
                    <a:pt x="128" y="239"/>
                  </a:lnTo>
                  <a:lnTo>
                    <a:pt x="131" y="239"/>
                  </a:lnTo>
                  <a:lnTo>
                    <a:pt x="133" y="239"/>
                  </a:lnTo>
                  <a:lnTo>
                    <a:pt x="135" y="239"/>
                  </a:lnTo>
                  <a:lnTo>
                    <a:pt x="137" y="239"/>
                  </a:lnTo>
                  <a:lnTo>
                    <a:pt x="138" y="239"/>
                  </a:lnTo>
                  <a:lnTo>
                    <a:pt x="138" y="240"/>
                  </a:lnTo>
                  <a:lnTo>
                    <a:pt x="138" y="242"/>
                  </a:lnTo>
                  <a:lnTo>
                    <a:pt x="138" y="245"/>
                  </a:lnTo>
                  <a:lnTo>
                    <a:pt x="138" y="248"/>
                  </a:lnTo>
                  <a:lnTo>
                    <a:pt x="138" y="251"/>
                  </a:lnTo>
                  <a:lnTo>
                    <a:pt x="139" y="256"/>
                  </a:lnTo>
                  <a:lnTo>
                    <a:pt x="139" y="261"/>
                  </a:lnTo>
                  <a:lnTo>
                    <a:pt x="139" y="267"/>
                  </a:lnTo>
                  <a:lnTo>
                    <a:pt x="139" y="273"/>
                  </a:lnTo>
                  <a:lnTo>
                    <a:pt x="140" y="281"/>
                  </a:lnTo>
                  <a:lnTo>
                    <a:pt x="140" y="289"/>
                  </a:lnTo>
                  <a:lnTo>
                    <a:pt x="141" y="297"/>
                  </a:lnTo>
                  <a:lnTo>
                    <a:pt x="141" y="306"/>
                  </a:lnTo>
                  <a:lnTo>
                    <a:pt x="142" y="316"/>
                  </a:lnTo>
                  <a:lnTo>
                    <a:pt x="142" y="327"/>
                  </a:lnTo>
                  <a:lnTo>
                    <a:pt x="143" y="338"/>
                  </a:lnTo>
                  <a:lnTo>
                    <a:pt x="144" y="350"/>
                  </a:lnTo>
                  <a:lnTo>
                    <a:pt x="146" y="362"/>
                  </a:lnTo>
                  <a:lnTo>
                    <a:pt x="147" y="375"/>
                  </a:lnTo>
                  <a:lnTo>
                    <a:pt x="149" y="388"/>
                  </a:lnTo>
                  <a:lnTo>
                    <a:pt x="152" y="401"/>
                  </a:lnTo>
                  <a:lnTo>
                    <a:pt x="154" y="415"/>
                  </a:lnTo>
                  <a:lnTo>
                    <a:pt x="157" y="429"/>
                  </a:lnTo>
                  <a:lnTo>
                    <a:pt x="161" y="444"/>
                  </a:lnTo>
                  <a:lnTo>
                    <a:pt x="164" y="460"/>
                  </a:lnTo>
                  <a:lnTo>
                    <a:pt x="168" y="475"/>
                  </a:lnTo>
                  <a:lnTo>
                    <a:pt x="173" y="492"/>
                  </a:lnTo>
                  <a:lnTo>
                    <a:pt x="177" y="508"/>
                  </a:lnTo>
                  <a:lnTo>
                    <a:pt x="182" y="525"/>
                  </a:lnTo>
                  <a:lnTo>
                    <a:pt x="187" y="543"/>
                  </a:lnTo>
                  <a:lnTo>
                    <a:pt x="193" y="561"/>
                  </a:lnTo>
                  <a:lnTo>
                    <a:pt x="199" y="579"/>
                  </a:lnTo>
                  <a:lnTo>
                    <a:pt x="206" y="598"/>
                  </a:lnTo>
                  <a:lnTo>
                    <a:pt x="213" y="616"/>
                  </a:lnTo>
                  <a:lnTo>
                    <a:pt x="220" y="634"/>
                  </a:lnTo>
                  <a:lnTo>
                    <a:pt x="229" y="652"/>
                  </a:lnTo>
                  <a:lnTo>
                    <a:pt x="237" y="671"/>
                  </a:lnTo>
                  <a:lnTo>
                    <a:pt x="247" y="689"/>
                  </a:lnTo>
                  <a:lnTo>
                    <a:pt x="257" y="707"/>
                  </a:lnTo>
                  <a:lnTo>
                    <a:pt x="267" y="726"/>
                  </a:lnTo>
                  <a:lnTo>
                    <a:pt x="278" y="744"/>
                  </a:lnTo>
                  <a:lnTo>
                    <a:pt x="290" y="762"/>
                  </a:lnTo>
                  <a:lnTo>
                    <a:pt x="302" y="780"/>
                  </a:lnTo>
                  <a:lnTo>
                    <a:pt x="314" y="799"/>
                  </a:lnTo>
                  <a:lnTo>
                    <a:pt x="327" y="817"/>
                  </a:lnTo>
                  <a:lnTo>
                    <a:pt x="341" y="835"/>
                  </a:lnTo>
                  <a:lnTo>
                    <a:pt x="355" y="853"/>
                  </a:lnTo>
                  <a:lnTo>
                    <a:pt x="370" y="871"/>
                  </a:lnTo>
                  <a:lnTo>
                    <a:pt x="385" y="889"/>
                  </a:lnTo>
                  <a:lnTo>
                    <a:pt x="400" y="906"/>
                  </a:lnTo>
                  <a:lnTo>
                    <a:pt x="416" y="923"/>
                  </a:lnTo>
                  <a:lnTo>
                    <a:pt x="431" y="939"/>
                  </a:lnTo>
                  <a:lnTo>
                    <a:pt x="447" y="954"/>
                  </a:lnTo>
                  <a:lnTo>
                    <a:pt x="463" y="969"/>
                  </a:lnTo>
                  <a:lnTo>
                    <a:pt x="480" y="984"/>
                  </a:lnTo>
                  <a:lnTo>
                    <a:pt x="497" y="998"/>
                  </a:lnTo>
                  <a:lnTo>
                    <a:pt x="513" y="1011"/>
                  </a:lnTo>
                  <a:lnTo>
                    <a:pt x="531" y="1024"/>
                  </a:lnTo>
                  <a:lnTo>
                    <a:pt x="548" y="1037"/>
                  </a:lnTo>
                  <a:lnTo>
                    <a:pt x="566" y="1049"/>
                  </a:lnTo>
                  <a:lnTo>
                    <a:pt x="584" y="1060"/>
                  </a:lnTo>
                  <a:lnTo>
                    <a:pt x="602" y="1071"/>
                  </a:lnTo>
                  <a:lnTo>
                    <a:pt x="620" y="1082"/>
                  </a:lnTo>
                  <a:lnTo>
                    <a:pt x="638" y="1092"/>
                  </a:lnTo>
                  <a:lnTo>
                    <a:pt x="656" y="1101"/>
                  </a:lnTo>
                  <a:lnTo>
                    <a:pt x="674" y="1110"/>
                  </a:lnTo>
                  <a:lnTo>
                    <a:pt x="691" y="1119"/>
                  </a:lnTo>
                  <a:lnTo>
                    <a:pt x="708" y="1127"/>
                  </a:lnTo>
                  <a:lnTo>
                    <a:pt x="724" y="1135"/>
                  </a:lnTo>
                  <a:lnTo>
                    <a:pt x="741" y="1142"/>
                  </a:lnTo>
                  <a:lnTo>
                    <a:pt x="756" y="1149"/>
                  </a:lnTo>
                  <a:lnTo>
                    <a:pt x="772" y="1155"/>
                  </a:lnTo>
                  <a:lnTo>
                    <a:pt x="787" y="1161"/>
                  </a:lnTo>
                  <a:lnTo>
                    <a:pt x="801" y="1166"/>
                  </a:lnTo>
                  <a:lnTo>
                    <a:pt x="815" y="1171"/>
                  </a:lnTo>
                  <a:lnTo>
                    <a:pt x="829" y="1176"/>
                  </a:lnTo>
                  <a:lnTo>
                    <a:pt x="843" y="1180"/>
                  </a:lnTo>
                  <a:lnTo>
                    <a:pt x="856" y="1183"/>
                  </a:lnTo>
                  <a:lnTo>
                    <a:pt x="869" y="1186"/>
                  </a:lnTo>
                  <a:lnTo>
                    <a:pt x="881" y="1189"/>
                  </a:lnTo>
                  <a:lnTo>
                    <a:pt x="892" y="1191"/>
                  </a:lnTo>
                  <a:lnTo>
                    <a:pt x="903" y="1193"/>
                  </a:lnTo>
                  <a:lnTo>
                    <a:pt x="912" y="1196"/>
                  </a:lnTo>
                  <a:lnTo>
                    <a:pt x="921" y="1198"/>
                  </a:lnTo>
                  <a:lnTo>
                    <a:pt x="930" y="1199"/>
                  </a:lnTo>
                  <a:lnTo>
                    <a:pt x="937" y="1201"/>
                  </a:lnTo>
                  <a:lnTo>
                    <a:pt x="944" y="1202"/>
                  </a:lnTo>
                  <a:lnTo>
                    <a:pt x="950" y="1204"/>
                  </a:lnTo>
                  <a:lnTo>
                    <a:pt x="955" y="1205"/>
                  </a:lnTo>
                  <a:lnTo>
                    <a:pt x="959" y="1206"/>
                  </a:lnTo>
                  <a:lnTo>
                    <a:pt x="963" y="1207"/>
                  </a:lnTo>
                  <a:lnTo>
                    <a:pt x="965" y="1207"/>
                  </a:lnTo>
                  <a:lnTo>
                    <a:pt x="967" y="1208"/>
                  </a:lnTo>
                  <a:lnTo>
                    <a:pt x="968" y="1208"/>
                  </a:lnTo>
                  <a:lnTo>
                    <a:pt x="969" y="1208"/>
                  </a:lnTo>
                  <a:lnTo>
                    <a:pt x="969" y="1207"/>
                  </a:lnTo>
                  <a:lnTo>
                    <a:pt x="968" y="1206"/>
                  </a:lnTo>
                  <a:lnTo>
                    <a:pt x="966" y="1203"/>
                  </a:lnTo>
                  <a:lnTo>
                    <a:pt x="964" y="1200"/>
                  </a:lnTo>
                  <a:lnTo>
                    <a:pt x="961" y="1195"/>
                  </a:lnTo>
                  <a:lnTo>
                    <a:pt x="958" y="1189"/>
                  </a:lnTo>
                  <a:lnTo>
                    <a:pt x="954" y="1183"/>
                  </a:lnTo>
                  <a:lnTo>
                    <a:pt x="950" y="1175"/>
                  </a:lnTo>
                  <a:lnTo>
                    <a:pt x="945" y="1166"/>
                  </a:lnTo>
                  <a:lnTo>
                    <a:pt x="939" y="1156"/>
                  </a:lnTo>
                  <a:lnTo>
                    <a:pt x="933" y="1146"/>
                  </a:lnTo>
                  <a:lnTo>
                    <a:pt x="926" y="1134"/>
                  </a:lnTo>
                  <a:lnTo>
                    <a:pt x="918" y="1121"/>
                  </a:lnTo>
                  <a:lnTo>
                    <a:pt x="910" y="1107"/>
                  </a:lnTo>
                  <a:lnTo>
                    <a:pt x="902" y="1092"/>
                  </a:lnTo>
                  <a:lnTo>
                    <a:pt x="892" y="1076"/>
                  </a:lnTo>
                  <a:lnTo>
                    <a:pt x="883" y="1060"/>
                  </a:lnTo>
                  <a:lnTo>
                    <a:pt x="875" y="1045"/>
                  </a:lnTo>
                  <a:lnTo>
                    <a:pt x="866" y="1031"/>
                  </a:lnTo>
                  <a:lnTo>
                    <a:pt x="859" y="1018"/>
                  </a:lnTo>
                  <a:lnTo>
                    <a:pt x="852" y="1007"/>
                  </a:lnTo>
                  <a:lnTo>
                    <a:pt x="846" y="996"/>
                  </a:lnTo>
                  <a:lnTo>
                    <a:pt x="840" y="986"/>
                  </a:lnTo>
                  <a:lnTo>
                    <a:pt x="835" y="977"/>
                  </a:lnTo>
                  <a:lnTo>
                    <a:pt x="831" y="969"/>
                  </a:lnTo>
                  <a:lnTo>
                    <a:pt x="827" y="963"/>
                  </a:lnTo>
                  <a:lnTo>
                    <a:pt x="823" y="957"/>
                  </a:lnTo>
                  <a:lnTo>
                    <a:pt x="821" y="952"/>
                  </a:lnTo>
                  <a:lnTo>
                    <a:pt x="819" y="949"/>
                  </a:lnTo>
                  <a:lnTo>
                    <a:pt x="817" y="946"/>
                  </a:lnTo>
                  <a:lnTo>
                    <a:pt x="816" y="945"/>
                  </a:lnTo>
                  <a:lnTo>
                    <a:pt x="816" y="944"/>
                  </a:lnTo>
                  <a:lnTo>
                    <a:pt x="817" y="942"/>
                  </a:lnTo>
                  <a:lnTo>
                    <a:pt x="819" y="939"/>
                  </a:lnTo>
                  <a:lnTo>
                    <a:pt x="821" y="935"/>
                  </a:lnTo>
                  <a:lnTo>
                    <a:pt x="824" y="930"/>
                  </a:lnTo>
                  <a:lnTo>
                    <a:pt x="828" y="923"/>
                  </a:lnTo>
                  <a:lnTo>
                    <a:pt x="832" y="916"/>
                  </a:lnTo>
                  <a:lnTo>
                    <a:pt x="837" y="907"/>
                  </a:lnTo>
                  <a:lnTo>
                    <a:pt x="843" y="897"/>
                  </a:lnTo>
                  <a:lnTo>
                    <a:pt x="850" y="886"/>
                  </a:lnTo>
                  <a:lnTo>
                    <a:pt x="857" y="874"/>
                  </a:lnTo>
                  <a:lnTo>
                    <a:pt x="864" y="861"/>
                  </a:lnTo>
                  <a:lnTo>
                    <a:pt x="873" y="846"/>
                  </a:lnTo>
                  <a:lnTo>
                    <a:pt x="882" y="831"/>
                  </a:lnTo>
                  <a:lnTo>
                    <a:pt x="892" y="814"/>
                  </a:lnTo>
                  <a:lnTo>
                    <a:pt x="902" y="796"/>
                  </a:lnTo>
                  <a:lnTo>
                    <a:pt x="912" y="778"/>
                  </a:lnTo>
                  <a:lnTo>
                    <a:pt x="922" y="761"/>
                  </a:lnTo>
                  <a:lnTo>
                    <a:pt x="931" y="746"/>
                  </a:lnTo>
                  <a:lnTo>
                    <a:pt x="940" y="731"/>
                  </a:lnTo>
                  <a:lnTo>
                    <a:pt x="947" y="718"/>
                  </a:lnTo>
                  <a:lnTo>
                    <a:pt x="954" y="706"/>
                  </a:lnTo>
                  <a:lnTo>
                    <a:pt x="961" y="695"/>
                  </a:lnTo>
                  <a:lnTo>
                    <a:pt x="966" y="685"/>
                  </a:lnTo>
                  <a:lnTo>
                    <a:pt x="972" y="676"/>
                  </a:lnTo>
                  <a:lnTo>
                    <a:pt x="976" y="669"/>
                  </a:lnTo>
                  <a:lnTo>
                    <a:pt x="980" y="662"/>
                  </a:lnTo>
                  <a:lnTo>
                    <a:pt x="983" y="657"/>
                  </a:lnTo>
                  <a:lnTo>
                    <a:pt x="985" y="653"/>
                  </a:lnTo>
                  <a:lnTo>
                    <a:pt x="987" y="650"/>
                  </a:lnTo>
                  <a:lnTo>
                    <a:pt x="988" y="649"/>
                  </a:lnTo>
                  <a:lnTo>
                    <a:pt x="988" y="648"/>
                  </a:lnTo>
                  <a:lnTo>
                    <a:pt x="987" y="648"/>
                  </a:lnTo>
                  <a:lnTo>
                    <a:pt x="986" y="647"/>
                  </a:lnTo>
                  <a:lnTo>
                    <a:pt x="984" y="646"/>
                  </a:lnTo>
                  <a:lnTo>
                    <a:pt x="982" y="645"/>
                  </a:lnTo>
                  <a:lnTo>
                    <a:pt x="979" y="644"/>
                  </a:lnTo>
                  <a:lnTo>
                    <a:pt x="976" y="643"/>
                  </a:lnTo>
                  <a:lnTo>
                    <a:pt x="972" y="641"/>
                  </a:lnTo>
                  <a:lnTo>
                    <a:pt x="968" y="640"/>
                  </a:lnTo>
                  <a:lnTo>
                    <a:pt x="964" y="638"/>
                  </a:lnTo>
                  <a:lnTo>
                    <a:pt x="959" y="635"/>
                  </a:lnTo>
                  <a:lnTo>
                    <a:pt x="953" y="633"/>
                  </a:lnTo>
                  <a:lnTo>
                    <a:pt x="947" y="630"/>
                  </a:lnTo>
                  <a:lnTo>
                    <a:pt x="940" y="628"/>
                  </a:lnTo>
                  <a:lnTo>
                    <a:pt x="933" y="624"/>
                  </a:lnTo>
                  <a:lnTo>
                    <a:pt x="926" y="621"/>
                  </a:lnTo>
                  <a:lnTo>
                    <a:pt x="918" y="618"/>
                  </a:lnTo>
                  <a:lnTo>
                    <a:pt x="911" y="614"/>
                  </a:lnTo>
                  <a:lnTo>
                    <a:pt x="903" y="610"/>
                  </a:lnTo>
                  <a:lnTo>
                    <a:pt x="896" y="606"/>
                  </a:lnTo>
                  <a:lnTo>
                    <a:pt x="888" y="602"/>
                  </a:lnTo>
                  <a:lnTo>
                    <a:pt x="881" y="598"/>
                  </a:lnTo>
                  <a:lnTo>
                    <a:pt x="874" y="593"/>
                  </a:lnTo>
                  <a:lnTo>
                    <a:pt x="867" y="589"/>
                  </a:lnTo>
                  <a:lnTo>
                    <a:pt x="861" y="584"/>
                  </a:lnTo>
                  <a:lnTo>
                    <a:pt x="854" y="578"/>
                  </a:lnTo>
                  <a:lnTo>
                    <a:pt x="847" y="573"/>
                  </a:lnTo>
                  <a:lnTo>
                    <a:pt x="841" y="568"/>
                  </a:lnTo>
                  <a:lnTo>
                    <a:pt x="834" y="562"/>
                  </a:lnTo>
                  <a:lnTo>
                    <a:pt x="828" y="556"/>
                  </a:lnTo>
                  <a:lnTo>
                    <a:pt x="822" y="550"/>
                  </a:lnTo>
                  <a:lnTo>
                    <a:pt x="816" y="544"/>
                  </a:lnTo>
                  <a:lnTo>
                    <a:pt x="810" y="538"/>
                  </a:lnTo>
                  <a:lnTo>
                    <a:pt x="804" y="531"/>
                  </a:lnTo>
                  <a:lnTo>
                    <a:pt x="799" y="525"/>
                  </a:lnTo>
                  <a:lnTo>
                    <a:pt x="793" y="518"/>
                  </a:lnTo>
                  <a:lnTo>
                    <a:pt x="788" y="512"/>
                  </a:lnTo>
                  <a:lnTo>
                    <a:pt x="782" y="505"/>
                  </a:lnTo>
                  <a:lnTo>
                    <a:pt x="777" y="499"/>
                  </a:lnTo>
                  <a:lnTo>
                    <a:pt x="772" y="492"/>
                  </a:lnTo>
                  <a:lnTo>
                    <a:pt x="767" y="486"/>
                  </a:lnTo>
                  <a:lnTo>
                    <a:pt x="763" y="479"/>
                  </a:lnTo>
                  <a:lnTo>
                    <a:pt x="758" y="472"/>
                  </a:lnTo>
                  <a:lnTo>
                    <a:pt x="753" y="466"/>
                  </a:lnTo>
                  <a:lnTo>
                    <a:pt x="749" y="459"/>
                  </a:lnTo>
                  <a:lnTo>
                    <a:pt x="745" y="452"/>
                  </a:lnTo>
                  <a:lnTo>
                    <a:pt x="741" y="446"/>
                  </a:lnTo>
                  <a:lnTo>
                    <a:pt x="737" y="439"/>
                  </a:lnTo>
                  <a:lnTo>
                    <a:pt x="733" y="432"/>
                  </a:lnTo>
                  <a:lnTo>
                    <a:pt x="729" y="425"/>
                  </a:lnTo>
                  <a:lnTo>
                    <a:pt x="726" y="418"/>
                  </a:lnTo>
                  <a:lnTo>
                    <a:pt x="722" y="410"/>
                  </a:lnTo>
                  <a:lnTo>
                    <a:pt x="719" y="403"/>
                  </a:lnTo>
                  <a:lnTo>
                    <a:pt x="716" y="395"/>
                  </a:lnTo>
                  <a:lnTo>
                    <a:pt x="713" y="388"/>
                  </a:lnTo>
                  <a:lnTo>
                    <a:pt x="711" y="380"/>
                  </a:lnTo>
                  <a:lnTo>
                    <a:pt x="708" y="372"/>
                  </a:lnTo>
                  <a:lnTo>
                    <a:pt x="706" y="364"/>
                  </a:lnTo>
                  <a:lnTo>
                    <a:pt x="704" y="355"/>
                  </a:lnTo>
                  <a:lnTo>
                    <a:pt x="702" y="347"/>
                  </a:lnTo>
                  <a:lnTo>
                    <a:pt x="701" y="338"/>
                  </a:lnTo>
                  <a:lnTo>
                    <a:pt x="699" y="330"/>
                  </a:lnTo>
                  <a:lnTo>
                    <a:pt x="698" y="321"/>
                  </a:lnTo>
                  <a:lnTo>
                    <a:pt x="697" y="312"/>
                  </a:lnTo>
                  <a:close/>
                </a:path>
              </a:pathLst>
            </a:custGeom>
            <a:solidFill>
              <a:srgbClr val="003300"/>
            </a:solidFill>
            <a:ln w="6350" cap="flat" cmpd="sng">
              <a:solidFill>
                <a:srgbClr val="000000"/>
              </a:solidFill>
              <a:round/>
            </a:ln>
            <a:effectLst>
              <a:outerShdw dist="57150" dir="2700000" algn="ctr" rotWithShape="0">
                <a:srgbClr val="888888">
                  <a:alpha val="50000"/>
                </a:srgbClr>
              </a:outerShdw>
            </a:effectLst>
          </p:spPr>
          <p:txBody>
            <a:bodyPr wrap="square" anchor="ctr">
              <a:spAutoFit/>
            </a:bodyPr>
            <a:lstStyle/>
            <a:p>
              <a:endParaRPr lang="zh-CN" altLang="en-US" sz="1350"/>
            </a:p>
          </p:txBody>
        </p:sp>
        <p:sp>
          <p:nvSpPr>
            <p:cNvPr id="25" name="Freeform 11"/>
            <p:cNvSpPr/>
            <p:nvPr/>
          </p:nvSpPr>
          <p:spPr bwMode="auto">
            <a:xfrm>
              <a:off x="3443166" y="1960016"/>
              <a:ext cx="1280319" cy="1127473"/>
            </a:xfrm>
            <a:custGeom>
              <a:avLst/>
              <a:gdLst>
                <a:gd name="T0" fmla="*/ 916 w 1207"/>
                <a:gd name="T1" fmla="*/ 139 h 985"/>
                <a:gd name="T2" fmla="*/ 956 w 1207"/>
                <a:gd name="T3" fmla="*/ 136 h 985"/>
                <a:gd name="T4" fmla="*/ 967 w 1207"/>
                <a:gd name="T5" fmla="*/ 133 h 985"/>
                <a:gd name="T6" fmla="*/ 967 w 1207"/>
                <a:gd name="T7" fmla="*/ 114 h 985"/>
                <a:gd name="T8" fmla="*/ 967 w 1207"/>
                <a:gd name="T9" fmla="*/ 76 h 985"/>
                <a:gd name="T10" fmla="*/ 967 w 1207"/>
                <a:gd name="T11" fmla="*/ 32 h 985"/>
                <a:gd name="T12" fmla="*/ 967 w 1207"/>
                <a:gd name="T13" fmla="*/ 7 h 985"/>
                <a:gd name="T14" fmla="*/ 969 w 1207"/>
                <a:gd name="T15" fmla="*/ 3 h 985"/>
                <a:gd name="T16" fmla="*/ 997 w 1207"/>
                <a:gd name="T17" fmla="*/ 51 h 985"/>
                <a:gd name="T18" fmla="*/ 1058 w 1207"/>
                <a:gd name="T19" fmla="*/ 157 h 985"/>
                <a:gd name="T20" fmla="*/ 1139 w 1207"/>
                <a:gd name="T21" fmla="*/ 295 h 985"/>
                <a:gd name="T22" fmla="*/ 1189 w 1207"/>
                <a:gd name="T23" fmla="*/ 382 h 985"/>
                <a:gd name="T24" fmla="*/ 1206 w 1207"/>
                <a:gd name="T25" fmla="*/ 411 h 985"/>
                <a:gd name="T26" fmla="*/ 1189 w 1207"/>
                <a:gd name="T27" fmla="*/ 440 h 985"/>
                <a:gd name="T28" fmla="*/ 1139 w 1207"/>
                <a:gd name="T29" fmla="*/ 527 h 985"/>
                <a:gd name="T30" fmla="*/ 1058 w 1207"/>
                <a:gd name="T31" fmla="*/ 666 h 985"/>
                <a:gd name="T32" fmla="*/ 997 w 1207"/>
                <a:gd name="T33" fmla="*/ 772 h 985"/>
                <a:gd name="T34" fmla="*/ 969 w 1207"/>
                <a:gd name="T35" fmla="*/ 820 h 985"/>
                <a:gd name="T36" fmla="*/ 967 w 1207"/>
                <a:gd name="T37" fmla="*/ 817 h 985"/>
                <a:gd name="T38" fmla="*/ 967 w 1207"/>
                <a:gd name="T39" fmla="*/ 791 h 985"/>
                <a:gd name="T40" fmla="*/ 967 w 1207"/>
                <a:gd name="T41" fmla="*/ 746 h 985"/>
                <a:gd name="T42" fmla="*/ 967 w 1207"/>
                <a:gd name="T43" fmla="*/ 708 h 985"/>
                <a:gd name="T44" fmla="*/ 967 w 1207"/>
                <a:gd name="T45" fmla="*/ 688 h 985"/>
                <a:gd name="T46" fmla="*/ 963 w 1207"/>
                <a:gd name="T47" fmla="*/ 686 h 985"/>
                <a:gd name="T48" fmla="*/ 946 w 1207"/>
                <a:gd name="T49" fmla="*/ 687 h 985"/>
                <a:gd name="T50" fmla="*/ 917 w 1207"/>
                <a:gd name="T51" fmla="*/ 688 h 985"/>
                <a:gd name="T52" fmla="*/ 879 w 1207"/>
                <a:gd name="T53" fmla="*/ 695 h 985"/>
                <a:gd name="T54" fmla="*/ 831 w 1207"/>
                <a:gd name="T55" fmla="*/ 709 h 985"/>
                <a:gd name="T56" fmla="*/ 776 w 1207"/>
                <a:gd name="T57" fmla="*/ 730 h 985"/>
                <a:gd name="T58" fmla="*/ 724 w 1207"/>
                <a:gd name="T59" fmla="*/ 760 h 985"/>
                <a:gd name="T60" fmla="*/ 677 w 1207"/>
                <a:gd name="T61" fmla="*/ 799 h 985"/>
                <a:gd name="T62" fmla="*/ 637 w 1207"/>
                <a:gd name="T63" fmla="*/ 843 h 985"/>
                <a:gd name="T64" fmla="*/ 605 w 1207"/>
                <a:gd name="T65" fmla="*/ 888 h 985"/>
                <a:gd name="T66" fmla="*/ 582 w 1207"/>
                <a:gd name="T67" fmla="*/ 932 h 985"/>
                <a:gd name="T68" fmla="*/ 567 w 1207"/>
                <a:gd name="T69" fmla="*/ 965 h 985"/>
                <a:gd name="T70" fmla="*/ 559 w 1207"/>
                <a:gd name="T71" fmla="*/ 982 h 985"/>
                <a:gd name="T72" fmla="*/ 549 w 1207"/>
                <a:gd name="T73" fmla="*/ 979 h 985"/>
                <a:gd name="T74" fmla="*/ 501 w 1207"/>
                <a:gd name="T75" fmla="*/ 951 h 985"/>
                <a:gd name="T76" fmla="*/ 411 w 1207"/>
                <a:gd name="T77" fmla="*/ 899 h 985"/>
                <a:gd name="T78" fmla="*/ 321 w 1207"/>
                <a:gd name="T79" fmla="*/ 847 h 985"/>
                <a:gd name="T80" fmla="*/ 273 w 1207"/>
                <a:gd name="T81" fmla="*/ 819 h 985"/>
                <a:gd name="T82" fmla="*/ 259 w 1207"/>
                <a:gd name="T83" fmla="*/ 817 h 985"/>
                <a:gd name="T84" fmla="*/ 222 w 1207"/>
                <a:gd name="T85" fmla="*/ 838 h 985"/>
                <a:gd name="T86" fmla="*/ 148 w 1207"/>
                <a:gd name="T87" fmla="*/ 881 h 985"/>
                <a:gd name="T88" fmla="*/ 62 w 1207"/>
                <a:gd name="T89" fmla="*/ 931 h 985"/>
                <a:gd name="T90" fmla="*/ 13 w 1207"/>
                <a:gd name="T91" fmla="*/ 959 h 985"/>
                <a:gd name="T92" fmla="*/ 0 w 1207"/>
                <a:gd name="T93" fmla="*/ 965 h 985"/>
                <a:gd name="T94" fmla="*/ 6 w 1207"/>
                <a:gd name="T95" fmla="*/ 939 h 985"/>
                <a:gd name="T96" fmla="*/ 19 w 1207"/>
                <a:gd name="T97" fmla="*/ 882 h 985"/>
                <a:gd name="T98" fmla="*/ 41 w 1207"/>
                <a:gd name="T99" fmla="*/ 799 h 985"/>
                <a:gd name="T100" fmla="*/ 78 w 1207"/>
                <a:gd name="T101" fmla="*/ 708 h 985"/>
                <a:gd name="T102" fmla="*/ 130 w 1207"/>
                <a:gd name="T103" fmla="*/ 610 h 985"/>
                <a:gd name="T104" fmla="*/ 196 w 1207"/>
                <a:gd name="T105" fmla="*/ 512 h 985"/>
                <a:gd name="T106" fmla="*/ 272 w 1207"/>
                <a:gd name="T107" fmla="*/ 424 h 985"/>
                <a:gd name="T108" fmla="*/ 359 w 1207"/>
                <a:gd name="T109" fmla="*/ 346 h 985"/>
                <a:gd name="T110" fmla="*/ 456 w 1207"/>
                <a:gd name="T111" fmla="*/ 279 h 985"/>
                <a:gd name="T112" fmla="*/ 562 w 1207"/>
                <a:gd name="T113" fmla="*/ 224 h 985"/>
                <a:gd name="T114" fmla="*/ 672 w 1207"/>
                <a:gd name="T115" fmla="*/ 182 h 985"/>
                <a:gd name="T116" fmla="*/ 772 w 1207"/>
                <a:gd name="T117" fmla="*/ 155 h 985"/>
                <a:gd name="T118" fmla="*/ 859 w 1207"/>
                <a:gd name="T119" fmla="*/ 142 h 9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07" h="985">
                  <a:moveTo>
                    <a:pt x="859" y="142"/>
                  </a:moveTo>
                  <a:lnTo>
                    <a:pt x="872" y="142"/>
                  </a:lnTo>
                  <a:lnTo>
                    <a:pt x="884" y="141"/>
                  </a:lnTo>
                  <a:lnTo>
                    <a:pt x="896" y="140"/>
                  </a:lnTo>
                  <a:lnTo>
                    <a:pt x="906" y="139"/>
                  </a:lnTo>
                  <a:lnTo>
                    <a:pt x="916" y="139"/>
                  </a:lnTo>
                  <a:lnTo>
                    <a:pt x="925" y="138"/>
                  </a:lnTo>
                  <a:lnTo>
                    <a:pt x="933" y="138"/>
                  </a:lnTo>
                  <a:lnTo>
                    <a:pt x="940" y="137"/>
                  </a:lnTo>
                  <a:lnTo>
                    <a:pt x="946" y="137"/>
                  </a:lnTo>
                  <a:lnTo>
                    <a:pt x="952" y="137"/>
                  </a:lnTo>
                  <a:lnTo>
                    <a:pt x="956" y="136"/>
                  </a:lnTo>
                  <a:lnTo>
                    <a:pt x="960" y="136"/>
                  </a:lnTo>
                  <a:lnTo>
                    <a:pt x="963" y="136"/>
                  </a:lnTo>
                  <a:lnTo>
                    <a:pt x="965" y="136"/>
                  </a:lnTo>
                  <a:lnTo>
                    <a:pt x="967" y="136"/>
                  </a:lnTo>
                  <a:lnTo>
                    <a:pt x="967" y="135"/>
                  </a:lnTo>
                  <a:lnTo>
                    <a:pt x="967" y="133"/>
                  </a:lnTo>
                  <a:lnTo>
                    <a:pt x="967" y="131"/>
                  </a:lnTo>
                  <a:lnTo>
                    <a:pt x="967" y="129"/>
                  </a:lnTo>
                  <a:lnTo>
                    <a:pt x="967" y="126"/>
                  </a:lnTo>
                  <a:lnTo>
                    <a:pt x="967" y="123"/>
                  </a:lnTo>
                  <a:lnTo>
                    <a:pt x="967" y="119"/>
                  </a:lnTo>
                  <a:lnTo>
                    <a:pt x="967" y="114"/>
                  </a:lnTo>
                  <a:lnTo>
                    <a:pt x="967" y="109"/>
                  </a:lnTo>
                  <a:lnTo>
                    <a:pt x="967" y="104"/>
                  </a:lnTo>
                  <a:lnTo>
                    <a:pt x="967" y="98"/>
                  </a:lnTo>
                  <a:lnTo>
                    <a:pt x="967" y="91"/>
                  </a:lnTo>
                  <a:lnTo>
                    <a:pt x="967" y="84"/>
                  </a:lnTo>
                  <a:lnTo>
                    <a:pt x="967" y="76"/>
                  </a:lnTo>
                  <a:lnTo>
                    <a:pt x="967" y="68"/>
                  </a:lnTo>
                  <a:lnTo>
                    <a:pt x="967" y="60"/>
                  </a:lnTo>
                  <a:lnTo>
                    <a:pt x="967" y="52"/>
                  </a:lnTo>
                  <a:lnTo>
                    <a:pt x="967" y="45"/>
                  </a:lnTo>
                  <a:lnTo>
                    <a:pt x="967" y="38"/>
                  </a:lnTo>
                  <a:lnTo>
                    <a:pt x="967" y="32"/>
                  </a:lnTo>
                  <a:lnTo>
                    <a:pt x="967" y="27"/>
                  </a:lnTo>
                  <a:lnTo>
                    <a:pt x="967" y="21"/>
                  </a:lnTo>
                  <a:lnTo>
                    <a:pt x="967" y="17"/>
                  </a:lnTo>
                  <a:lnTo>
                    <a:pt x="967" y="13"/>
                  </a:lnTo>
                  <a:lnTo>
                    <a:pt x="967" y="10"/>
                  </a:lnTo>
                  <a:lnTo>
                    <a:pt x="967" y="7"/>
                  </a:lnTo>
                  <a:lnTo>
                    <a:pt x="967" y="4"/>
                  </a:lnTo>
                  <a:lnTo>
                    <a:pt x="967" y="2"/>
                  </a:lnTo>
                  <a:lnTo>
                    <a:pt x="967" y="1"/>
                  </a:lnTo>
                  <a:lnTo>
                    <a:pt x="967" y="0"/>
                  </a:lnTo>
                  <a:lnTo>
                    <a:pt x="967" y="1"/>
                  </a:lnTo>
                  <a:lnTo>
                    <a:pt x="969" y="3"/>
                  </a:lnTo>
                  <a:lnTo>
                    <a:pt x="971" y="7"/>
                  </a:lnTo>
                  <a:lnTo>
                    <a:pt x="974" y="13"/>
                  </a:lnTo>
                  <a:lnTo>
                    <a:pt x="979" y="20"/>
                  </a:lnTo>
                  <a:lnTo>
                    <a:pt x="984" y="29"/>
                  </a:lnTo>
                  <a:lnTo>
                    <a:pt x="990" y="39"/>
                  </a:lnTo>
                  <a:lnTo>
                    <a:pt x="997" y="51"/>
                  </a:lnTo>
                  <a:lnTo>
                    <a:pt x="1005" y="65"/>
                  </a:lnTo>
                  <a:lnTo>
                    <a:pt x="1014" y="80"/>
                  </a:lnTo>
                  <a:lnTo>
                    <a:pt x="1023" y="97"/>
                  </a:lnTo>
                  <a:lnTo>
                    <a:pt x="1034" y="116"/>
                  </a:lnTo>
                  <a:lnTo>
                    <a:pt x="1046" y="136"/>
                  </a:lnTo>
                  <a:lnTo>
                    <a:pt x="1058" y="157"/>
                  </a:lnTo>
                  <a:lnTo>
                    <a:pt x="1072" y="181"/>
                  </a:lnTo>
                  <a:lnTo>
                    <a:pt x="1086" y="205"/>
                  </a:lnTo>
                  <a:lnTo>
                    <a:pt x="1101" y="230"/>
                  </a:lnTo>
                  <a:lnTo>
                    <a:pt x="1114" y="254"/>
                  </a:lnTo>
                  <a:lnTo>
                    <a:pt x="1127" y="275"/>
                  </a:lnTo>
                  <a:lnTo>
                    <a:pt x="1139" y="295"/>
                  </a:lnTo>
                  <a:lnTo>
                    <a:pt x="1149" y="314"/>
                  </a:lnTo>
                  <a:lnTo>
                    <a:pt x="1159" y="331"/>
                  </a:lnTo>
                  <a:lnTo>
                    <a:pt x="1168" y="346"/>
                  </a:lnTo>
                  <a:lnTo>
                    <a:pt x="1176" y="359"/>
                  </a:lnTo>
                  <a:lnTo>
                    <a:pt x="1183" y="372"/>
                  </a:lnTo>
                  <a:lnTo>
                    <a:pt x="1189" y="382"/>
                  </a:lnTo>
                  <a:lnTo>
                    <a:pt x="1194" y="391"/>
                  </a:lnTo>
                  <a:lnTo>
                    <a:pt x="1198" y="398"/>
                  </a:lnTo>
                  <a:lnTo>
                    <a:pt x="1202" y="404"/>
                  </a:lnTo>
                  <a:lnTo>
                    <a:pt x="1204" y="408"/>
                  </a:lnTo>
                  <a:lnTo>
                    <a:pt x="1205" y="410"/>
                  </a:lnTo>
                  <a:lnTo>
                    <a:pt x="1206" y="411"/>
                  </a:lnTo>
                  <a:lnTo>
                    <a:pt x="1205" y="412"/>
                  </a:lnTo>
                  <a:lnTo>
                    <a:pt x="1204" y="414"/>
                  </a:lnTo>
                  <a:lnTo>
                    <a:pt x="1202" y="418"/>
                  </a:lnTo>
                  <a:lnTo>
                    <a:pt x="1198" y="424"/>
                  </a:lnTo>
                  <a:lnTo>
                    <a:pt x="1194" y="431"/>
                  </a:lnTo>
                  <a:lnTo>
                    <a:pt x="1189" y="440"/>
                  </a:lnTo>
                  <a:lnTo>
                    <a:pt x="1183" y="450"/>
                  </a:lnTo>
                  <a:lnTo>
                    <a:pt x="1176" y="462"/>
                  </a:lnTo>
                  <a:lnTo>
                    <a:pt x="1168" y="476"/>
                  </a:lnTo>
                  <a:lnTo>
                    <a:pt x="1159" y="491"/>
                  </a:lnTo>
                  <a:lnTo>
                    <a:pt x="1149" y="508"/>
                  </a:lnTo>
                  <a:lnTo>
                    <a:pt x="1139" y="527"/>
                  </a:lnTo>
                  <a:lnTo>
                    <a:pt x="1127" y="547"/>
                  </a:lnTo>
                  <a:lnTo>
                    <a:pt x="1114" y="569"/>
                  </a:lnTo>
                  <a:lnTo>
                    <a:pt x="1101" y="592"/>
                  </a:lnTo>
                  <a:lnTo>
                    <a:pt x="1086" y="617"/>
                  </a:lnTo>
                  <a:lnTo>
                    <a:pt x="1072" y="642"/>
                  </a:lnTo>
                  <a:lnTo>
                    <a:pt x="1058" y="666"/>
                  </a:lnTo>
                  <a:lnTo>
                    <a:pt x="1046" y="687"/>
                  </a:lnTo>
                  <a:lnTo>
                    <a:pt x="1034" y="708"/>
                  </a:lnTo>
                  <a:lnTo>
                    <a:pt x="1023" y="726"/>
                  </a:lnTo>
                  <a:lnTo>
                    <a:pt x="1014" y="743"/>
                  </a:lnTo>
                  <a:lnTo>
                    <a:pt x="1005" y="758"/>
                  </a:lnTo>
                  <a:lnTo>
                    <a:pt x="997" y="772"/>
                  </a:lnTo>
                  <a:lnTo>
                    <a:pt x="990" y="784"/>
                  </a:lnTo>
                  <a:lnTo>
                    <a:pt x="984" y="795"/>
                  </a:lnTo>
                  <a:lnTo>
                    <a:pt x="979" y="803"/>
                  </a:lnTo>
                  <a:lnTo>
                    <a:pt x="974" y="811"/>
                  </a:lnTo>
                  <a:lnTo>
                    <a:pt x="971" y="816"/>
                  </a:lnTo>
                  <a:lnTo>
                    <a:pt x="969" y="820"/>
                  </a:lnTo>
                  <a:lnTo>
                    <a:pt x="967" y="823"/>
                  </a:lnTo>
                  <a:lnTo>
                    <a:pt x="967" y="824"/>
                  </a:lnTo>
                  <a:lnTo>
                    <a:pt x="967" y="823"/>
                  </a:lnTo>
                  <a:lnTo>
                    <a:pt x="967" y="821"/>
                  </a:lnTo>
                  <a:lnTo>
                    <a:pt x="967" y="819"/>
                  </a:lnTo>
                  <a:lnTo>
                    <a:pt x="967" y="817"/>
                  </a:lnTo>
                  <a:lnTo>
                    <a:pt x="967" y="814"/>
                  </a:lnTo>
                  <a:lnTo>
                    <a:pt x="967" y="810"/>
                  </a:lnTo>
                  <a:lnTo>
                    <a:pt x="967" y="806"/>
                  </a:lnTo>
                  <a:lnTo>
                    <a:pt x="967" y="802"/>
                  </a:lnTo>
                  <a:lnTo>
                    <a:pt x="967" y="797"/>
                  </a:lnTo>
                  <a:lnTo>
                    <a:pt x="967" y="791"/>
                  </a:lnTo>
                  <a:lnTo>
                    <a:pt x="967" y="785"/>
                  </a:lnTo>
                  <a:lnTo>
                    <a:pt x="967" y="778"/>
                  </a:lnTo>
                  <a:lnTo>
                    <a:pt x="967" y="771"/>
                  </a:lnTo>
                  <a:lnTo>
                    <a:pt x="967" y="763"/>
                  </a:lnTo>
                  <a:lnTo>
                    <a:pt x="967" y="755"/>
                  </a:lnTo>
                  <a:lnTo>
                    <a:pt x="967" y="746"/>
                  </a:lnTo>
                  <a:lnTo>
                    <a:pt x="967" y="739"/>
                  </a:lnTo>
                  <a:lnTo>
                    <a:pt x="967" y="731"/>
                  </a:lnTo>
                  <a:lnTo>
                    <a:pt x="967" y="725"/>
                  </a:lnTo>
                  <a:lnTo>
                    <a:pt x="967" y="719"/>
                  </a:lnTo>
                  <a:lnTo>
                    <a:pt x="967" y="713"/>
                  </a:lnTo>
                  <a:lnTo>
                    <a:pt x="967" y="708"/>
                  </a:lnTo>
                  <a:lnTo>
                    <a:pt x="967" y="703"/>
                  </a:lnTo>
                  <a:lnTo>
                    <a:pt x="967" y="699"/>
                  </a:lnTo>
                  <a:lnTo>
                    <a:pt x="967" y="696"/>
                  </a:lnTo>
                  <a:lnTo>
                    <a:pt x="967" y="693"/>
                  </a:lnTo>
                  <a:lnTo>
                    <a:pt x="967" y="690"/>
                  </a:lnTo>
                  <a:lnTo>
                    <a:pt x="967" y="688"/>
                  </a:lnTo>
                  <a:lnTo>
                    <a:pt x="967" y="687"/>
                  </a:lnTo>
                  <a:lnTo>
                    <a:pt x="967" y="686"/>
                  </a:lnTo>
                  <a:lnTo>
                    <a:pt x="966" y="686"/>
                  </a:lnTo>
                  <a:lnTo>
                    <a:pt x="965" y="686"/>
                  </a:lnTo>
                  <a:lnTo>
                    <a:pt x="964" y="686"/>
                  </a:lnTo>
                  <a:lnTo>
                    <a:pt x="963" y="686"/>
                  </a:lnTo>
                  <a:lnTo>
                    <a:pt x="961" y="686"/>
                  </a:lnTo>
                  <a:lnTo>
                    <a:pt x="959" y="686"/>
                  </a:lnTo>
                  <a:lnTo>
                    <a:pt x="956" y="687"/>
                  </a:lnTo>
                  <a:lnTo>
                    <a:pt x="953" y="687"/>
                  </a:lnTo>
                  <a:lnTo>
                    <a:pt x="950" y="687"/>
                  </a:lnTo>
                  <a:lnTo>
                    <a:pt x="946" y="687"/>
                  </a:lnTo>
                  <a:lnTo>
                    <a:pt x="942" y="687"/>
                  </a:lnTo>
                  <a:lnTo>
                    <a:pt x="938" y="687"/>
                  </a:lnTo>
                  <a:lnTo>
                    <a:pt x="933" y="687"/>
                  </a:lnTo>
                  <a:lnTo>
                    <a:pt x="928" y="688"/>
                  </a:lnTo>
                  <a:lnTo>
                    <a:pt x="923" y="688"/>
                  </a:lnTo>
                  <a:lnTo>
                    <a:pt x="917" y="688"/>
                  </a:lnTo>
                  <a:lnTo>
                    <a:pt x="912" y="689"/>
                  </a:lnTo>
                  <a:lnTo>
                    <a:pt x="905" y="690"/>
                  </a:lnTo>
                  <a:lnTo>
                    <a:pt x="899" y="691"/>
                  </a:lnTo>
                  <a:lnTo>
                    <a:pt x="893" y="692"/>
                  </a:lnTo>
                  <a:lnTo>
                    <a:pt x="886" y="693"/>
                  </a:lnTo>
                  <a:lnTo>
                    <a:pt x="879" y="695"/>
                  </a:lnTo>
                  <a:lnTo>
                    <a:pt x="871" y="697"/>
                  </a:lnTo>
                  <a:lnTo>
                    <a:pt x="864" y="699"/>
                  </a:lnTo>
                  <a:lnTo>
                    <a:pt x="856" y="701"/>
                  </a:lnTo>
                  <a:lnTo>
                    <a:pt x="848" y="703"/>
                  </a:lnTo>
                  <a:lnTo>
                    <a:pt x="839" y="706"/>
                  </a:lnTo>
                  <a:lnTo>
                    <a:pt x="831" y="709"/>
                  </a:lnTo>
                  <a:lnTo>
                    <a:pt x="822" y="712"/>
                  </a:lnTo>
                  <a:lnTo>
                    <a:pt x="813" y="715"/>
                  </a:lnTo>
                  <a:lnTo>
                    <a:pt x="804" y="719"/>
                  </a:lnTo>
                  <a:lnTo>
                    <a:pt x="794" y="722"/>
                  </a:lnTo>
                  <a:lnTo>
                    <a:pt x="785" y="726"/>
                  </a:lnTo>
                  <a:lnTo>
                    <a:pt x="776" y="730"/>
                  </a:lnTo>
                  <a:lnTo>
                    <a:pt x="767" y="735"/>
                  </a:lnTo>
                  <a:lnTo>
                    <a:pt x="758" y="739"/>
                  </a:lnTo>
                  <a:lnTo>
                    <a:pt x="749" y="744"/>
                  </a:lnTo>
                  <a:lnTo>
                    <a:pt x="741" y="749"/>
                  </a:lnTo>
                  <a:lnTo>
                    <a:pt x="732" y="755"/>
                  </a:lnTo>
                  <a:lnTo>
                    <a:pt x="724" y="760"/>
                  </a:lnTo>
                  <a:lnTo>
                    <a:pt x="716" y="766"/>
                  </a:lnTo>
                  <a:lnTo>
                    <a:pt x="708" y="772"/>
                  </a:lnTo>
                  <a:lnTo>
                    <a:pt x="700" y="779"/>
                  </a:lnTo>
                  <a:lnTo>
                    <a:pt x="692" y="785"/>
                  </a:lnTo>
                  <a:lnTo>
                    <a:pt x="685" y="792"/>
                  </a:lnTo>
                  <a:lnTo>
                    <a:pt x="677" y="799"/>
                  </a:lnTo>
                  <a:lnTo>
                    <a:pt x="670" y="806"/>
                  </a:lnTo>
                  <a:lnTo>
                    <a:pt x="663" y="814"/>
                  </a:lnTo>
                  <a:lnTo>
                    <a:pt x="656" y="821"/>
                  </a:lnTo>
                  <a:lnTo>
                    <a:pt x="649" y="829"/>
                  </a:lnTo>
                  <a:lnTo>
                    <a:pt x="643" y="836"/>
                  </a:lnTo>
                  <a:lnTo>
                    <a:pt x="637" y="843"/>
                  </a:lnTo>
                  <a:lnTo>
                    <a:pt x="631" y="851"/>
                  </a:lnTo>
                  <a:lnTo>
                    <a:pt x="625" y="858"/>
                  </a:lnTo>
                  <a:lnTo>
                    <a:pt x="619" y="866"/>
                  </a:lnTo>
                  <a:lnTo>
                    <a:pt x="614" y="873"/>
                  </a:lnTo>
                  <a:lnTo>
                    <a:pt x="609" y="880"/>
                  </a:lnTo>
                  <a:lnTo>
                    <a:pt x="605" y="888"/>
                  </a:lnTo>
                  <a:lnTo>
                    <a:pt x="600" y="895"/>
                  </a:lnTo>
                  <a:lnTo>
                    <a:pt x="596" y="903"/>
                  </a:lnTo>
                  <a:lnTo>
                    <a:pt x="592" y="910"/>
                  </a:lnTo>
                  <a:lnTo>
                    <a:pt x="588" y="917"/>
                  </a:lnTo>
                  <a:lnTo>
                    <a:pt x="585" y="925"/>
                  </a:lnTo>
                  <a:lnTo>
                    <a:pt x="582" y="932"/>
                  </a:lnTo>
                  <a:lnTo>
                    <a:pt x="579" y="939"/>
                  </a:lnTo>
                  <a:lnTo>
                    <a:pt x="576" y="945"/>
                  </a:lnTo>
                  <a:lnTo>
                    <a:pt x="573" y="951"/>
                  </a:lnTo>
                  <a:lnTo>
                    <a:pt x="571" y="956"/>
                  </a:lnTo>
                  <a:lnTo>
                    <a:pt x="569" y="961"/>
                  </a:lnTo>
                  <a:lnTo>
                    <a:pt x="567" y="965"/>
                  </a:lnTo>
                  <a:lnTo>
                    <a:pt x="565" y="969"/>
                  </a:lnTo>
                  <a:lnTo>
                    <a:pt x="563" y="973"/>
                  </a:lnTo>
                  <a:lnTo>
                    <a:pt x="562" y="976"/>
                  </a:lnTo>
                  <a:lnTo>
                    <a:pt x="561" y="978"/>
                  </a:lnTo>
                  <a:lnTo>
                    <a:pt x="560" y="980"/>
                  </a:lnTo>
                  <a:lnTo>
                    <a:pt x="559" y="982"/>
                  </a:lnTo>
                  <a:lnTo>
                    <a:pt x="558" y="983"/>
                  </a:lnTo>
                  <a:lnTo>
                    <a:pt x="558" y="984"/>
                  </a:lnTo>
                  <a:lnTo>
                    <a:pt x="557" y="984"/>
                  </a:lnTo>
                  <a:lnTo>
                    <a:pt x="556" y="983"/>
                  </a:lnTo>
                  <a:lnTo>
                    <a:pt x="553" y="981"/>
                  </a:lnTo>
                  <a:lnTo>
                    <a:pt x="549" y="979"/>
                  </a:lnTo>
                  <a:lnTo>
                    <a:pt x="544" y="976"/>
                  </a:lnTo>
                  <a:lnTo>
                    <a:pt x="537" y="972"/>
                  </a:lnTo>
                  <a:lnTo>
                    <a:pt x="530" y="968"/>
                  </a:lnTo>
                  <a:lnTo>
                    <a:pt x="521" y="963"/>
                  </a:lnTo>
                  <a:lnTo>
                    <a:pt x="512" y="957"/>
                  </a:lnTo>
                  <a:lnTo>
                    <a:pt x="501" y="951"/>
                  </a:lnTo>
                  <a:lnTo>
                    <a:pt x="489" y="944"/>
                  </a:lnTo>
                  <a:lnTo>
                    <a:pt x="475" y="936"/>
                  </a:lnTo>
                  <a:lnTo>
                    <a:pt x="461" y="928"/>
                  </a:lnTo>
                  <a:lnTo>
                    <a:pt x="445" y="919"/>
                  </a:lnTo>
                  <a:lnTo>
                    <a:pt x="429" y="909"/>
                  </a:lnTo>
                  <a:lnTo>
                    <a:pt x="411" y="899"/>
                  </a:lnTo>
                  <a:lnTo>
                    <a:pt x="393" y="889"/>
                  </a:lnTo>
                  <a:lnTo>
                    <a:pt x="376" y="879"/>
                  </a:lnTo>
                  <a:lnTo>
                    <a:pt x="361" y="870"/>
                  </a:lnTo>
                  <a:lnTo>
                    <a:pt x="347" y="862"/>
                  </a:lnTo>
                  <a:lnTo>
                    <a:pt x="333" y="854"/>
                  </a:lnTo>
                  <a:lnTo>
                    <a:pt x="321" y="847"/>
                  </a:lnTo>
                  <a:lnTo>
                    <a:pt x="310" y="841"/>
                  </a:lnTo>
                  <a:lnTo>
                    <a:pt x="301" y="835"/>
                  </a:lnTo>
                  <a:lnTo>
                    <a:pt x="292" y="830"/>
                  </a:lnTo>
                  <a:lnTo>
                    <a:pt x="284" y="826"/>
                  </a:lnTo>
                  <a:lnTo>
                    <a:pt x="278" y="822"/>
                  </a:lnTo>
                  <a:lnTo>
                    <a:pt x="273" y="819"/>
                  </a:lnTo>
                  <a:lnTo>
                    <a:pt x="269" y="817"/>
                  </a:lnTo>
                  <a:lnTo>
                    <a:pt x="266" y="815"/>
                  </a:lnTo>
                  <a:lnTo>
                    <a:pt x="264" y="814"/>
                  </a:lnTo>
                  <a:lnTo>
                    <a:pt x="263" y="814"/>
                  </a:lnTo>
                  <a:lnTo>
                    <a:pt x="262" y="815"/>
                  </a:lnTo>
                  <a:lnTo>
                    <a:pt x="259" y="817"/>
                  </a:lnTo>
                  <a:lnTo>
                    <a:pt x="256" y="819"/>
                  </a:lnTo>
                  <a:lnTo>
                    <a:pt x="251" y="822"/>
                  </a:lnTo>
                  <a:lnTo>
                    <a:pt x="245" y="825"/>
                  </a:lnTo>
                  <a:lnTo>
                    <a:pt x="239" y="829"/>
                  </a:lnTo>
                  <a:lnTo>
                    <a:pt x="231" y="833"/>
                  </a:lnTo>
                  <a:lnTo>
                    <a:pt x="222" y="838"/>
                  </a:lnTo>
                  <a:lnTo>
                    <a:pt x="212" y="844"/>
                  </a:lnTo>
                  <a:lnTo>
                    <a:pt x="201" y="850"/>
                  </a:lnTo>
                  <a:lnTo>
                    <a:pt x="190" y="857"/>
                  </a:lnTo>
                  <a:lnTo>
                    <a:pt x="177" y="865"/>
                  </a:lnTo>
                  <a:lnTo>
                    <a:pt x="163" y="873"/>
                  </a:lnTo>
                  <a:lnTo>
                    <a:pt x="148" y="881"/>
                  </a:lnTo>
                  <a:lnTo>
                    <a:pt x="132" y="890"/>
                  </a:lnTo>
                  <a:lnTo>
                    <a:pt x="116" y="900"/>
                  </a:lnTo>
                  <a:lnTo>
                    <a:pt x="101" y="908"/>
                  </a:lnTo>
                  <a:lnTo>
                    <a:pt x="87" y="916"/>
                  </a:lnTo>
                  <a:lnTo>
                    <a:pt x="74" y="924"/>
                  </a:lnTo>
                  <a:lnTo>
                    <a:pt x="62" y="931"/>
                  </a:lnTo>
                  <a:lnTo>
                    <a:pt x="52" y="937"/>
                  </a:lnTo>
                  <a:lnTo>
                    <a:pt x="42" y="943"/>
                  </a:lnTo>
                  <a:lnTo>
                    <a:pt x="33" y="948"/>
                  </a:lnTo>
                  <a:lnTo>
                    <a:pt x="25" y="952"/>
                  </a:lnTo>
                  <a:lnTo>
                    <a:pt x="19" y="956"/>
                  </a:lnTo>
                  <a:lnTo>
                    <a:pt x="13" y="959"/>
                  </a:lnTo>
                  <a:lnTo>
                    <a:pt x="8" y="962"/>
                  </a:lnTo>
                  <a:lnTo>
                    <a:pt x="5" y="964"/>
                  </a:lnTo>
                  <a:lnTo>
                    <a:pt x="2" y="966"/>
                  </a:lnTo>
                  <a:lnTo>
                    <a:pt x="1" y="967"/>
                  </a:lnTo>
                  <a:lnTo>
                    <a:pt x="0" y="967"/>
                  </a:lnTo>
                  <a:lnTo>
                    <a:pt x="0" y="965"/>
                  </a:lnTo>
                  <a:lnTo>
                    <a:pt x="1" y="963"/>
                  </a:lnTo>
                  <a:lnTo>
                    <a:pt x="2" y="960"/>
                  </a:lnTo>
                  <a:lnTo>
                    <a:pt x="3" y="956"/>
                  </a:lnTo>
                  <a:lnTo>
                    <a:pt x="4" y="951"/>
                  </a:lnTo>
                  <a:lnTo>
                    <a:pt x="5" y="946"/>
                  </a:lnTo>
                  <a:lnTo>
                    <a:pt x="6" y="939"/>
                  </a:lnTo>
                  <a:lnTo>
                    <a:pt x="8" y="932"/>
                  </a:lnTo>
                  <a:lnTo>
                    <a:pt x="10" y="924"/>
                  </a:lnTo>
                  <a:lnTo>
                    <a:pt x="12" y="915"/>
                  </a:lnTo>
                  <a:lnTo>
                    <a:pt x="14" y="905"/>
                  </a:lnTo>
                  <a:lnTo>
                    <a:pt x="16" y="894"/>
                  </a:lnTo>
                  <a:lnTo>
                    <a:pt x="19" y="882"/>
                  </a:lnTo>
                  <a:lnTo>
                    <a:pt x="22" y="870"/>
                  </a:lnTo>
                  <a:lnTo>
                    <a:pt x="25" y="856"/>
                  </a:lnTo>
                  <a:lnTo>
                    <a:pt x="28" y="842"/>
                  </a:lnTo>
                  <a:lnTo>
                    <a:pt x="32" y="828"/>
                  </a:lnTo>
                  <a:lnTo>
                    <a:pt x="36" y="814"/>
                  </a:lnTo>
                  <a:lnTo>
                    <a:pt x="41" y="799"/>
                  </a:lnTo>
                  <a:lnTo>
                    <a:pt x="46" y="784"/>
                  </a:lnTo>
                  <a:lnTo>
                    <a:pt x="51" y="769"/>
                  </a:lnTo>
                  <a:lnTo>
                    <a:pt x="57" y="754"/>
                  </a:lnTo>
                  <a:lnTo>
                    <a:pt x="64" y="739"/>
                  </a:lnTo>
                  <a:lnTo>
                    <a:pt x="70" y="724"/>
                  </a:lnTo>
                  <a:lnTo>
                    <a:pt x="78" y="708"/>
                  </a:lnTo>
                  <a:lnTo>
                    <a:pt x="85" y="692"/>
                  </a:lnTo>
                  <a:lnTo>
                    <a:pt x="93" y="676"/>
                  </a:lnTo>
                  <a:lnTo>
                    <a:pt x="102" y="660"/>
                  </a:lnTo>
                  <a:lnTo>
                    <a:pt x="111" y="643"/>
                  </a:lnTo>
                  <a:lnTo>
                    <a:pt x="120" y="626"/>
                  </a:lnTo>
                  <a:lnTo>
                    <a:pt x="130" y="610"/>
                  </a:lnTo>
                  <a:lnTo>
                    <a:pt x="140" y="593"/>
                  </a:lnTo>
                  <a:lnTo>
                    <a:pt x="151" y="576"/>
                  </a:lnTo>
                  <a:lnTo>
                    <a:pt x="161" y="560"/>
                  </a:lnTo>
                  <a:lnTo>
                    <a:pt x="173" y="544"/>
                  </a:lnTo>
                  <a:lnTo>
                    <a:pt x="184" y="528"/>
                  </a:lnTo>
                  <a:lnTo>
                    <a:pt x="196" y="512"/>
                  </a:lnTo>
                  <a:lnTo>
                    <a:pt x="208" y="497"/>
                  </a:lnTo>
                  <a:lnTo>
                    <a:pt x="220" y="482"/>
                  </a:lnTo>
                  <a:lnTo>
                    <a:pt x="232" y="467"/>
                  </a:lnTo>
                  <a:lnTo>
                    <a:pt x="245" y="453"/>
                  </a:lnTo>
                  <a:lnTo>
                    <a:pt x="258" y="438"/>
                  </a:lnTo>
                  <a:lnTo>
                    <a:pt x="272" y="424"/>
                  </a:lnTo>
                  <a:lnTo>
                    <a:pt x="286" y="411"/>
                  </a:lnTo>
                  <a:lnTo>
                    <a:pt x="300" y="397"/>
                  </a:lnTo>
                  <a:lnTo>
                    <a:pt x="314" y="384"/>
                  </a:lnTo>
                  <a:lnTo>
                    <a:pt x="329" y="371"/>
                  </a:lnTo>
                  <a:lnTo>
                    <a:pt x="344" y="358"/>
                  </a:lnTo>
                  <a:lnTo>
                    <a:pt x="359" y="346"/>
                  </a:lnTo>
                  <a:lnTo>
                    <a:pt x="374" y="334"/>
                  </a:lnTo>
                  <a:lnTo>
                    <a:pt x="390" y="322"/>
                  </a:lnTo>
                  <a:lnTo>
                    <a:pt x="406" y="311"/>
                  </a:lnTo>
                  <a:lnTo>
                    <a:pt x="422" y="300"/>
                  </a:lnTo>
                  <a:lnTo>
                    <a:pt x="439" y="289"/>
                  </a:lnTo>
                  <a:lnTo>
                    <a:pt x="456" y="279"/>
                  </a:lnTo>
                  <a:lnTo>
                    <a:pt x="473" y="269"/>
                  </a:lnTo>
                  <a:lnTo>
                    <a:pt x="490" y="259"/>
                  </a:lnTo>
                  <a:lnTo>
                    <a:pt x="507" y="250"/>
                  </a:lnTo>
                  <a:lnTo>
                    <a:pt x="525" y="241"/>
                  </a:lnTo>
                  <a:lnTo>
                    <a:pt x="543" y="232"/>
                  </a:lnTo>
                  <a:lnTo>
                    <a:pt x="562" y="224"/>
                  </a:lnTo>
                  <a:lnTo>
                    <a:pt x="580" y="216"/>
                  </a:lnTo>
                  <a:lnTo>
                    <a:pt x="599" y="208"/>
                  </a:lnTo>
                  <a:lnTo>
                    <a:pt x="618" y="201"/>
                  </a:lnTo>
                  <a:lnTo>
                    <a:pt x="636" y="194"/>
                  </a:lnTo>
                  <a:lnTo>
                    <a:pt x="655" y="188"/>
                  </a:lnTo>
                  <a:lnTo>
                    <a:pt x="672" y="182"/>
                  </a:lnTo>
                  <a:lnTo>
                    <a:pt x="690" y="176"/>
                  </a:lnTo>
                  <a:lnTo>
                    <a:pt x="707" y="171"/>
                  </a:lnTo>
                  <a:lnTo>
                    <a:pt x="724" y="167"/>
                  </a:lnTo>
                  <a:lnTo>
                    <a:pt x="740" y="162"/>
                  </a:lnTo>
                  <a:lnTo>
                    <a:pt x="756" y="158"/>
                  </a:lnTo>
                  <a:lnTo>
                    <a:pt x="772" y="155"/>
                  </a:lnTo>
                  <a:lnTo>
                    <a:pt x="787" y="152"/>
                  </a:lnTo>
                  <a:lnTo>
                    <a:pt x="802" y="149"/>
                  </a:lnTo>
                  <a:lnTo>
                    <a:pt x="817" y="147"/>
                  </a:lnTo>
                  <a:lnTo>
                    <a:pt x="831" y="145"/>
                  </a:lnTo>
                  <a:lnTo>
                    <a:pt x="845" y="143"/>
                  </a:lnTo>
                  <a:lnTo>
                    <a:pt x="859" y="142"/>
                  </a:lnTo>
                  <a:close/>
                </a:path>
              </a:pathLst>
            </a:custGeom>
            <a:solidFill>
              <a:srgbClr val="333399"/>
            </a:solidFill>
            <a:ln w="6350" cap="flat" cmpd="sng">
              <a:solidFill>
                <a:srgbClr val="000000"/>
              </a:solidFill>
              <a:round/>
            </a:ln>
            <a:effectLst>
              <a:outerShdw dist="57150" dir="2700000" algn="ctr" rotWithShape="0">
                <a:srgbClr val="888888">
                  <a:alpha val="50000"/>
                </a:srgbClr>
              </a:outerShdw>
            </a:effectLst>
          </p:spPr>
          <p:txBody>
            <a:bodyPr wrap="square" anchor="ctr">
              <a:spAutoFit/>
            </a:bodyPr>
            <a:lstStyle/>
            <a:p>
              <a:endParaRPr lang="zh-CN" altLang="en-US" sz="1350"/>
            </a:p>
          </p:txBody>
        </p:sp>
        <p:sp>
          <p:nvSpPr>
            <p:cNvPr id="26" name="Text Box 12"/>
            <p:cNvSpPr txBox="1">
              <a:spLocks noChangeArrowheads="1"/>
            </p:cNvSpPr>
            <p:nvPr/>
          </p:nvSpPr>
          <p:spPr bwMode="auto">
            <a:xfrm>
              <a:off x="4913983" y="2662485"/>
              <a:ext cx="685800" cy="132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4290" r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900"/>
                </a:lnSpc>
              </a:pPr>
              <a:r>
                <a:rPr lang="zh-CN" altLang="en-US" sz="1050" dirty="0">
                  <a:solidFill>
                    <a:schemeClr val="bg1"/>
                  </a:solidFill>
                  <a:latin typeface="微软雅黑" panose="020B0503020204020204" pitchFamily="34" charset="-122"/>
                  <a:ea typeface="微软雅黑" panose="020B0503020204020204" pitchFamily="34" charset="-122"/>
                </a:rPr>
                <a:t>检查评价</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7" name="Text Box 13"/>
            <p:cNvSpPr txBox="1">
              <a:spLocks noChangeArrowheads="1"/>
            </p:cNvSpPr>
            <p:nvPr/>
          </p:nvSpPr>
          <p:spPr bwMode="auto">
            <a:xfrm>
              <a:off x="4481786" y="3850729"/>
              <a:ext cx="964406" cy="132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4290" r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900"/>
                </a:lnSpc>
              </a:pPr>
              <a:r>
                <a:rPr lang="zh-CN" altLang="en-US" sz="1050" dirty="0">
                  <a:solidFill>
                    <a:schemeClr val="bg1"/>
                  </a:solidFill>
                  <a:latin typeface="微软雅黑" panose="020B0503020204020204" pitchFamily="34" charset="-122"/>
                  <a:ea typeface="微软雅黑" panose="020B0503020204020204" pitchFamily="34" charset="-122"/>
                </a:rPr>
                <a:t>持续改善</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8" name="Text Box 14"/>
            <p:cNvSpPr txBox="1">
              <a:spLocks noChangeArrowheads="1"/>
            </p:cNvSpPr>
            <p:nvPr/>
          </p:nvSpPr>
          <p:spPr bwMode="auto">
            <a:xfrm>
              <a:off x="3513223" y="3359563"/>
              <a:ext cx="685800" cy="2063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4290" r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lnSpc>
                  <a:spcPts val="900"/>
                </a:lnSpc>
              </a:pPr>
              <a:r>
                <a:rPr lang="zh-CN" altLang="en-US" sz="1050" dirty="0">
                  <a:solidFill>
                    <a:schemeClr val="bg1"/>
                  </a:solidFill>
                  <a:latin typeface="微软雅黑" panose="020B0503020204020204" pitchFamily="34" charset="-122"/>
                  <a:ea typeface="微软雅黑" panose="020B0503020204020204" pitchFamily="34" charset="-122"/>
                </a:rPr>
                <a:t>建立可执行任务清单</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29" name="Text Box 15"/>
            <p:cNvSpPr txBox="1">
              <a:spLocks noChangeArrowheads="1"/>
            </p:cNvSpPr>
            <p:nvPr/>
          </p:nvSpPr>
          <p:spPr bwMode="auto">
            <a:xfrm>
              <a:off x="3780508" y="2445792"/>
              <a:ext cx="685800" cy="13226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34290" rIns="3429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lnSpc>
                  <a:spcPts val="900"/>
                </a:lnSpc>
              </a:pPr>
              <a:r>
                <a:rPr lang="zh-CN" altLang="en-US" sz="1050" dirty="0">
                  <a:solidFill>
                    <a:schemeClr val="bg1"/>
                  </a:solidFill>
                  <a:latin typeface="微软雅黑" panose="020B0503020204020204" pitchFamily="34" charset="-122"/>
                  <a:ea typeface="微软雅黑" panose="020B0503020204020204" pitchFamily="34" charset="-122"/>
                </a:rPr>
                <a:t>现场执行</a:t>
              </a:r>
              <a:endParaRPr lang="zh-CN" altLang="en-US" sz="1050" dirty="0">
                <a:solidFill>
                  <a:schemeClr val="bg1"/>
                </a:solidFill>
                <a:latin typeface="微软雅黑" panose="020B0503020204020204" pitchFamily="34" charset="-122"/>
                <a:ea typeface="微软雅黑" panose="020B0503020204020204" pitchFamily="34" charset="-122"/>
              </a:endParaRPr>
            </a:p>
          </p:txBody>
        </p:sp>
        <p:sp>
          <p:nvSpPr>
            <p:cNvPr id="30" name="Rectangle 16"/>
            <p:cNvSpPr>
              <a:spLocks noChangeArrowheads="1"/>
            </p:cNvSpPr>
            <p:nvPr/>
          </p:nvSpPr>
          <p:spPr bwMode="auto">
            <a:xfrm>
              <a:off x="5670029" y="2445791"/>
              <a:ext cx="1134666" cy="325041"/>
            </a:xfrm>
            <a:prstGeom prst="rect">
              <a:avLst/>
            </a:prstGeom>
            <a:solidFill>
              <a:schemeClr val="accent1"/>
            </a:soli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r" eaLnBrk="1" hangingPunct="1"/>
              <a:r>
                <a:rPr lang="zh-CN" altLang="en-US" sz="1000">
                  <a:solidFill>
                    <a:schemeClr val="bg1"/>
                  </a:solidFill>
                  <a:latin typeface="微软雅黑" panose="020B0503020204020204" pitchFamily="34" charset="-122"/>
                  <a:ea typeface="微软雅黑" panose="020B0503020204020204" pitchFamily="34" charset="-122"/>
                </a:rPr>
                <a:t>目标绩效考核</a:t>
              </a:r>
              <a:endParaRPr lang="zh-CN" altLang="en-US" sz="1000">
                <a:solidFill>
                  <a:schemeClr val="bg1"/>
                </a:solidFill>
                <a:latin typeface="微软雅黑" panose="020B0503020204020204" pitchFamily="34" charset="-122"/>
                <a:ea typeface="微软雅黑" panose="020B0503020204020204" pitchFamily="34" charset="-122"/>
              </a:endParaRPr>
            </a:p>
          </p:txBody>
        </p:sp>
        <p:sp>
          <p:nvSpPr>
            <p:cNvPr id="31" name="Rectangle 19"/>
            <p:cNvSpPr>
              <a:spLocks noChangeArrowheads="1"/>
            </p:cNvSpPr>
            <p:nvPr/>
          </p:nvSpPr>
          <p:spPr bwMode="auto">
            <a:xfrm>
              <a:off x="2051720" y="1851670"/>
              <a:ext cx="4806553" cy="2755106"/>
            </a:xfrm>
            <a:prstGeom prst="rect">
              <a:avLst/>
            </a:prstGeom>
            <a:noFill/>
            <a:ln w="9525" cmpd="sng">
              <a:solidFill>
                <a:schemeClr val="tx1"/>
              </a:solidFill>
              <a:prstDash val="dashDot"/>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endParaRPr lang="zh-CN" altLang="en-US" sz="2000">
                <a:latin typeface="楷体" panose="02010609060101010101" pitchFamily="49" charset="-122"/>
                <a:ea typeface="楷体" panose="02010609060101010101" pitchFamily="49" charset="-122"/>
              </a:endParaRPr>
            </a:p>
          </p:txBody>
        </p:sp>
        <p:sp>
          <p:nvSpPr>
            <p:cNvPr id="32" name="Rectangle 20"/>
            <p:cNvSpPr>
              <a:spLocks noChangeArrowheads="1"/>
            </p:cNvSpPr>
            <p:nvPr/>
          </p:nvSpPr>
          <p:spPr bwMode="auto">
            <a:xfrm>
              <a:off x="3990354" y="2957907"/>
              <a:ext cx="957859" cy="3247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1350" b="1" dirty="0">
                  <a:solidFill>
                    <a:srgbClr val="800000"/>
                  </a:solidFill>
                  <a:latin typeface="微软雅黑" panose="020B0503020204020204" pitchFamily="34" charset="-122"/>
                  <a:ea typeface="微软雅黑" panose="020B0503020204020204" pitchFamily="34" charset="-122"/>
                </a:rPr>
                <a:t>任务执行</a:t>
              </a:r>
              <a:endParaRPr lang="en-US" altLang="zh-CN" sz="1350" b="1" dirty="0">
                <a:solidFill>
                  <a:srgbClr val="800000"/>
                </a:solidFill>
                <a:latin typeface="微软雅黑" panose="020B0503020204020204" pitchFamily="34" charset="-122"/>
                <a:ea typeface="微软雅黑" panose="020B0503020204020204" pitchFamily="34" charset="-122"/>
              </a:endParaRPr>
            </a:p>
            <a:p>
              <a:pPr algn="ctr" eaLnBrk="1" hangingPunct="1"/>
              <a:r>
                <a:rPr lang="zh-CN" altLang="en-US" sz="1350" b="1" dirty="0">
                  <a:solidFill>
                    <a:srgbClr val="800000"/>
                  </a:solidFill>
                  <a:latin typeface="微软雅黑" panose="020B0503020204020204" pitchFamily="34" charset="-122"/>
                  <a:ea typeface="微软雅黑" panose="020B0503020204020204" pitchFamily="34" charset="-122"/>
                </a:rPr>
                <a:t>闭环</a:t>
              </a:r>
              <a:endParaRPr lang="zh-CN" altLang="en-US" sz="1350" b="1" dirty="0">
                <a:solidFill>
                  <a:srgbClr val="800000"/>
                </a:solidFill>
                <a:latin typeface="微软雅黑" panose="020B0503020204020204" pitchFamily="34" charset="-122"/>
                <a:ea typeface="微软雅黑" panose="020B0503020204020204" pitchFamily="34" charset="-122"/>
              </a:endParaRPr>
            </a:p>
          </p:txBody>
        </p:sp>
        <p:sp>
          <p:nvSpPr>
            <p:cNvPr id="33" name="AutoShape 19"/>
            <p:cNvSpPr>
              <a:spLocks noChangeArrowheads="1"/>
            </p:cNvSpPr>
            <p:nvPr/>
          </p:nvSpPr>
          <p:spPr bwMode="auto">
            <a:xfrm>
              <a:off x="2160067" y="3580457"/>
              <a:ext cx="1457325" cy="809625"/>
            </a:xfrm>
            <a:prstGeom prst="rightArrow">
              <a:avLst>
                <a:gd name="adj1" fmla="val 50000"/>
                <a:gd name="adj2" fmla="val 45000"/>
              </a:avLst>
            </a:prstGeom>
            <a:solidFill>
              <a:srgbClr val="800000"/>
            </a:solidFill>
            <a:ln w="19050" cmpd="sng">
              <a:solidFill>
                <a:srgbClr val="800000"/>
              </a:solidFill>
              <a:miter lim="800000"/>
            </a:ln>
            <a:effectLst>
              <a:prstShdw prst="shdw17" dist="17961" dir="2700000">
                <a:srgbClr val="4D0000"/>
              </a:prstShdw>
            </a:effectLst>
          </p:spPr>
          <p:txBody>
            <a:bodyPr wrap="none" lIns="13500" tIns="8100" rIns="13500" bIns="81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350">
                  <a:solidFill>
                    <a:schemeClr val="bg1"/>
                  </a:solidFill>
                  <a:latin typeface="微软雅黑" panose="020B0503020204020204" pitchFamily="34" charset="-122"/>
                  <a:ea typeface="楷体" panose="02010609060101010101" pitchFamily="49" charset="-122"/>
                </a:rPr>
                <a:t>安全标准化规范</a:t>
              </a:r>
              <a:endParaRPr lang="zh-CN" altLang="en-US" sz="1350">
                <a:solidFill>
                  <a:schemeClr val="bg1"/>
                </a:solidFill>
                <a:latin typeface="微软雅黑" panose="020B0503020204020204" pitchFamily="34" charset="-122"/>
                <a:ea typeface="楷体" panose="02010609060101010101" pitchFamily="49" charset="-122"/>
              </a:endParaRPr>
            </a:p>
          </p:txBody>
        </p:sp>
        <p:sp>
          <p:nvSpPr>
            <p:cNvPr id="34" name="Text Box 20"/>
            <p:cNvSpPr txBox="1">
              <a:spLocks noChangeArrowheads="1"/>
            </p:cNvSpPr>
            <p:nvPr/>
          </p:nvSpPr>
          <p:spPr bwMode="auto">
            <a:xfrm>
              <a:off x="1368302" y="1222057"/>
              <a:ext cx="6590110" cy="4830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708688">
                        <a:alpha val="50000"/>
                      </a:srgbClr>
                    </a:outerShdw>
                  </a:effectLst>
                </a14:hiddenEffects>
              </a:ext>
            </a:extLst>
          </p:spPr>
          <p:txBody>
            <a:bodyPr wrap="square" lIns="13500" tIns="8100" rIns="13500" bIns="81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1600" dirty="0">
                  <a:ea typeface="华文楷体" panose="02010600040101010101" pitchFamily="2" charset="-122"/>
                </a:rPr>
                <a:t>管理主线：</a:t>
              </a:r>
              <a:endParaRPr lang="zh-CN" altLang="en-US" sz="1600" dirty="0">
                <a:ea typeface="华文楷体" panose="02010600040101010101" pitchFamily="2" charset="-122"/>
              </a:endParaRPr>
            </a:p>
            <a:p>
              <a:pPr algn="l" eaLnBrk="1" hangingPunct="1">
                <a:buClr>
                  <a:srgbClr val="800000"/>
                </a:buClr>
                <a:buSzPct val="100000"/>
                <a:buFont typeface="Wingdings" panose="05000000000000000000" pitchFamily="2" charset="2"/>
                <a:buChar char="n"/>
              </a:pPr>
              <a:r>
                <a:rPr lang="zh-CN" altLang="en-US" sz="1600" dirty="0">
                  <a:ea typeface="华文楷体" panose="02010600040101010101" pitchFamily="2" charset="-122"/>
                </a:rPr>
                <a:t>将行业规范细化形成量化可执行的标准，自动形成任务和计划落实到岗位，进行现场执行追踪。</a:t>
              </a:r>
              <a:endParaRPr lang="zh-CN" altLang="en-US" sz="1600" dirty="0">
                <a:ea typeface="华文楷体" panose="02010600040101010101" pitchFamily="2" charset="-122"/>
              </a:endParaRPr>
            </a:p>
            <a:p>
              <a:pPr algn="l" eaLnBrk="1" hangingPunct="1">
                <a:buClr>
                  <a:srgbClr val="800000"/>
                </a:buClr>
                <a:buSzPct val="100000"/>
                <a:buFont typeface="Wingdings" panose="05000000000000000000" pitchFamily="2" charset="2"/>
                <a:buChar char="n"/>
              </a:pPr>
              <a:r>
                <a:rPr lang="zh-CN" altLang="en-US" sz="1600" dirty="0">
                  <a:ea typeface="华文楷体" panose="02010600040101010101" pitchFamily="2" charset="-122"/>
                </a:rPr>
                <a:t>以绩效手段形成管理闭环，以持续改善形成提升机制。</a:t>
              </a:r>
              <a:endParaRPr lang="zh-CN" altLang="en-US" sz="1600" dirty="0">
                <a:ea typeface="华文楷体" panose="02010600040101010101" pitchFamily="2" charset="-122"/>
              </a:endParaRPr>
            </a:p>
          </p:txBody>
        </p:sp>
        <p:sp>
          <p:nvSpPr>
            <p:cNvPr id="35" name="Text Box 21"/>
            <p:cNvSpPr txBox="1">
              <a:spLocks noChangeArrowheads="1"/>
            </p:cNvSpPr>
            <p:nvPr/>
          </p:nvSpPr>
          <p:spPr bwMode="auto">
            <a:xfrm>
              <a:off x="1865692" y="4756963"/>
              <a:ext cx="5875018" cy="1477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708688">
                        <a:alpha val="50000"/>
                      </a:srgbClr>
                    </a:outerShdw>
                  </a:effectLst>
                </a14:hiddenEffects>
              </a:ext>
            </a:extLst>
          </p:spPr>
          <p:txBody>
            <a:bodyPr wrap="square" lIns="13500" tIns="8100" rIns="13500" bIns="8100">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r>
                <a:rPr lang="zh-CN" altLang="en-US" sz="1400" dirty="0">
                  <a:latin typeface="+mn-ea"/>
                  <a:ea typeface="+mn-ea"/>
                </a:rPr>
                <a:t>重视动态管理，以现场执行为核心，以检查评价为手段，推进安全管理精细化、系统化</a:t>
              </a:r>
              <a:endParaRPr lang="zh-CN" altLang="en-US" sz="1400" dirty="0">
                <a:latin typeface="+mn-ea"/>
                <a:ea typeface="+mn-ea"/>
              </a:endParaRPr>
            </a:p>
          </p:txBody>
        </p:sp>
        <p:sp>
          <p:nvSpPr>
            <p:cNvPr id="36" name="Rectangle 6"/>
            <p:cNvSpPr>
              <a:spLocks noChangeArrowheads="1"/>
            </p:cNvSpPr>
            <p:nvPr/>
          </p:nvSpPr>
          <p:spPr bwMode="auto">
            <a:xfrm>
              <a:off x="2119586" y="2666058"/>
              <a:ext cx="1350169" cy="325040"/>
            </a:xfrm>
            <a:prstGeom prst="rect">
              <a:avLst/>
            </a:prstGeom>
            <a:solidFill>
              <a:schemeClr val="accent1"/>
            </a:solidFill>
            <a:ln>
              <a:noFill/>
            </a:ln>
            <a:effectLst>
              <a:prstShdw prst="shdw17" dist="17961" dir="2700000">
                <a:srgbClr val="708688"/>
              </a:prstShdw>
            </a:effectLst>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1000">
                  <a:solidFill>
                    <a:schemeClr val="bg1"/>
                  </a:solidFill>
                  <a:latin typeface="微软雅黑" panose="020B0503020204020204" pitchFamily="34" charset="-122"/>
                  <a:ea typeface="微软雅黑" panose="020B0503020204020204" pitchFamily="34" charset="-122"/>
                </a:rPr>
                <a:t>手持平板、手机</a:t>
              </a:r>
              <a:endParaRPr lang="zh-CN" altLang="en-US" sz="1000">
                <a:solidFill>
                  <a:schemeClr val="bg1"/>
                </a:solidFill>
                <a:latin typeface="微软雅黑" panose="020B0503020204020204" pitchFamily="34" charset="-122"/>
                <a:ea typeface="微软雅黑" panose="020B0503020204020204" pitchFamily="34" charset="-122"/>
              </a:endParaRPr>
            </a:p>
          </p:txBody>
        </p:sp>
        <p:pic>
          <p:nvPicPr>
            <p:cNvPr id="37" name="Picture 23"/>
            <p:cNvPicPr>
              <a:picLocks noChangeAspect="1" noChangeArrowheads="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404612" y="2250170"/>
              <a:ext cx="588768" cy="4262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nvGrpSpPr>
            <p:cNvPr id="38" name="Group 24"/>
            <p:cNvGrpSpPr/>
            <p:nvPr/>
          </p:nvGrpSpPr>
          <p:grpSpPr bwMode="auto">
            <a:xfrm>
              <a:off x="1368302" y="2704158"/>
              <a:ext cx="625078" cy="339328"/>
              <a:chOff x="0" y="0"/>
              <a:chExt cx="12356" cy="6960"/>
            </a:xfrm>
          </p:grpSpPr>
          <p:sp>
            <p:nvSpPr>
              <p:cNvPr id="40" name="AutoShape 4"/>
              <p:cNvSpPr>
                <a:spLocks noChangeArrowheads="1"/>
              </p:cNvSpPr>
              <p:nvPr/>
            </p:nvSpPr>
            <p:spPr bwMode="auto">
              <a:xfrm>
                <a:off x="7280" y="144"/>
                <a:ext cx="2552" cy="735"/>
              </a:xfrm>
              <a:prstGeom prst="wedgeRoundRectCallout">
                <a:avLst>
                  <a:gd name="adj1" fmla="val -43065"/>
                  <a:gd name="adj2" fmla="val 184069"/>
                  <a:gd name="adj3" fmla="val 16667"/>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708688">
                          <a:alpha val="50000"/>
                        </a:srgbClr>
                      </a:outerShdw>
                    </a:effectLst>
                  </a14:hiddenEffects>
                </a:ext>
              </a:extLst>
            </p:spPr>
            <p:txBody>
              <a:bodyPr wrap="none" lIns="13500" tIns="8100" rIns="13500" bIns="81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latin typeface="楷体" panose="02010609060101010101" pitchFamily="49" charset="-122"/>
                  <a:ea typeface="楷体" panose="02010609060101010101" pitchFamily="49" charset="-122"/>
                </a:endParaRPr>
              </a:p>
            </p:txBody>
          </p:sp>
          <p:sp>
            <p:nvSpPr>
              <p:cNvPr id="41" name="AutoShape 5"/>
              <p:cNvSpPr>
                <a:spLocks noChangeArrowheads="1"/>
              </p:cNvSpPr>
              <p:nvPr/>
            </p:nvSpPr>
            <p:spPr bwMode="auto">
              <a:xfrm>
                <a:off x="5890" y="4972"/>
                <a:ext cx="3272" cy="947"/>
              </a:xfrm>
              <a:prstGeom prst="wedgeRoundRectCallout">
                <a:avLst>
                  <a:gd name="adj1" fmla="val -44671"/>
                  <a:gd name="adj2" fmla="val -129153"/>
                  <a:gd name="adj3" fmla="val 16667"/>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708688">
                          <a:alpha val="50000"/>
                        </a:srgbClr>
                      </a:outerShdw>
                    </a:effectLst>
                  </a14:hiddenEffects>
                </a:ext>
              </a:extLst>
            </p:spPr>
            <p:txBody>
              <a:bodyPr wrap="none" lIns="13500" tIns="8100" rIns="13500" bIns="81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latin typeface="楷体" panose="02010609060101010101" pitchFamily="49" charset="-122"/>
                  <a:ea typeface="楷体" panose="02010609060101010101" pitchFamily="49" charset="-122"/>
                </a:endParaRPr>
              </a:p>
            </p:txBody>
          </p:sp>
          <p:sp>
            <p:nvSpPr>
              <p:cNvPr id="42" name="AutoShape 6"/>
              <p:cNvSpPr>
                <a:spLocks noChangeArrowheads="1"/>
              </p:cNvSpPr>
              <p:nvPr/>
            </p:nvSpPr>
            <p:spPr bwMode="auto">
              <a:xfrm>
                <a:off x="2397" y="4964"/>
                <a:ext cx="2248" cy="938"/>
              </a:xfrm>
              <a:prstGeom prst="wedgeRoundRectCallout">
                <a:avLst>
                  <a:gd name="adj1" fmla="val -73519"/>
                  <a:gd name="adj2" fmla="val -142097"/>
                  <a:gd name="adj3" fmla="val 16667"/>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708688">
                          <a:alpha val="50000"/>
                        </a:srgbClr>
                      </a:outerShdw>
                    </a:effectLst>
                  </a14:hiddenEffects>
                </a:ext>
              </a:extLst>
            </p:spPr>
            <p:txBody>
              <a:bodyPr wrap="none" lIns="13500" tIns="8100" rIns="13500" bIns="81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latin typeface="楷体" panose="02010609060101010101" pitchFamily="49" charset="-122"/>
                  <a:ea typeface="楷体" panose="02010609060101010101" pitchFamily="49" charset="-122"/>
                </a:endParaRPr>
              </a:p>
            </p:txBody>
          </p:sp>
          <p:sp>
            <p:nvSpPr>
              <p:cNvPr id="43" name="AutoShape 7"/>
              <p:cNvSpPr>
                <a:spLocks noChangeArrowheads="1"/>
              </p:cNvSpPr>
              <p:nvPr/>
            </p:nvSpPr>
            <p:spPr bwMode="auto">
              <a:xfrm>
                <a:off x="982" y="99"/>
                <a:ext cx="2555" cy="718"/>
              </a:xfrm>
              <a:prstGeom prst="wedgeRoundRectCallout">
                <a:avLst>
                  <a:gd name="adj1" fmla="val -11106"/>
                  <a:gd name="adj2" fmla="val 172681"/>
                  <a:gd name="adj3" fmla="val 16667"/>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708688">
                          <a:alpha val="50000"/>
                        </a:srgbClr>
                      </a:outerShdw>
                    </a:effectLst>
                  </a14:hiddenEffects>
                </a:ext>
              </a:extLst>
            </p:spPr>
            <p:txBody>
              <a:bodyPr wrap="none" lIns="13500" tIns="8100" rIns="13500" bIns="81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latin typeface="楷体" panose="02010609060101010101" pitchFamily="49" charset="-122"/>
                  <a:ea typeface="楷体" panose="02010609060101010101" pitchFamily="49" charset="-122"/>
                </a:endParaRPr>
              </a:p>
            </p:txBody>
          </p:sp>
          <p:sp>
            <p:nvSpPr>
              <p:cNvPr id="44" name="AutoShape 8"/>
              <p:cNvSpPr>
                <a:spLocks noChangeArrowheads="1"/>
              </p:cNvSpPr>
              <p:nvPr/>
            </p:nvSpPr>
            <p:spPr bwMode="auto">
              <a:xfrm>
                <a:off x="9652" y="712"/>
                <a:ext cx="2555" cy="757"/>
              </a:xfrm>
              <a:prstGeom prst="wedgeRoundRectCallout">
                <a:avLst>
                  <a:gd name="adj1" fmla="val -48435"/>
                  <a:gd name="adj2" fmla="val 143009"/>
                  <a:gd name="adj3" fmla="val 16667"/>
                </a:avLst>
              </a:prstGeom>
              <a:solidFill>
                <a:schemeClr val="accent1"/>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17961" dir="2700000" algn="ctr" rotWithShape="0">
                        <a:srgbClr val="708688">
                          <a:alpha val="50000"/>
                        </a:srgbClr>
                      </a:outerShdw>
                    </a:effectLst>
                  </a14:hiddenEffects>
                </a:ext>
              </a:extLst>
            </p:spPr>
            <p:txBody>
              <a:bodyPr wrap="none" lIns="13500" tIns="8100" rIns="13500" bIns="8100"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eaLnBrk="1" hangingPunct="1"/>
                <a:endParaRPr lang="zh-CN" altLang="en-US" sz="1050">
                  <a:latin typeface="楷体" panose="02010609060101010101" pitchFamily="49" charset="-122"/>
                  <a:ea typeface="楷体" panose="02010609060101010101" pitchFamily="49" charset="-122"/>
                </a:endParaRPr>
              </a:p>
            </p:txBody>
          </p:sp>
          <p:pic>
            <p:nvPicPr>
              <p:cNvPr id="45" name="Picture 30" descr="三星手机"/>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0"/>
                <a:ext cx="12356" cy="696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6" name="Picture 31" descr="菜单（PDA)"/>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335" y="581"/>
                <a:ext cx="9711" cy="576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grpSp>
        <p:pic>
          <p:nvPicPr>
            <p:cNvPr id="39" name="Picture 4" descr="9DN}AX(Q[6ZP_7S$~`F(3IT"/>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426642" y="1873101"/>
              <a:ext cx="560785" cy="311944"/>
            </a:xfrm>
            <a:prstGeom prst="rect">
              <a:avLst/>
            </a:prstGeom>
            <a:noFill/>
            <a:ln w="9525" cap="flat" cmpd="sng">
              <a:solidFill>
                <a:schemeClr val="tx1"/>
              </a:solidFill>
              <a:miter lim="800000"/>
              <a:headEnd/>
              <a:tailEnd/>
            </a:ln>
            <a:effectLst>
              <a:prstShdw prst="shdw13" dist="53882" dir="13500000">
                <a:srgbClr val="808080">
                  <a:alpha val="50000"/>
                </a:srgbClr>
              </a:prstShdw>
            </a:effectLst>
            <a:extLst>
              <a:ext uri="{909E8E84-426E-40DD-AFC4-6F175D3DCCD1}">
                <a14:hiddenFill xmlns:a14="http://schemas.microsoft.com/office/drawing/2010/main">
                  <a:solidFill>
                    <a:srgbClr val="FFFFFF"/>
                  </a:solidFill>
                </a14:hiddenFill>
              </a:ext>
            </a:extLst>
          </p:spPr>
        </p:pic>
      </p:grpSp>
      <p:sp>
        <p:nvSpPr>
          <p:cNvPr id="47" name="矩形 46"/>
          <p:cNvSpPr/>
          <p:nvPr/>
        </p:nvSpPr>
        <p:spPr>
          <a:xfrm>
            <a:off x="4341168" y="159837"/>
            <a:ext cx="4630672" cy="480060"/>
          </a:xfrm>
          <a:prstGeom prst="rect">
            <a:avLst/>
          </a:prstGeom>
          <a:noFill/>
          <a:extLst>
            <a:ext uri="{909E8E84-426E-40DD-AFC4-6F175D3DCCD1}">
              <a14:hiddenFill xmlns:a14="http://schemas.microsoft.com/office/drawing/2010/main">
                <a:solidFill>
                  <a:srgbClr val="50742F"/>
                </a:solidFill>
              </a14:hiddenFill>
            </a:ext>
          </a:extLst>
        </p:spPr>
        <p:txBody>
          <a:bodyPr wrap="square">
            <a:spAutoFit/>
          </a:bodyPr>
          <a:lstStyle/>
          <a:p>
            <a:pPr indent="-241300" algn="ctr" defTabSz="964565">
              <a:spcBef>
                <a:spcPts val="0"/>
              </a:spcBef>
              <a:spcAft>
                <a:spcPts val="1000"/>
              </a:spcAft>
              <a:buClrTx/>
              <a:buSzTx/>
              <a:buFontTx/>
            </a:pPr>
            <a:r>
              <a:rPr lang="zh-CN" altLang="en-US" sz="2530" b="1" spc="150" dirty="0">
                <a:solidFill>
                  <a:srgbClr val="002B92"/>
                </a:solidFill>
                <a:uFillTx/>
                <a:latin typeface="微软雅黑" panose="020B0503020204020204" pitchFamily="34" charset="-122"/>
                <a:ea typeface="微软雅黑" panose="020B0503020204020204" pitchFamily="34" charset="-122"/>
              </a:rPr>
              <a:t>岗位达标的切实落地</a:t>
            </a:r>
            <a:endParaRPr lang="zh-CN" altLang="en-US" sz="2530" b="1" spc="150" dirty="0">
              <a:solidFill>
                <a:srgbClr val="002B92"/>
              </a:solidFill>
              <a:uFillTx/>
              <a:latin typeface="微软雅黑" panose="020B0503020204020204" pitchFamily="34" charset="-122"/>
              <a:ea typeface="微软雅黑" panose="020B0503020204020204"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wipe(down)">
                                      <p:cBhvr>
                                        <p:cTn id="7"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bldLvl="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p:cNvSpPr/>
          <p:nvPr/>
        </p:nvSpPr>
        <p:spPr>
          <a:xfrm>
            <a:off x="452120" y="4984750"/>
            <a:ext cx="3053715" cy="1576070"/>
          </a:xfrm>
          <a:prstGeom prst="rect">
            <a:avLst/>
          </a:prstGeom>
          <a:solidFill>
            <a:schemeClr val="bg1"/>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sp>
        <p:nvSpPr>
          <p:cNvPr id="2" name="文本占位符 1"/>
          <p:cNvSpPr>
            <a:spLocks noGrp="1"/>
          </p:cNvSpPr>
          <p:nvPr>
            <p:ph type="body" sz="quarter" idx="4294967295"/>
          </p:nvPr>
        </p:nvSpPr>
        <p:spPr>
          <a:xfrm>
            <a:off x="616178" y="242879"/>
            <a:ext cx="11871942" cy="544513"/>
          </a:xfrm>
        </p:spPr>
        <p:txBody>
          <a:bodyPr>
            <a:noAutofit/>
          </a:bodyPr>
          <a:lstStyle/>
          <a:p>
            <a:pPr marL="0" algn="ctr" fontAlgn="base">
              <a:lnSpc>
                <a:spcPct val="100000"/>
              </a:lnSpc>
              <a:buClrTx/>
              <a:buSzTx/>
              <a:buFontTx/>
              <a:buNone/>
            </a:pPr>
            <a:r>
              <a:rPr lang="zh-CN" altLang="en-US" sz="2530" b="1" dirty="0">
                <a:solidFill>
                  <a:srgbClr val="002B92"/>
                </a:solidFill>
                <a:latin typeface="微软雅黑" panose="020B0503020204020204" pitchFamily="34" charset="-122"/>
                <a:ea typeface="微软雅黑" panose="020B0503020204020204" pitchFamily="34" charset="-122"/>
              </a:rPr>
              <a:t>双控体系核心业务主线设计</a:t>
            </a:r>
            <a:endParaRPr lang="zh-CN" altLang="en-US" sz="2530" b="1" dirty="0">
              <a:solidFill>
                <a:srgbClr val="002B92"/>
              </a:solidFill>
              <a:latin typeface="微软雅黑" panose="020B0503020204020204" pitchFamily="34" charset="-122"/>
              <a:ea typeface="微软雅黑" panose="020B0503020204020204" pitchFamily="34" charset="-122"/>
            </a:endParaRPr>
          </a:p>
        </p:txBody>
      </p:sp>
      <p:sp>
        <p:nvSpPr>
          <p:cNvPr id="7" name="矩形 6"/>
          <p:cNvSpPr/>
          <p:nvPr/>
        </p:nvSpPr>
        <p:spPr>
          <a:xfrm>
            <a:off x="3710940" y="952500"/>
            <a:ext cx="8964930" cy="5708650"/>
          </a:xfrm>
          <a:prstGeom prst="rect">
            <a:avLst/>
          </a:prstGeom>
          <a:ln w="38100">
            <a:noFill/>
          </a:ln>
        </p:spPr>
        <p:style>
          <a:lnRef idx="2">
            <a:schemeClr val="accent6"/>
          </a:lnRef>
          <a:fillRef idx="1">
            <a:schemeClr val="lt1"/>
          </a:fillRef>
          <a:effectRef idx="0">
            <a:schemeClr val="accent6"/>
          </a:effectRef>
          <a:fontRef idx="minor">
            <a:schemeClr val="dk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
        <p:nvSpPr>
          <p:cNvPr id="8" name="文本框 7"/>
          <p:cNvSpPr txBox="1"/>
          <p:nvPr/>
        </p:nvSpPr>
        <p:spPr>
          <a:xfrm>
            <a:off x="3984625" y="1094105"/>
            <a:ext cx="7912100" cy="306705"/>
          </a:xfrm>
          <a:prstGeom prst="rect">
            <a:avLst/>
          </a:prstGeom>
          <a:no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建立企业风险数据库</a:t>
            </a:r>
            <a:r>
              <a:rPr kumimoji="0" lang="en-US" altLang="zh-CN"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 &gt;&gt;&gt; </a:t>
            </a:r>
            <a:r>
              <a:rPr kumimoji="0" lang="zh-CN" altLang="en-US"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生成隐患排查任务</a:t>
            </a:r>
            <a:r>
              <a:rPr kumimoji="0" lang="en-US" altLang="zh-CN"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 &gt;&gt;&gt; </a:t>
            </a:r>
            <a:r>
              <a:rPr kumimoji="0" lang="zh-CN" altLang="en-US"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隐患</a:t>
            </a:r>
            <a:r>
              <a:rPr kumimoji="0" lang="zh-CN" altLang="en-US"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sym typeface="+mn-ea"/>
              </a:rPr>
              <a:t>治理</a:t>
            </a:r>
            <a:r>
              <a:rPr kumimoji="0" lang="zh-CN" altLang="en-US"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闭环</a:t>
            </a:r>
            <a:r>
              <a:rPr kumimoji="0" lang="en-US" altLang="zh-CN"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 &gt;&gt;&gt; </a:t>
            </a:r>
            <a:r>
              <a:rPr kumimoji="0" lang="zh-CN" altLang="en-US"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循环动态更新风险数据库</a:t>
            </a:r>
            <a:endParaRPr kumimoji="0" lang="zh-CN" altLang="en-US" sz="1400" b="1"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graphicFrame>
        <p:nvGraphicFramePr>
          <p:cNvPr id="9" name="对象 8"/>
          <p:cNvGraphicFramePr/>
          <p:nvPr/>
        </p:nvGraphicFramePr>
        <p:xfrm>
          <a:off x="4424680" y="1456055"/>
          <a:ext cx="7997190" cy="5027295"/>
        </p:xfrm>
        <a:graphic>
          <a:graphicData uri="http://schemas.openxmlformats.org/presentationml/2006/ole">
            <mc:AlternateContent xmlns:mc="http://schemas.openxmlformats.org/markup-compatibility/2006">
              <mc:Choice xmlns:v="urn:schemas-microsoft-com:vml" Requires="v">
                <p:oleObj spid="_x0000_s3" name="" r:id="rId1" imgW="3518535" imgH="2656205" progId="Visio.Drawing.15">
                  <p:embed/>
                </p:oleObj>
              </mc:Choice>
              <mc:Fallback>
                <p:oleObj name="" r:id="rId1" imgW="3518535" imgH="2656205" progId="Visio.Drawing.15">
                  <p:embed/>
                  <p:pic>
                    <p:nvPicPr>
                      <p:cNvPr id="0" name="对象 8"/>
                      <p:cNvPicPr/>
                      <p:nvPr/>
                    </p:nvPicPr>
                    <p:blipFill>
                      <a:blip r:embed="rId2"/>
                      <a:stretch>
                        <a:fillRect/>
                      </a:stretch>
                    </p:blipFill>
                    <p:spPr>
                      <a:xfrm>
                        <a:off x="4424680" y="1456055"/>
                        <a:ext cx="7997190" cy="5027295"/>
                      </a:xfrm>
                      <a:prstGeom prst="rect">
                        <a:avLst/>
                      </a:prstGeom>
                    </p:spPr>
                  </p:pic>
                </p:oleObj>
              </mc:Fallback>
            </mc:AlternateContent>
          </a:graphicData>
        </a:graphic>
      </p:graphicFrame>
      <p:sp>
        <p:nvSpPr>
          <p:cNvPr id="4" name="文本框 3"/>
          <p:cNvSpPr txBox="1"/>
          <p:nvPr/>
        </p:nvSpPr>
        <p:spPr>
          <a:xfrm>
            <a:off x="5780405" y="1527810"/>
            <a:ext cx="5257165" cy="398780"/>
          </a:xfrm>
          <a:prstGeom prst="rect">
            <a:avLst/>
          </a:prstGeom>
          <a:solidFill>
            <a:schemeClr val="bg1"/>
          </a:solidFill>
        </p:spPr>
        <p:txBody>
          <a:bodyPr wrap="squar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sz="1000" b="0" i="0" u="none" strike="noStrike" kern="1200" cap="none" spc="0" normalizeH="0" baseline="0" noProof="0">
                <a:ln>
                  <a:noFill/>
                </a:ln>
                <a:solidFill>
                  <a:srgbClr val="4672C4"/>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1</a:t>
            </a:r>
            <a:r>
              <a:rPr kumimoji="0" lang="zh-CN" altLang="en-US" sz="1000" b="0" i="0" u="none" strike="noStrike" kern="1200" cap="none" spc="0" normalizeH="0" baseline="0" noProof="0">
                <a:ln>
                  <a:noFill/>
                </a:ln>
                <a:solidFill>
                  <a:srgbClr val="4672C4"/>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、新的危害因素被识别，风险分析，风险分级，纳入风险数据库，进行风险管控</a:t>
            </a:r>
            <a:endParaRPr kumimoji="0" lang="zh-CN" altLang="en-US" sz="1000" b="0" i="0" u="none" strike="noStrike" kern="1200" cap="none" spc="0" normalizeH="0" baseline="0" noProof="0">
              <a:ln>
                <a:noFill/>
              </a:ln>
              <a:solidFill>
                <a:srgbClr val="4672C4"/>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000" b="0" i="0" u="none" strike="noStrike" kern="1200" cap="none" spc="0" normalizeH="0" baseline="0" noProof="0">
                <a:ln>
                  <a:noFill/>
                </a:ln>
                <a:solidFill>
                  <a:srgbClr val="4672C4"/>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2</a:t>
            </a:r>
            <a:r>
              <a:rPr kumimoji="0" lang="zh-CN" altLang="en-US" sz="1000" b="0" i="0" u="none" strike="noStrike" kern="1200" cap="none" spc="0" normalizeH="0" baseline="0" noProof="0">
                <a:ln>
                  <a:noFill/>
                </a:ln>
                <a:solidFill>
                  <a:srgbClr val="4672C4"/>
                </a:solidFill>
                <a:effectLst/>
                <a:uLnTx/>
                <a:uFillTx/>
                <a:latin typeface="微软雅黑" panose="020B0503020204020204" pitchFamily="34" charset="-122"/>
                <a:ea typeface="微软雅黑" panose="020B0503020204020204" pitchFamily="34" charset="-122"/>
                <a:cs typeface="微软雅黑" panose="020B0503020204020204" pitchFamily="34" charset="-122"/>
              </a:rPr>
              <a:t>、隐患整改关联风险数据库</a:t>
            </a:r>
            <a:endParaRPr kumimoji="0" lang="zh-CN" altLang="en-US" sz="1000" b="0" i="0" u="none" strike="noStrike" kern="1200" cap="none" spc="0" normalizeH="0" baseline="0" noProof="0">
              <a:ln>
                <a:noFill/>
              </a:ln>
              <a:solidFill>
                <a:srgbClr val="4672C4"/>
              </a:solidFill>
              <a:effectLst/>
              <a:uLnTx/>
              <a:uFillTx/>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5" name="矩形 4"/>
          <p:cNvSpPr/>
          <p:nvPr/>
        </p:nvSpPr>
        <p:spPr>
          <a:xfrm>
            <a:off x="668655" y="5416550"/>
            <a:ext cx="1165225" cy="414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生产作业</a:t>
            </a: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矩形 5"/>
          <p:cNvSpPr/>
          <p:nvPr/>
        </p:nvSpPr>
        <p:spPr>
          <a:xfrm>
            <a:off x="2036445" y="5416550"/>
            <a:ext cx="1181735" cy="414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维护作业</a:t>
            </a: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0" name="矩形 9"/>
          <p:cNvSpPr/>
          <p:nvPr/>
        </p:nvSpPr>
        <p:spPr>
          <a:xfrm>
            <a:off x="668655" y="5992495"/>
            <a:ext cx="1165225" cy="417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施工作业</a:t>
            </a: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4" name="矩形 13"/>
          <p:cNvSpPr/>
          <p:nvPr/>
        </p:nvSpPr>
        <p:spPr>
          <a:xfrm>
            <a:off x="452120" y="1527810"/>
            <a:ext cx="3053715" cy="9626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企业动态风险预警和管控</a:t>
            </a: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6" name="文本框 15"/>
          <p:cNvSpPr txBox="1"/>
          <p:nvPr/>
        </p:nvSpPr>
        <p:spPr>
          <a:xfrm>
            <a:off x="1316355" y="4984750"/>
            <a:ext cx="1097280" cy="36830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标准作业</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17" name="矩形 16"/>
          <p:cNvSpPr/>
          <p:nvPr/>
        </p:nvSpPr>
        <p:spPr>
          <a:xfrm>
            <a:off x="2052955" y="5993130"/>
            <a:ext cx="1165225" cy="41783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大中修作业</a:t>
            </a:r>
            <a:endParaRPr kumimoji="0" lang="zh-CN" altLang="en-US" sz="14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cxnSp>
        <p:nvCxnSpPr>
          <p:cNvPr id="18" name="肘形连接符 17"/>
          <p:cNvCxnSpPr>
            <a:endCxn id="11" idx="3"/>
          </p:cNvCxnSpPr>
          <p:nvPr/>
        </p:nvCxnSpPr>
        <p:spPr>
          <a:xfrm rot="5400000">
            <a:off x="2341245" y="3989070"/>
            <a:ext cx="2948305" cy="619125"/>
          </a:xfrm>
          <a:prstGeom prst="bentConnector2">
            <a:avLst/>
          </a:prstGeom>
          <a:ln>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a:off x="4124960" y="2824480"/>
            <a:ext cx="360045" cy="0"/>
          </a:xfrm>
          <a:prstGeom prst="line">
            <a:avLst/>
          </a:prstGeom>
        </p:spPr>
        <p:style>
          <a:lnRef idx="1">
            <a:schemeClr val="accent1"/>
          </a:lnRef>
          <a:fillRef idx="0">
            <a:schemeClr val="accent1"/>
          </a:fillRef>
          <a:effectRef idx="0">
            <a:schemeClr val="accent1"/>
          </a:effectRef>
          <a:fontRef idx="minor">
            <a:schemeClr val="tx1"/>
          </a:fontRef>
        </p:style>
      </p:cxnSp>
      <p:sp>
        <p:nvSpPr>
          <p:cNvPr id="20" name="矩形 19"/>
          <p:cNvSpPr/>
          <p:nvPr/>
        </p:nvSpPr>
        <p:spPr>
          <a:xfrm>
            <a:off x="452120" y="2968625"/>
            <a:ext cx="3053715" cy="1576070"/>
          </a:xfrm>
          <a:prstGeom prst="rect">
            <a:avLst/>
          </a:prstGeom>
          <a:solidFill>
            <a:schemeClr val="bg1"/>
          </a:solidFill>
          <a:ln w="1905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宋体" panose="02010600030101010101" pitchFamily="2" charset="-122"/>
              <a:cs typeface="+mn-cs"/>
            </a:endParaRPr>
          </a:p>
        </p:txBody>
      </p:sp>
      <p:cxnSp>
        <p:nvCxnSpPr>
          <p:cNvPr id="21" name="直接箭头连接符 20"/>
          <p:cNvCxnSpPr/>
          <p:nvPr/>
        </p:nvCxnSpPr>
        <p:spPr>
          <a:xfrm flipV="1">
            <a:off x="1964690" y="4562475"/>
            <a:ext cx="5080" cy="405130"/>
          </a:xfrm>
          <a:prstGeom prst="straightConnector1">
            <a:avLst/>
          </a:prstGeom>
          <a:ln>
            <a:headEnd type="none"/>
            <a:tailEnd type="triangle" w="med" len="med"/>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20" idx="0"/>
            <a:endCxn id="14" idx="2"/>
          </p:cNvCxnSpPr>
          <p:nvPr/>
        </p:nvCxnSpPr>
        <p:spPr>
          <a:xfrm flipV="1">
            <a:off x="1979295" y="2490470"/>
            <a:ext cx="0" cy="478155"/>
          </a:xfrm>
          <a:prstGeom prst="straightConnector1">
            <a:avLst/>
          </a:prstGeom>
          <a:ln>
            <a:headEnd type="none"/>
            <a:tailEnd type="triangl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596265" y="3408680"/>
            <a:ext cx="1165225" cy="414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生产任务</a:t>
            </a: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4" name="文本框 23"/>
          <p:cNvSpPr txBox="1"/>
          <p:nvPr/>
        </p:nvSpPr>
        <p:spPr>
          <a:xfrm>
            <a:off x="973455" y="2968625"/>
            <a:ext cx="2011680" cy="368300"/>
          </a:xfrm>
          <a:prstGeom prst="rect">
            <a:avLst/>
          </a:prstGeom>
          <a:noFill/>
        </p:spPr>
        <p:txBody>
          <a:bodyPr wrap="none" rtlCol="0">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rPr>
              <a:t>企业日常生产活动</a:t>
            </a:r>
            <a:endParaRPr kumimoji="0" lang="zh-CN" altLang="en-US" sz="1800" b="0" i="0" u="none" strike="noStrike" kern="120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 name="矩形 24"/>
          <p:cNvSpPr/>
          <p:nvPr/>
        </p:nvSpPr>
        <p:spPr>
          <a:xfrm>
            <a:off x="596265" y="3976370"/>
            <a:ext cx="1165225" cy="414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外协施工</a:t>
            </a:r>
            <a:endParaRPr kumimoji="0" lang="zh-CN" altLang="en-US" sz="18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6" name="矩形 25"/>
          <p:cNvSpPr/>
          <p:nvPr/>
        </p:nvSpPr>
        <p:spPr>
          <a:xfrm>
            <a:off x="1973580" y="3409315"/>
            <a:ext cx="1432560" cy="414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设备维修任务</a:t>
            </a: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7" name="矩形 26"/>
          <p:cNvSpPr/>
          <p:nvPr/>
        </p:nvSpPr>
        <p:spPr>
          <a:xfrm>
            <a:off x="1964690" y="3985260"/>
            <a:ext cx="1432560" cy="41465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rPr>
              <a:t>大中修项目</a:t>
            </a:r>
            <a:endParaRPr kumimoji="0" lang="zh-CN" altLang="en-US" sz="1600" b="0" i="0" u="none" strike="noStrike" kern="120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8" name="文本框 27"/>
          <p:cNvSpPr txBox="1"/>
          <p:nvPr/>
        </p:nvSpPr>
        <p:spPr>
          <a:xfrm>
            <a:off x="1330960" y="4220210"/>
            <a:ext cx="1068070" cy="36830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
        <p:nvSpPr>
          <p:cNvPr id="29" name="文本框 28"/>
          <p:cNvSpPr txBox="1"/>
          <p:nvPr/>
        </p:nvSpPr>
        <p:spPr>
          <a:xfrm>
            <a:off x="1417320" y="6209030"/>
            <a:ext cx="1068070" cy="368300"/>
          </a:xfrm>
          <a:prstGeom prst="rect">
            <a:avLst/>
          </a:prstGeom>
          <a:noFill/>
        </p:spPr>
        <p:txBody>
          <a:bodyPr wrap="square" rtlCol="0">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rPr>
              <a:t>...</a:t>
            </a:r>
            <a:endParaRPr kumimoji="0" lang="en-US" altLang="zh-CN"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文本框 120"/>
          <p:cNvSpPr txBox="1"/>
          <p:nvPr/>
        </p:nvSpPr>
        <p:spPr>
          <a:xfrm>
            <a:off x="1463005" y="1422678"/>
            <a:ext cx="2545080" cy="368300"/>
          </a:xfrm>
          <a:prstGeom prst="rect">
            <a:avLst/>
          </a:prstGeom>
          <a:noFill/>
        </p:spPr>
        <p:txBody>
          <a:bodyPr wrap="square" rtlCol="0">
            <a:spAutoFit/>
          </a:bodyPr>
          <a:lstStyle/>
          <a:p>
            <a:r>
              <a:rPr lang="zh-CN" altLang="en-US" sz="1800" b="1">
                <a:solidFill>
                  <a:srgbClr val="002060"/>
                </a:solidFill>
                <a:latin typeface="微软雅黑" panose="020B0503020204020204" pitchFamily="34" charset="-122"/>
                <a:ea typeface="微软雅黑" panose="020B0503020204020204" pitchFamily="34" charset="-122"/>
              </a:rPr>
              <a:t>实现</a:t>
            </a:r>
            <a:r>
              <a:rPr lang="zh-CN" altLang="en-US" sz="1800" b="1">
                <a:solidFill>
                  <a:srgbClr val="002060"/>
                </a:solidFill>
                <a:latin typeface="微软雅黑" panose="020B0503020204020204" pitchFamily="34" charset="-122"/>
                <a:ea typeface="微软雅黑" panose="020B0503020204020204" pitchFamily="34" charset="-122"/>
                <a:sym typeface="+mn-ea"/>
              </a:rPr>
              <a:t>排查任务精准推送</a:t>
            </a:r>
            <a:endParaRPr lang="zh-CN" altLang="en-US" sz="1800" b="1">
              <a:solidFill>
                <a:srgbClr val="002060"/>
              </a:solidFill>
              <a:latin typeface="微软雅黑" panose="020B0503020204020204" pitchFamily="34" charset="-122"/>
              <a:ea typeface="微软雅黑" panose="020B0503020204020204" pitchFamily="34" charset="-122"/>
              <a:sym typeface="+mn-ea"/>
            </a:endParaRPr>
          </a:p>
        </p:txBody>
      </p:sp>
      <p:sp>
        <p:nvSpPr>
          <p:cNvPr id="124" name="文本框 123"/>
          <p:cNvSpPr txBox="1"/>
          <p:nvPr/>
        </p:nvSpPr>
        <p:spPr>
          <a:xfrm>
            <a:off x="599405" y="1253133"/>
            <a:ext cx="861060" cy="706755"/>
          </a:xfrm>
          <a:prstGeom prst="rect">
            <a:avLst/>
          </a:prstGeom>
          <a:noFill/>
        </p:spPr>
        <p:txBody>
          <a:bodyPr wrap="none" rtlCol="0">
            <a:spAutoFit/>
          </a:bodyPr>
          <a:lstStyle/>
          <a:p>
            <a:r>
              <a:rPr lang="en-US" altLang="zh-CN" sz="4000">
                <a:solidFill>
                  <a:srgbClr val="002060"/>
                </a:solidFill>
                <a:latin typeface="Arial Black" panose="020B0A04020102020204" charset="0"/>
                <a:cs typeface="Arial Black" panose="020B0A04020102020204" charset="0"/>
              </a:rPr>
              <a:t>01</a:t>
            </a:r>
            <a:endParaRPr lang="en-US" altLang="zh-CN" sz="4000">
              <a:solidFill>
                <a:srgbClr val="002060"/>
              </a:solidFill>
              <a:latin typeface="Arial Black" panose="020B0A04020102020204" charset="0"/>
              <a:cs typeface="Arial Black" panose="020B0A04020102020204" charset="0"/>
            </a:endParaRPr>
          </a:p>
        </p:txBody>
      </p:sp>
      <p:sp>
        <p:nvSpPr>
          <p:cNvPr id="125" name="文本框 124"/>
          <p:cNvSpPr txBox="1"/>
          <p:nvPr/>
        </p:nvSpPr>
        <p:spPr>
          <a:xfrm>
            <a:off x="5782910" y="1422043"/>
            <a:ext cx="2261870" cy="368300"/>
          </a:xfrm>
          <a:prstGeom prst="rect">
            <a:avLst/>
          </a:prstGeom>
          <a:noFill/>
        </p:spPr>
        <p:txBody>
          <a:bodyPr wrap="square" rtlCol="0">
            <a:spAutoFit/>
          </a:bodyPr>
          <a:lstStyle/>
          <a:p>
            <a:r>
              <a:rPr lang="zh-CN" altLang="en-US" b="1" dirty="0">
                <a:solidFill>
                  <a:srgbClr val="002060"/>
                </a:solidFill>
                <a:latin typeface="微软雅黑" panose="020B0503020204020204" pitchFamily="34" charset="-122"/>
                <a:ea typeface="微软雅黑" panose="020B0503020204020204" pitchFamily="34" charset="-122"/>
                <a:sym typeface="+mn-ea"/>
              </a:rPr>
              <a:t>隐患数据实时上报</a:t>
            </a:r>
            <a:endParaRPr lang="zh-CN" altLang="en-US" b="1" dirty="0">
              <a:solidFill>
                <a:srgbClr val="002060"/>
              </a:solidFill>
              <a:latin typeface="微软雅黑" panose="020B0503020204020204" pitchFamily="34" charset="-122"/>
              <a:ea typeface="微软雅黑" panose="020B0503020204020204" pitchFamily="34" charset="-122"/>
              <a:sym typeface="+mn-ea"/>
            </a:endParaRPr>
          </a:p>
        </p:txBody>
      </p:sp>
      <p:sp>
        <p:nvSpPr>
          <p:cNvPr id="126" name="文本框 125"/>
          <p:cNvSpPr txBox="1"/>
          <p:nvPr/>
        </p:nvSpPr>
        <p:spPr>
          <a:xfrm>
            <a:off x="9886915" y="1421408"/>
            <a:ext cx="2084705" cy="368300"/>
          </a:xfrm>
          <a:prstGeom prst="rect">
            <a:avLst/>
          </a:prstGeom>
          <a:noFill/>
        </p:spPr>
        <p:txBody>
          <a:bodyPr wrap="square" rtlCol="0">
            <a:spAutoFit/>
          </a:bodyPr>
          <a:lstStyle/>
          <a:p>
            <a:r>
              <a:rPr lang="zh-CN" altLang="en-US" b="1">
                <a:solidFill>
                  <a:srgbClr val="002060"/>
                </a:solidFill>
                <a:latin typeface="微软雅黑" panose="020B0503020204020204" pitchFamily="34" charset="-122"/>
                <a:ea typeface="微软雅黑" panose="020B0503020204020204" pitchFamily="34" charset="-122"/>
                <a:sym typeface="+mn-ea"/>
              </a:rPr>
              <a:t>异常情况及时预警</a:t>
            </a:r>
            <a:endParaRPr lang="zh-CN" altLang="en-US" b="1">
              <a:solidFill>
                <a:srgbClr val="002060"/>
              </a:solidFill>
              <a:latin typeface="微软雅黑" panose="020B0503020204020204" pitchFamily="34" charset="-122"/>
              <a:ea typeface="微软雅黑" panose="020B0503020204020204" pitchFamily="34" charset="-122"/>
              <a:sym typeface="+mn-ea"/>
            </a:endParaRPr>
          </a:p>
        </p:txBody>
      </p:sp>
      <p:sp>
        <p:nvSpPr>
          <p:cNvPr id="127" name="文本框 126"/>
          <p:cNvSpPr txBox="1"/>
          <p:nvPr/>
        </p:nvSpPr>
        <p:spPr>
          <a:xfrm>
            <a:off x="4774530" y="1253133"/>
            <a:ext cx="861060" cy="706755"/>
          </a:xfrm>
          <a:prstGeom prst="rect">
            <a:avLst/>
          </a:prstGeom>
          <a:noFill/>
        </p:spPr>
        <p:txBody>
          <a:bodyPr wrap="none" rtlCol="0">
            <a:spAutoFit/>
          </a:bodyPr>
          <a:lstStyle/>
          <a:p>
            <a:r>
              <a:rPr lang="en-US" altLang="zh-CN" sz="4000">
                <a:solidFill>
                  <a:srgbClr val="002060"/>
                </a:solidFill>
                <a:latin typeface="Arial Black" panose="020B0A04020102020204" charset="0"/>
                <a:cs typeface="Arial Black" panose="020B0A04020102020204" charset="0"/>
              </a:rPr>
              <a:t>02</a:t>
            </a:r>
            <a:endParaRPr lang="en-US" altLang="zh-CN" sz="4000">
              <a:solidFill>
                <a:srgbClr val="002060"/>
              </a:solidFill>
              <a:latin typeface="Arial Black" panose="020B0A04020102020204" charset="0"/>
              <a:cs typeface="Arial Black" panose="020B0A04020102020204" charset="0"/>
            </a:endParaRPr>
          </a:p>
        </p:txBody>
      </p:sp>
      <p:sp>
        <p:nvSpPr>
          <p:cNvPr id="128" name="文本框 127"/>
          <p:cNvSpPr txBox="1"/>
          <p:nvPr/>
        </p:nvSpPr>
        <p:spPr>
          <a:xfrm>
            <a:off x="8950290" y="1252498"/>
            <a:ext cx="861060" cy="706755"/>
          </a:xfrm>
          <a:prstGeom prst="rect">
            <a:avLst/>
          </a:prstGeom>
          <a:noFill/>
        </p:spPr>
        <p:txBody>
          <a:bodyPr wrap="none" rtlCol="0">
            <a:spAutoFit/>
          </a:bodyPr>
          <a:lstStyle/>
          <a:p>
            <a:r>
              <a:rPr lang="en-US" altLang="zh-CN" sz="4000">
                <a:solidFill>
                  <a:srgbClr val="002060"/>
                </a:solidFill>
                <a:latin typeface="Arial Black" panose="020B0A04020102020204" charset="0"/>
                <a:cs typeface="Arial Black" panose="020B0A04020102020204" charset="0"/>
              </a:rPr>
              <a:t>03</a:t>
            </a:r>
            <a:endParaRPr lang="en-US" altLang="zh-CN" sz="4000">
              <a:solidFill>
                <a:srgbClr val="002060"/>
              </a:solidFill>
              <a:latin typeface="Arial Black" panose="020B0A04020102020204" charset="0"/>
              <a:cs typeface="Arial Black" panose="020B0A04020102020204" charset="0"/>
            </a:endParaRPr>
          </a:p>
        </p:txBody>
      </p:sp>
      <p:pic>
        <p:nvPicPr>
          <p:cNvPr id="129" name="图片 128"/>
          <p:cNvPicPr>
            <a:picLocks noChangeAspect="1"/>
          </p:cNvPicPr>
          <p:nvPr/>
        </p:nvPicPr>
        <p:blipFill>
          <a:blip r:embed="rId1"/>
          <a:stretch>
            <a:fillRect/>
          </a:stretch>
        </p:blipFill>
        <p:spPr>
          <a:xfrm>
            <a:off x="8949655" y="1888133"/>
            <a:ext cx="3450590" cy="1947545"/>
          </a:xfrm>
          <a:prstGeom prst="rect">
            <a:avLst/>
          </a:prstGeom>
          <a:ln w="28575" cmpd="sng">
            <a:solidFill>
              <a:schemeClr val="accent1">
                <a:shade val="50000"/>
              </a:schemeClr>
            </a:solidFill>
            <a:prstDash val="solid"/>
          </a:ln>
          <a:effectLst>
            <a:outerShdw blurRad="50800" dist="38100" dir="5400000" algn="t" rotWithShape="0">
              <a:prstClr val="black">
                <a:alpha val="40000"/>
              </a:prstClr>
            </a:outerShdw>
          </a:effectLst>
        </p:spPr>
      </p:pic>
      <p:pic>
        <p:nvPicPr>
          <p:cNvPr id="130" name="图片 129" descr="安全看板2"/>
          <p:cNvPicPr>
            <a:picLocks noChangeAspect="1"/>
          </p:cNvPicPr>
          <p:nvPr/>
        </p:nvPicPr>
        <p:blipFill>
          <a:blip r:embed="rId2"/>
          <a:stretch>
            <a:fillRect/>
          </a:stretch>
        </p:blipFill>
        <p:spPr>
          <a:xfrm>
            <a:off x="478120" y="1888768"/>
            <a:ext cx="3626485" cy="1946910"/>
          </a:xfrm>
          <a:prstGeom prst="rect">
            <a:avLst/>
          </a:prstGeom>
          <a:ln w="28575" cmpd="sng">
            <a:solidFill>
              <a:schemeClr val="accent1">
                <a:shade val="50000"/>
              </a:schemeClr>
            </a:solidFill>
            <a:prstDash val="solid"/>
          </a:ln>
          <a:effectLst>
            <a:outerShdw blurRad="50800" dist="38100" dir="5400000" algn="t" rotWithShape="0">
              <a:prstClr val="black">
                <a:alpha val="40000"/>
              </a:prstClr>
            </a:outerShdw>
          </a:effectLst>
        </p:spPr>
      </p:pic>
      <p:pic>
        <p:nvPicPr>
          <p:cNvPr id="131" name="图片 130"/>
          <p:cNvPicPr>
            <a:picLocks noChangeAspect="1"/>
          </p:cNvPicPr>
          <p:nvPr/>
        </p:nvPicPr>
        <p:blipFill>
          <a:blip r:embed="rId3"/>
          <a:stretch>
            <a:fillRect/>
          </a:stretch>
        </p:blipFill>
        <p:spPr>
          <a:xfrm>
            <a:off x="4630385" y="1888133"/>
            <a:ext cx="3780790" cy="1948180"/>
          </a:xfrm>
          <a:prstGeom prst="rect">
            <a:avLst/>
          </a:prstGeom>
          <a:ln w="28575" cmpd="sng">
            <a:solidFill>
              <a:schemeClr val="accent1">
                <a:shade val="50000"/>
              </a:schemeClr>
            </a:solidFill>
            <a:prstDash val="solid"/>
          </a:ln>
          <a:effectLst>
            <a:outerShdw blurRad="50800" dist="38100" dir="5400000" algn="t" rotWithShape="0">
              <a:prstClr val="black">
                <a:alpha val="40000"/>
              </a:prstClr>
            </a:outerShdw>
          </a:effectLst>
        </p:spPr>
      </p:pic>
      <p:pic>
        <p:nvPicPr>
          <p:cNvPr id="132" name="图片 131" descr="隐患快拍"/>
          <p:cNvPicPr>
            <a:picLocks noChangeAspect="1"/>
          </p:cNvPicPr>
          <p:nvPr/>
        </p:nvPicPr>
        <p:blipFill>
          <a:blip r:embed="rId4"/>
          <a:stretch>
            <a:fillRect/>
          </a:stretch>
        </p:blipFill>
        <p:spPr>
          <a:xfrm>
            <a:off x="6282020" y="2645053"/>
            <a:ext cx="979170" cy="1664335"/>
          </a:xfrm>
          <a:prstGeom prst="rect">
            <a:avLst/>
          </a:prstGeom>
          <a:ln w="28575" cmpd="sng">
            <a:solidFill>
              <a:schemeClr val="accent1">
                <a:shade val="50000"/>
              </a:schemeClr>
            </a:solidFill>
            <a:prstDash val="solid"/>
          </a:ln>
          <a:effectLst>
            <a:outerShdw blurRad="50800" dist="38100" dir="5400000" algn="t" rotWithShape="0">
              <a:prstClr val="black">
                <a:alpha val="40000"/>
              </a:prstClr>
            </a:outerShdw>
          </a:effectLst>
        </p:spPr>
      </p:pic>
      <p:pic>
        <p:nvPicPr>
          <p:cNvPr id="133" name="图片 132" descr="今日任务-已检"/>
          <p:cNvPicPr>
            <a:picLocks noChangeAspect="1"/>
          </p:cNvPicPr>
          <p:nvPr/>
        </p:nvPicPr>
        <p:blipFill>
          <a:blip r:embed="rId5"/>
          <a:stretch>
            <a:fillRect/>
          </a:stretch>
        </p:blipFill>
        <p:spPr>
          <a:xfrm>
            <a:off x="3118450" y="2645053"/>
            <a:ext cx="935355" cy="1664335"/>
          </a:xfrm>
          <a:prstGeom prst="rect">
            <a:avLst/>
          </a:prstGeom>
          <a:ln w="28575" cmpd="sng">
            <a:solidFill>
              <a:schemeClr val="accent1">
                <a:shade val="50000"/>
              </a:schemeClr>
            </a:solidFill>
            <a:prstDash val="solid"/>
          </a:ln>
          <a:effectLst>
            <a:outerShdw blurRad="50800" dist="38100" dir="5400000" algn="t" rotWithShape="0">
              <a:prstClr val="black">
                <a:alpha val="40000"/>
              </a:prstClr>
            </a:outerShdw>
          </a:effectLst>
        </p:spPr>
      </p:pic>
      <p:pic>
        <p:nvPicPr>
          <p:cNvPr id="134" name="图片 133" descr="今日任务"/>
          <p:cNvPicPr>
            <a:picLocks noChangeAspect="1"/>
          </p:cNvPicPr>
          <p:nvPr/>
        </p:nvPicPr>
        <p:blipFill>
          <a:blip r:embed="rId6"/>
          <a:stretch>
            <a:fillRect/>
          </a:stretch>
        </p:blipFill>
        <p:spPr>
          <a:xfrm>
            <a:off x="2110705" y="2645688"/>
            <a:ext cx="933450" cy="1661160"/>
          </a:xfrm>
          <a:prstGeom prst="rect">
            <a:avLst/>
          </a:prstGeom>
          <a:ln w="28575" cmpd="sng">
            <a:solidFill>
              <a:schemeClr val="accent1">
                <a:shade val="50000"/>
              </a:schemeClr>
            </a:solidFill>
            <a:prstDash val="solid"/>
          </a:ln>
          <a:effectLst>
            <a:outerShdw blurRad="50800" dist="38100" dir="5400000" algn="t" rotWithShape="0">
              <a:prstClr val="black">
                <a:alpha val="40000"/>
              </a:prstClr>
            </a:outerShdw>
          </a:effectLst>
        </p:spPr>
      </p:pic>
      <p:pic>
        <p:nvPicPr>
          <p:cNvPr id="135" name="图片 134" descr="隐患快拍列表"/>
          <p:cNvPicPr>
            <a:picLocks noChangeAspect="1"/>
          </p:cNvPicPr>
          <p:nvPr/>
        </p:nvPicPr>
        <p:blipFill>
          <a:blip r:embed="rId7"/>
          <a:stretch>
            <a:fillRect/>
          </a:stretch>
        </p:blipFill>
        <p:spPr>
          <a:xfrm>
            <a:off x="7367870" y="2645053"/>
            <a:ext cx="939165" cy="1664970"/>
          </a:xfrm>
          <a:prstGeom prst="rect">
            <a:avLst/>
          </a:prstGeom>
          <a:ln w="28575" cmpd="sng">
            <a:solidFill>
              <a:schemeClr val="accent1">
                <a:shade val="50000"/>
              </a:schemeClr>
            </a:solidFill>
            <a:prstDash val="solid"/>
          </a:ln>
          <a:effectLst>
            <a:outerShdw blurRad="50800" dist="38100" dir="5400000" algn="t" rotWithShape="0">
              <a:prstClr val="black">
                <a:alpha val="40000"/>
              </a:prstClr>
            </a:outerShdw>
          </a:effectLst>
        </p:spPr>
      </p:pic>
      <p:sp>
        <p:nvSpPr>
          <p:cNvPr id="3" name="箭头: 右 2"/>
          <p:cNvSpPr/>
          <p:nvPr/>
        </p:nvSpPr>
        <p:spPr>
          <a:xfrm>
            <a:off x="4199518" y="2645053"/>
            <a:ext cx="324187"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6" name="箭头: 右 135"/>
          <p:cNvSpPr/>
          <p:nvPr/>
        </p:nvSpPr>
        <p:spPr>
          <a:xfrm>
            <a:off x="8517855" y="2600295"/>
            <a:ext cx="324187" cy="5232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占位符 1"/>
          <p:cNvSpPr>
            <a:spLocks noGrp="1"/>
          </p:cNvSpPr>
          <p:nvPr>
            <p:ph type="body" sz="quarter" idx="4294967295"/>
          </p:nvPr>
        </p:nvSpPr>
        <p:spPr>
          <a:xfrm>
            <a:off x="616178" y="242879"/>
            <a:ext cx="11871942" cy="544513"/>
          </a:xfrm>
        </p:spPr>
        <p:txBody>
          <a:bodyPr>
            <a:noAutofit/>
          </a:bodyPr>
          <a:p>
            <a:pPr marL="0" algn="ctr" fontAlgn="base">
              <a:lnSpc>
                <a:spcPct val="100000"/>
              </a:lnSpc>
              <a:buClrTx/>
              <a:buSzTx/>
              <a:buFontTx/>
              <a:buNone/>
            </a:pPr>
            <a:r>
              <a:rPr lang="zh-CN" altLang="en-US" sz="2530" b="1" dirty="0">
                <a:solidFill>
                  <a:srgbClr val="002B92"/>
                </a:solidFill>
                <a:latin typeface="微软雅黑" panose="020B0503020204020204" pitchFamily="34" charset="-122"/>
                <a:ea typeface="微软雅黑" panose="020B0503020204020204" pitchFamily="34" charset="-122"/>
              </a:rPr>
              <a:t>双控体系核心业务实现</a:t>
            </a:r>
            <a:endParaRPr lang="zh-CN" altLang="en-US" sz="2530" b="1" dirty="0">
              <a:solidFill>
                <a:srgbClr val="002B92"/>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2900453" y="448310"/>
            <a:ext cx="6840855" cy="480060"/>
          </a:xfrm>
          <a:prstGeom prst="rect">
            <a:avLst/>
          </a:prstGeom>
        </p:spPr>
        <p:txBody>
          <a:bodyPr wrap="square">
            <a:spAutoFit/>
          </a:bodyPr>
          <a:lstStyle/>
          <a:p>
            <a:pPr marL="0" marR="0" lvl="0" indent="0" algn="ctr" defTabSz="914400" rtl="0" eaLnBrk="1" fontAlgn="base" latinLnBrk="0" hangingPunct="1">
              <a:lnSpc>
                <a:spcPct val="100000"/>
              </a:lnSpc>
              <a:spcBef>
                <a:spcPct val="0"/>
              </a:spcBef>
              <a:spcAft>
                <a:spcPct val="0"/>
              </a:spcAft>
              <a:buClrTx/>
              <a:buSzTx/>
              <a:buFontTx/>
              <a:buNone/>
              <a:defRPr/>
            </a:pPr>
            <a:r>
              <a:rPr lang="zh-CN" altLang="en-US" sz="2530" b="1" dirty="0">
                <a:solidFill>
                  <a:srgbClr val="002B92"/>
                </a:solidFill>
                <a:latin typeface="微软雅黑" panose="020B0503020204020204" pitchFamily="34" charset="-122"/>
                <a:ea typeface="微软雅黑" panose="020B0503020204020204" pitchFamily="34" charset="-122"/>
              </a:rPr>
              <a:t>安全</a:t>
            </a: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生产动态风险看板与双重预防机制落地</a:t>
            </a:r>
            <a:endPar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pic>
        <p:nvPicPr>
          <p:cNvPr id="5" name="图片 4"/>
          <p:cNvPicPr>
            <a:picLocks noChangeAspect="1"/>
          </p:cNvPicPr>
          <p:nvPr/>
        </p:nvPicPr>
        <p:blipFill>
          <a:blip r:embed="rId1"/>
          <a:stretch>
            <a:fillRect/>
          </a:stretch>
        </p:blipFill>
        <p:spPr>
          <a:xfrm>
            <a:off x="668735" y="1288534"/>
            <a:ext cx="11013406" cy="5916490"/>
          </a:xfrm>
          <a:prstGeom prst="rect">
            <a:avLst/>
          </a:prstGeom>
        </p:spPr>
      </p:pic>
    </p:spTree>
    <p:custDataLst>
      <p:tags r:id="rId2"/>
    </p:custData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5" name="组合 24"/>
          <p:cNvGrpSpPr/>
          <p:nvPr/>
        </p:nvGrpSpPr>
        <p:grpSpPr>
          <a:xfrm>
            <a:off x="706" y="2654449"/>
            <a:ext cx="12857339" cy="1923752"/>
            <a:chOff x="353" y="2654396"/>
            <a:chExt cx="12858044" cy="1923858"/>
          </a:xfrm>
        </p:grpSpPr>
        <p:sp>
          <p:nvSpPr>
            <p:cNvPr id="2" name="矩形 1"/>
            <p:cNvSpPr/>
            <p:nvPr/>
          </p:nvSpPr>
          <p:spPr>
            <a:xfrm>
              <a:off x="353" y="2654396"/>
              <a:ext cx="12858044" cy="1923858"/>
            </a:xfrm>
            <a:prstGeom prst="rect">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24" name="图片 23"/>
            <p:cNvPicPr>
              <a:picLocks noChangeAspect="1"/>
            </p:cNvPicPr>
            <p:nvPr/>
          </p:nvPicPr>
          <p:blipFill>
            <a:blip r:embed="rId1" cstate="print">
              <a:lum bright="70000" contrast="-70000"/>
              <a:extLst>
                <a:ext uri="{28A0092B-C50C-407E-A947-70E740481C1C}">
                  <a14:useLocalDpi xmlns:a14="http://schemas.microsoft.com/office/drawing/2010/main" val="0"/>
                </a:ext>
              </a:extLst>
            </a:blip>
            <a:stretch>
              <a:fillRect/>
            </a:stretch>
          </p:blipFill>
          <p:spPr>
            <a:xfrm>
              <a:off x="452711" y="3017547"/>
              <a:ext cx="1160090" cy="1160090"/>
            </a:xfrm>
            <a:prstGeom prst="rect">
              <a:avLst/>
            </a:prstGeom>
          </p:spPr>
        </p:pic>
      </p:grpSp>
      <p:grpSp>
        <p:nvGrpSpPr>
          <p:cNvPr id="6" name="组合 5"/>
          <p:cNvGrpSpPr/>
          <p:nvPr/>
        </p:nvGrpSpPr>
        <p:grpSpPr>
          <a:xfrm>
            <a:off x="1873119" y="1917933"/>
            <a:ext cx="3037504" cy="3216977"/>
            <a:chOff x="1331640" y="1363871"/>
            <a:chExt cx="2160240" cy="2287879"/>
          </a:xfrm>
        </p:grpSpPr>
        <p:sp>
          <p:nvSpPr>
            <p:cNvPr id="3" name="椭圆 2"/>
            <p:cNvSpPr/>
            <p:nvPr/>
          </p:nvSpPr>
          <p:spPr>
            <a:xfrm>
              <a:off x="1331640" y="1491750"/>
              <a:ext cx="2160240" cy="2160000"/>
            </a:xfrm>
            <a:prstGeom prst="ellipse">
              <a:avLst/>
            </a:prstGeom>
            <a:gradFill>
              <a:gsLst>
                <a:gs pos="0">
                  <a:schemeClr val="bg1"/>
                </a:gs>
                <a:gs pos="50000">
                  <a:schemeClr val="bg1"/>
                </a:gs>
                <a:gs pos="100000">
                  <a:schemeClr val="bg1">
                    <a:lumMod val="75000"/>
                  </a:schemeClr>
                </a:gs>
              </a:gsLst>
              <a:lin ang="18900000" scaled="0"/>
            </a:gradFill>
            <a:ln>
              <a:noFill/>
            </a:ln>
            <a:effectLst>
              <a:outerShdw blurRad="444500" dist="63500" dir="8100000" algn="ctr">
                <a:srgbClr val="000000">
                  <a:alpha val="50000"/>
                </a:srgbClr>
              </a:outerShdw>
            </a:effectLst>
            <a:scene3d>
              <a:camera prst="orthographicFront">
                <a:rot lat="0" lon="0" rev="0"/>
              </a:camera>
              <a:lightRig rig="brightRoom" dir="t">
                <a:rot lat="0" lon="0" rev="600000"/>
              </a:lightRig>
            </a:scene3d>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椭圆 3"/>
            <p:cNvSpPr/>
            <p:nvPr/>
          </p:nvSpPr>
          <p:spPr>
            <a:xfrm>
              <a:off x="1511760" y="1671750"/>
              <a:ext cx="1800000" cy="1800000"/>
            </a:xfrm>
            <a:prstGeom prst="ellipse">
              <a:avLst/>
            </a:pr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5" name="TextBox 4"/>
            <p:cNvSpPr txBox="1"/>
            <p:nvPr/>
          </p:nvSpPr>
          <p:spPr>
            <a:xfrm>
              <a:off x="1943708" y="1363871"/>
              <a:ext cx="936104" cy="2188930"/>
            </a:xfrm>
            <a:prstGeom prst="rect">
              <a:avLst/>
            </a:prstGeom>
            <a:noFill/>
          </p:spPr>
          <p:txBody>
            <a:bodyPr wrap="square" rtlCol="0">
              <a:spAutoFit/>
            </a:bodyPr>
            <a:lstStyle/>
            <a:p>
              <a:pPr algn="ctr"/>
              <a:r>
                <a:rPr lang="en-US" altLang="zh-CN" sz="19405" dirty="0">
                  <a:solidFill>
                    <a:schemeClr val="bg1"/>
                  </a:solidFill>
                  <a:latin typeface="华文中宋" panose="02010600040101010101" pitchFamily="2" charset="-122"/>
                  <a:ea typeface="华文中宋" panose="02010600040101010101" pitchFamily="2" charset="-122"/>
                </a:rPr>
                <a:t>7</a:t>
              </a:r>
              <a:endParaRPr lang="en-US" altLang="zh-CN" sz="19405" dirty="0">
                <a:solidFill>
                  <a:schemeClr val="bg1"/>
                </a:solidFill>
                <a:latin typeface="华文中宋" panose="02010600040101010101" pitchFamily="2" charset="-122"/>
                <a:ea typeface="华文中宋" panose="02010600040101010101" pitchFamily="2" charset="-122"/>
              </a:endParaRPr>
            </a:p>
          </p:txBody>
        </p:sp>
      </p:grpSp>
      <p:sp>
        <p:nvSpPr>
          <p:cNvPr id="7" name="矩形 6"/>
          <p:cNvSpPr/>
          <p:nvPr/>
        </p:nvSpPr>
        <p:spPr>
          <a:xfrm>
            <a:off x="5132705" y="3112770"/>
            <a:ext cx="7499985" cy="768350"/>
          </a:xfrm>
          <a:prstGeom prst="rect">
            <a:avLst/>
          </a:prstGeom>
        </p:spPr>
        <p:txBody>
          <a:bodyPr wrap="square">
            <a:spAutoFit/>
          </a:bodyPr>
          <a:lstStyle/>
          <a:p>
            <a:pPr algn="l">
              <a:spcBef>
                <a:spcPct val="0"/>
              </a:spcBef>
            </a:pPr>
            <a:r>
              <a:rPr lang="zh-CN" altLang="en-US" sz="4400" b="1" dirty="0">
                <a:solidFill>
                  <a:schemeClr val="bg1"/>
                </a:solidFill>
                <a:latin typeface="微软雅黑" panose="020B0503020204020204" pitchFamily="34" charset="-122"/>
                <a:ea typeface="微软雅黑" panose="020B0503020204020204" pitchFamily="34" charset="-122"/>
                <a:sym typeface="+mn-ea"/>
              </a:rPr>
              <a:t>项目实施推进建议</a:t>
            </a:r>
            <a:endParaRPr lang="en-US" altLang="zh-CN" sz="3600" b="1" dirty="0">
              <a:solidFill>
                <a:schemeClr val="bg1"/>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doors dir="ver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barn(inVertical)">
                                      <p:cBhvr>
                                        <p:cTn id="7" dur="250"/>
                                        <p:tgtEl>
                                          <p:spTgt spid="25"/>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p:cTn id="11" dur="250" fill="hold"/>
                                        <p:tgtEl>
                                          <p:spTgt spid="6"/>
                                        </p:tgtEl>
                                        <p:attrNameLst>
                                          <p:attrName>ppt_w</p:attrName>
                                        </p:attrNameLst>
                                      </p:cBhvr>
                                      <p:tavLst>
                                        <p:tav tm="0">
                                          <p:val>
                                            <p:fltVal val="0"/>
                                          </p:val>
                                        </p:tav>
                                        <p:tav tm="100000">
                                          <p:val>
                                            <p:strVal val="#ppt_w"/>
                                          </p:val>
                                        </p:tav>
                                      </p:tavLst>
                                    </p:anim>
                                    <p:anim calcmode="lin" valueType="num">
                                      <p:cBhvr>
                                        <p:cTn id="12" dur="250" fill="hold"/>
                                        <p:tgtEl>
                                          <p:spTgt spid="6"/>
                                        </p:tgtEl>
                                        <p:attrNameLst>
                                          <p:attrName>ppt_h</p:attrName>
                                        </p:attrNameLst>
                                      </p:cBhvr>
                                      <p:tavLst>
                                        <p:tav tm="0">
                                          <p:val>
                                            <p:fltVal val="0"/>
                                          </p:val>
                                        </p:tav>
                                        <p:tav tm="100000">
                                          <p:val>
                                            <p:strVal val="#ppt_h"/>
                                          </p:val>
                                        </p:tav>
                                      </p:tavLst>
                                    </p:anim>
                                    <p:animEffect transition="in" filter="fade">
                                      <p:cBhvr>
                                        <p:cTn id="13" dur="250"/>
                                        <p:tgtEl>
                                          <p:spTgt spid="6"/>
                                        </p:tgtEl>
                                      </p:cBhvr>
                                    </p:animEffect>
                                  </p:childTnLst>
                                </p:cTn>
                              </p:par>
                            </p:childTnLst>
                          </p:cTn>
                        </p:par>
                        <p:par>
                          <p:cTn id="14" fill="hold">
                            <p:stCondLst>
                              <p:cond delay="1000"/>
                            </p:stCondLst>
                            <p:childTnLst>
                              <p:par>
                                <p:cTn id="15" presetID="22" presetClass="entr" presetSubtype="8" fill="hold" grpId="0" nodeType="after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2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组合 5"/>
          <p:cNvGrpSpPr/>
          <p:nvPr/>
        </p:nvGrpSpPr>
        <p:grpSpPr bwMode="auto">
          <a:xfrm>
            <a:off x="353" y="-11885"/>
            <a:ext cx="2897786" cy="494781"/>
            <a:chOff x="6097456" y="3877982"/>
            <a:chExt cx="2831127" cy="483577"/>
          </a:xfrm>
        </p:grpSpPr>
        <p:sp>
          <p:nvSpPr>
            <p:cNvPr id="6" name="任意多边形 5"/>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963930" fontAlgn="auto">
                <a:spcBef>
                  <a:spcPts val="0"/>
                </a:spcBef>
                <a:spcAft>
                  <a:spcPts val="0"/>
                </a:spcAft>
                <a:defRPr/>
              </a:pPr>
              <a:endParaRPr lang="zh-CN" altLang="en-US" sz="2045" noProof="1">
                <a:solidFill>
                  <a:prstClr val="white"/>
                </a:solidFill>
                <a:latin typeface="微软雅黑" panose="020B0503020204020204" pitchFamily="34" charset="-122"/>
                <a:ea typeface="微软雅黑" panose="020B0503020204020204" pitchFamily="34" charset="-122"/>
              </a:endParaRPr>
            </a:p>
          </p:txBody>
        </p:sp>
        <p:sp>
          <p:nvSpPr>
            <p:cNvPr id="7" name="任意多边形 6"/>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963930" fontAlgn="auto">
                <a:spcBef>
                  <a:spcPts val="0"/>
                </a:spcBef>
                <a:spcAft>
                  <a:spcPts val="0"/>
                </a:spcAft>
              </a:pPr>
              <a:r>
                <a:rPr lang="zh-CN" altLang="en-US" sz="2045" noProof="1">
                  <a:solidFill>
                    <a:srgbClr val="FEFFFF"/>
                  </a:solidFill>
                  <a:latin typeface="微软雅黑" panose="020B0503020204020204" pitchFamily="34" charset="-122"/>
                  <a:ea typeface="微软雅黑" panose="020B0503020204020204" pitchFamily="34" charset="-122"/>
                </a:rPr>
                <a:t>实施方法论</a:t>
              </a:r>
              <a:endParaRPr lang="zh-CN" altLang="en-US" sz="2045" noProof="1">
                <a:solidFill>
                  <a:srgbClr val="FEFFFF"/>
                </a:solidFill>
                <a:latin typeface="微软雅黑" panose="020B0503020204020204" pitchFamily="34" charset="-122"/>
                <a:ea typeface="微软雅黑" panose="020B0503020204020204" pitchFamily="34" charset="-122"/>
              </a:endParaRPr>
            </a:p>
          </p:txBody>
        </p:sp>
      </p:grpSp>
      <p:sp>
        <p:nvSpPr>
          <p:cNvPr id="32" name="Rectangle 2"/>
          <p:cNvSpPr txBox="1">
            <a:spLocks noChangeArrowheads="1"/>
          </p:cNvSpPr>
          <p:nvPr/>
        </p:nvSpPr>
        <p:spPr>
          <a:xfrm>
            <a:off x="1770008" y="157493"/>
            <a:ext cx="9168054" cy="723265"/>
          </a:xfr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64565" fontAlgn="auto">
              <a:spcAft>
                <a:spcPts val="0"/>
              </a:spcAft>
            </a:pPr>
            <a:r>
              <a:rPr lang="zh-CN" altLang="en-US" sz="2955" dirty="0">
                <a:solidFill>
                  <a:prstClr val="black"/>
                </a:solidFill>
                <a:latin typeface="微软雅黑" panose="020B0503020204020204" pitchFamily="34" charset="-122"/>
                <a:ea typeface="微软雅黑" panose="020B0503020204020204" pitchFamily="34" charset="-122"/>
              </a:rPr>
              <a:t>项目实施方法论</a:t>
            </a:r>
            <a:endParaRPr lang="zh-CN" altLang="en-US" sz="2955" dirty="0">
              <a:solidFill>
                <a:prstClr val="black"/>
              </a:solidFill>
              <a:latin typeface="微软雅黑" panose="020B0503020204020204" pitchFamily="34" charset="-122"/>
              <a:ea typeface="微软雅黑" panose="020B0503020204020204" pitchFamily="34" charset="-122"/>
            </a:endParaRPr>
          </a:p>
        </p:txBody>
      </p:sp>
      <p:grpSp>
        <p:nvGrpSpPr>
          <p:cNvPr id="33" name="组合 3"/>
          <p:cNvGrpSpPr/>
          <p:nvPr/>
        </p:nvGrpSpPr>
        <p:grpSpPr>
          <a:xfrm>
            <a:off x="3146794" y="2075370"/>
            <a:ext cx="6414482" cy="4708940"/>
            <a:chOff x="7205102" y="2793360"/>
            <a:chExt cx="4261844" cy="3064039"/>
          </a:xfrm>
        </p:grpSpPr>
        <p:grpSp>
          <p:nvGrpSpPr>
            <p:cNvPr id="35" name="组合 1"/>
            <p:cNvGrpSpPr/>
            <p:nvPr/>
          </p:nvGrpSpPr>
          <p:grpSpPr>
            <a:xfrm>
              <a:off x="7506843" y="2853109"/>
              <a:ext cx="3697184" cy="3004290"/>
              <a:chOff x="3197101" y="1092791"/>
              <a:chExt cx="5562667" cy="4415213"/>
            </a:xfrm>
            <a:effectLst>
              <a:outerShdw blurRad="63500" sx="102000" sy="102000" algn="ctr" rotWithShape="0">
                <a:prstClr val="black">
                  <a:alpha val="40000"/>
                </a:prstClr>
              </a:outerShdw>
            </a:effectLst>
          </p:grpSpPr>
          <p:sp>
            <p:nvSpPr>
              <p:cNvPr id="39" name="椭圆 13"/>
              <p:cNvSpPr/>
              <p:nvPr/>
            </p:nvSpPr>
            <p:spPr>
              <a:xfrm>
                <a:off x="5016784" y="1092791"/>
                <a:ext cx="1931145" cy="1814052"/>
              </a:xfrm>
              <a:prstGeom prst="ellipse">
                <a:avLst/>
              </a:prstGeom>
              <a:solidFill>
                <a:schemeClr val="accent2"/>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fontAlgn="auto">
                  <a:lnSpc>
                    <a:spcPct val="130000"/>
                  </a:lnSpc>
                  <a:spcBef>
                    <a:spcPts val="0"/>
                  </a:spcBef>
                  <a:spcAft>
                    <a:spcPts val="0"/>
                  </a:spcAft>
                </a:pPr>
                <a:r>
                  <a:rPr lang="zh-CN" altLang="en-US" sz="2110" b="1" dirty="0">
                    <a:solidFill>
                      <a:prstClr val="white"/>
                    </a:solidFill>
                    <a:latin typeface="Century Gothic" panose="020B0502020202020204"/>
                    <a:ea typeface="微软雅黑" panose="020B0503020204020204" pitchFamily="34" charset="-122"/>
                  </a:rPr>
                  <a:t>管理需求</a:t>
                </a:r>
                <a:endParaRPr lang="en-US" altLang="zh-CN" sz="2110" b="1" dirty="0">
                  <a:solidFill>
                    <a:prstClr val="white"/>
                  </a:solidFill>
                  <a:latin typeface="Century Gothic" panose="020B0502020202020204"/>
                  <a:ea typeface="微软雅黑" panose="020B0503020204020204" pitchFamily="34" charset="-122"/>
                </a:endParaRPr>
              </a:p>
              <a:p>
                <a:pPr algn="ctr" defTabSz="1285240" fontAlgn="auto">
                  <a:lnSpc>
                    <a:spcPct val="130000"/>
                  </a:lnSpc>
                  <a:spcBef>
                    <a:spcPts val="0"/>
                  </a:spcBef>
                  <a:spcAft>
                    <a:spcPts val="0"/>
                  </a:spcAft>
                </a:pPr>
                <a:r>
                  <a:rPr lang="zh-CN" altLang="en-US" sz="2110" b="1" dirty="0">
                    <a:solidFill>
                      <a:prstClr val="white"/>
                    </a:solidFill>
                    <a:latin typeface="Century Gothic" panose="020B0502020202020204"/>
                    <a:ea typeface="微软雅黑" panose="020B0503020204020204" pitchFamily="34" charset="-122"/>
                  </a:rPr>
                  <a:t>顶层设计</a:t>
                </a:r>
                <a:endParaRPr lang="zh-CN" altLang="en-US" sz="2110" b="1" dirty="0">
                  <a:solidFill>
                    <a:prstClr val="white"/>
                  </a:solidFill>
                  <a:latin typeface="Century Gothic" panose="020B0502020202020204"/>
                  <a:ea typeface="微软雅黑" panose="020B0503020204020204" pitchFamily="34" charset="-122"/>
                </a:endParaRPr>
              </a:p>
            </p:txBody>
          </p:sp>
          <p:sp>
            <p:nvSpPr>
              <p:cNvPr id="40" name="椭圆 14"/>
              <p:cNvSpPr/>
              <p:nvPr/>
            </p:nvSpPr>
            <p:spPr>
              <a:xfrm>
                <a:off x="3197101" y="3693952"/>
                <a:ext cx="1814052" cy="1814052"/>
              </a:xfrm>
              <a:prstGeom prst="ellipse">
                <a:avLst/>
              </a:prstGeom>
              <a:solidFill>
                <a:srgbClr val="4D4D4D"/>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fontAlgn="auto">
                  <a:lnSpc>
                    <a:spcPct val="130000"/>
                  </a:lnSpc>
                  <a:spcBef>
                    <a:spcPts val="0"/>
                  </a:spcBef>
                  <a:spcAft>
                    <a:spcPts val="0"/>
                  </a:spcAft>
                </a:pPr>
                <a:r>
                  <a:rPr lang="zh-CN" altLang="en-US" sz="2110" b="1" dirty="0">
                    <a:solidFill>
                      <a:prstClr val="white"/>
                    </a:solidFill>
                    <a:latin typeface="Century Gothic" panose="020B0502020202020204"/>
                    <a:ea typeface="微软雅黑" panose="020B0503020204020204" pitchFamily="34" charset="-122"/>
                  </a:rPr>
                  <a:t>信息化系统设计</a:t>
                </a:r>
                <a:endParaRPr lang="zh-CN" altLang="en-US" sz="2110" b="1" dirty="0">
                  <a:solidFill>
                    <a:prstClr val="white"/>
                  </a:solidFill>
                  <a:latin typeface="Century Gothic" panose="020B0502020202020204"/>
                  <a:ea typeface="微软雅黑" panose="020B0503020204020204" pitchFamily="34" charset="-122"/>
                </a:endParaRPr>
              </a:p>
            </p:txBody>
          </p:sp>
          <p:sp>
            <p:nvSpPr>
              <p:cNvPr id="41" name="椭圆 15"/>
              <p:cNvSpPr/>
              <p:nvPr/>
            </p:nvSpPr>
            <p:spPr>
              <a:xfrm>
                <a:off x="6945716" y="3693952"/>
                <a:ext cx="1814052" cy="1814052"/>
              </a:xfrm>
              <a:prstGeom prst="ellipse">
                <a:avLst/>
              </a:prstGeom>
              <a:solidFill>
                <a:srgbClr val="7F7F7F"/>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fontAlgn="auto">
                  <a:lnSpc>
                    <a:spcPct val="130000"/>
                  </a:lnSpc>
                  <a:spcBef>
                    <a:spcPts val="0"/>
                  </a:spcBef>
                  <a:spcAft>
                    <a:spcPts val="0"/>
                  </a:spcAft>
                </a:pPr>
                <a:r>
                  <a:rPr lang="zh-CN" altLang="en-US" sz="2110" b="1" dirty="0">
                    <a:solidFill>
                      <a:prstClr val="white"/>
                    </a:solidFill>
                    <a:latin typeface="Century Gothic" panose="020B0502020202020204"/>
                    <a:ea typeface="微软雅黑" panose="020B0503020204020204" pitchFamily="34" charset="-122"/>
                  </a:rPr>
                  <a:t>管理体系</a:t>
                </a:r>
                <a:endParaRPr lang="en-US" altLang="zh-CN" sz="2110" b="1" dirty="0">
                  <a:solidFill>
                    <a:prstClr val="white"/>
                  </a:solidFill>
                  <a:latin typeface="Century Gothic" panose="020B0502020202020204"/>
                  <a:ea typeface="微软雅黑" panose="020B0503020204020204" pitchFamily="34" charset="-122"/>
                </a:endParaRPr>
              </a:p>
              <a:p>
                <a:pPr algn="ctr" defTabSz="1285240" fontAlgn="auto">
                  <a:lnSpc>
                    <a:spcPct val="130000"/>
                  </a:lnSpc>
                  <a:spcBef>
                    <a:spcPts val="0"/>
                  </a:spcBef>
                  <a:spcAft>
                    <a:spcPts val="0"/>
                  </a:spcAft>
                </a:pPr>
                <a:r>
                  <a:rPr lang="zh-CN" altLang="en-US" sz="2110" b="1" dirty="0">
                    <a:solidFill>
                      <a:prstClr val="white"/>
                    </a:solidFill>
                    <a:latin typeface="Century Gothic" panose="020B0502020202020204"/>
                    <a:ea typeface="微软雅黑" panose="020B0503020204020204" pitchFamily="34" charset="-122"/>
                  </a:rPr>
                  <a:t>工具方法</a:t>
                </a:r>
                <a:endParaRPr lang="zh-CN" altLang="en-US" sz="2110" b="1" dirty="0">
                  <a:solidFill>
                    <a:prstClr val="white"/>
                  </a:solidFill>
                  <a:latin typeface="Century Gothic" panose="020B0502020202020204"/>
                  <a:ea typeface="微软雅黑" panose="020B0503020204020204" pitchFamily="34" charset="-122"/>
                </a:endParaRPr>
              </a:p>
            </p:txBody>
          </p:sp>
          <p:sp>
            <p:nvSpPr>
              <p:cNvPr id="42" name="箭头: 左右 16"/>
              <p:cNvSpPr/>
              <p:nvPr/>
            </p:nvSpPr>
            <p:spPr>
              <a:xfrm>
                <a:off x="5058241" y="4198433"/>
                <a:ext cx="1814051" cy="626807"/>
              </a:xfrm>
              <a:prstGeom prst="leftRightArrow">
                <a:avLst/>
              </a:prstGeom>
              <a:solidFill>
                <a:srgbClr val="BFBF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fontAlgn="auto">
                  <a:lnSpc>
                    <a:spcPct val="130000"/>
                  </a:lnSpc>
                  <a:spcBef>
                    <a:spcPts val="0"/>
                  </a:spcBef>
                  <a:spcAft>
                    <a:spcPts val="0"/>
                  </a:spcAft>
                </a:pPr>
                <a:endParaRPr lang="zh-CN" altLang="en-US" sz="1265" b="1" dirty="0">
                  <a:solidFill>
                    <a:srgbClr val="FF0000"/>
                  </a:solidFill>
                  <a:latin typeface="Century Gothic" panose="020B0502020202020204"/>
                  <a:ea typeface="微软雅黑" panose="020B0503020204020204" pitchFamily="34" charset="-122"/>
                </a:endParaRPr>
              </a:p>
            </p:txBody>
          </p:sp>
          <p:sp>
            <p:nvSpPr>
              <p:cNvPr id="43" name="箭头: 右 17"/>
              <p:cNvSpPr/>
              <p:nvPr/>
            </p:nvSpPr>
            <p:spPr>
              <a:xfrm rot="3210617">
                <a:off x="6499101" y="2828739"/>
                <a:ext cx="1234485" cy="678367"/>
              </a:xfrm>
              <a:prstGeom prst="rightArrow">
                <a:avLst/>
              </a:prstGeom>
              <a:solidFill>
                <a:srgbClr val="BFBF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fontAlgn="auto">
                  <a:lnSpc>
                    <a:spcPct val="130000"/>
                  </a:lnSpc>
                  <a:spcBef>
                    <a:spcPts val="0"/>
                  </a:spcBef>
                  <a:spcAft>
                    <a:spcPts val="0"/>
                  </a:spcAft>
                </a:pPr>
                <a:endParaRPr lang="zh-CN" altLang="en-US" sz="1265" b="1" dirty="0">
                  <a:solidFill>
                    <a:srgbClr val="FF0000"/>
                  </a:solidFill>
                  <a:latin typeface="Century Gothic" panose="020B0502020202020204"/>
                  <a:ea typeface="微软雅黑" panose="020B0503020204020204" pitchFamily="34" charset="-122"/>
                </a:endParaRPr>
              </a:p>
            </p:txBody>
          </p:sp>
          <p:sp>
            <p:nvSpPr>
              <p:cNvPr id="44" name="箭头: 右 18"/>
              <p:cNvSpPr/>
              <p:nvPr/>
            </p:nvSpPr>
            <p:spPr>
              <a:xfrm rot="7759746">
                <a:off x="4267975" y="2921949"/>
                <a:ext cx="1290484" cy="648930"/>
              </a:xfrm>
              <a:prstGeom prst="rightArrow">
                <a:avLst/>
              </a:prstGeom>
              <a:solidFill>
                <a:srgbClr val="BFBFBF"/>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fontAlgn="auto">
                  <a:lnSpc>
                    <a:spcPct val="130000"/>
                  </a:lnSpc>
                  <a:spcBef>
                    <a:spcPts val="0"/>
                  </a:spcBef>
                  <a:spcAft>
                    <a:spcPts val="0"/>
                  </a:spcAft>
                </a:pPr>
                <a:endParaRPr lang="zh-CN" altLang="en-US" sz="1265" b="1" dirty="0">
                  <a:solidFill>
                    <a:srgbClr val="FF0000"/>
                  </a:solidFill>
                  <a:latin typeface="Century Gothic" panose="020B0502020202020204"/>
                  <a:ea typeface="微软雅黑" panose="020B0503020204020204" pitchFamily="34" charset="-122"/>
                </a:endParaRPr>
              </a:p>
            </p:txBody>
          </p:sp>
        </p:grpSp>
        <p:sp>
          <p:nvSpPr>
            <p:cNvPr id="36" name="椭圆 19"/>
            <p:cNvSpPr/>
            <p:nvPr/>
          </p:nvSpPr>
          <p:spPr>
            <a:xfrm>
              <a:off x="9757752" y="2793360"/>
              <a:ext cx="422031" cy="416439"/>
            </a:xfrm>
            <a:prstGeom prst="ellipse">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fontAlgn="auto">
                <a:lnSpc>
                  <a:spcPct val="130000"/>
                </a:lnSpc>
                <a:spcBef>
                  <a:spcPts val="0"/>
                </a:spcBef>
                <a:spcAft>
                  <a:spcPts val="0"/>
                </a:spcAft>
              </a:pPr>
              <a:r>
                <a:rPr lang="en-US" altLang="zh-CN" sz="1475" b="1" dirty="0">
                  <a:solidFill>
                    <a:prstClr val="white"/>
                  </a:solidFill>
                  <a:latin typeface="Century Gothic" panose="020B0502020202020204"/>
                  <a:ea typeface="微软雅黑" panose="020B0503020204020204" pitchFamily="34" charset="-122"/>
                </a:rPr>
                <a:t>1</a:t>
              </a:r>
              <a:endParaRPr lang="zh-CN" altLang="en-US" sz="1475" b="1" dirty="0">
                <a:solidFill>
                  <a:prstClr val="white"/>
                </a:solidFill>
                <a:latin typeface="Century Gothic" panose="020B0502020202020204"/>
                <a:ea typeface="微软雅黑" panose="020B0503020204020204" pitchFamily="34" charset="-122"/>
              </a:endParaRPr>
            </a:p>
          </p:txBody>
        </p:sp>
        <p:sp>
          <p:nvSpPr>
            <p:cNvPr id="37" name="椭圆 22"/>
            <p:cNvSpPr/>
            <p:nvPr/>
          </p:nvSpPr>
          <p:spPr>
            <a:xfrm>
              <a:off x="11044915" y="5184599"/>
              <a:ext cx="422031" cy="416439"/>
            </a:xfrm>
            <a:prstGeom prst="ellipse">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fontAlgn="auto">
                <a:lnSpc>
                  <a:spcPct val="130000"/>
                </a:lnSpc>
                <a:spcBef>
                  <a:spcPts val="0"/>
                </a:spcBef>
                <a:spcAft>
                  <a:spcPts val="0"/>
                </a:spcAft>
              </a:pPr>
              <a:r>
                <a:rPr lang="en-US" altLang="zh-CN" sz="1475" b="1" dirty="0">
                  <a:solidFill>
                    <a:prstClr val="white"/>
                  </a:solidFill>
                  <a:latin typeface="Century Gothic" panose="020B0502020202020204"/>
                  <a:ea typeface="微软雅黑" panose="020B0503020204020204" pitchFamily="34" charset="-122"/>
                </a:rPr>
                <a:t>2</a:t>
              </a:r>
              <a:endParaRPr lang="zh-CN" altLang="en-US" sz="1475" b="1" dirty="0">
                <a:solidFill>
                  <a:prstClr val="white"/>
                </a:solidFill>
                <a:latin typeface="Century Gothic" panose="020B0502020202020204"/>
                <a:ea typeface="微软雅黑" panose="020B0503020204020204" pitchFamily="34" charset="-122"/>
              </a:endParaRPr>
            </a:p>
          </p:txBody>
        </p:sp>
        <p:sp>
          <p:nvSpPr>
            <p:cNvPr id="38" name="椭圆 23"/>
            <p:cNvSpPr/>
            <p:nvPr/>
          </p:nvSpPr>
          <p:spPr>
            <a:xfrm>
              <a:off x="7205102" y="5275562"/>
              <a:ext cx="422031" cy="416439"/>
            </a:xfrm>
            <a:prstGeom prst="ellipse">
              <a:avLst/>
            </a:prstGeom>
            <a:solidFill>
              <a:srgbClr val="C00000"/>
            </a:solidFill>
            <a:ln w="38100">
              <a:noFill/>
            </a:ln>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defTabSz="1285240" fontAlgn="auto">
                <a:lnSpc>
                  <a:spcPct val="130000"/>
                </a:lnSpc>
                <a:spcBef>
                  <a:spcPts val="0"/>
                </a:spcBef>
                <a:spcAft>
                  <a:spcPts val="0"/>
                </a:spcAft>
              </a:pPr>
              <a:r>
                <a:rPr lang="en-US" altLang="zh-CN" sz="1475" b="1" dirty="0">
                  <a:solidFill>
                    <a:prstClr val="white"/>
                  </a:solidFill>
                  <a:latin typeface="Century Gothic" panose="020B0502020202020204"/>
                  <a:ea typeface="微软雅黑" panose="020B0503020204020204" pitchFamily="34" charset="-122"/>
                </a:rPr>
                <a:t>3</a:t>
              </a:r>
              <a:endParaRPr lang="zh-CN" altLang="en-US" sz="1475" b="1" dirty="0">
                <a:solidFill>
                  <a:prstClr val="white"/>
                </a:solidFill>
                <a:latin typeface="Century Gothic" panose="020B0502020202020204"/>
                <a:ea typeface="微软雅黑" panose="020B0503020204020204" pitchFamily="34" charset="-122"/>
              </a:endParaRPr>
            </a:p>
          </p:txBody>
        </p:sp>
      </p:grpSp>
      <p:sp>
        <p:nvSpPr>
          <p:cNvPr id="45" name="矩形 12"/>
          <p:cNvSpPr/>
          <p:nvPr/>
        </p:nvSpPr>
        <p:spPr>
          <a:xfrm>
            <a:off x="878708" y="1097753"/>
            <a:ext cx="10846152" cy="1064260"/>
          </a:xfrm>
          <a:prstGeom prst="rect">
            <a:avLst/>
          </a:prstGeom>
          <a:noFill/>
          <a:effectLst/>
        </p:spPr>
        <p:txBody>
          <a:bodyPr wrap="square">
            <a:spAutoFit/>
          </a:bodyPr>
          <a:lstStyle/>
          <a:p>
            <a:pPr defTabSz="963930" fontAlgn="auto">
              <a:lnSpc>
                <a:spcPct val="150000"/>
              </a:lnSpc>
              <a:spcBef>
                <a:spcPts val="0"/>
              </a:spcBef>
              <a:spcAft>
                <a:spcPts val="0"/>
              </a:spcAft>
            </a:pPr>
            <a:r>
              <a:rPr lang="zh-CN" altLang="en-US" sz="2110" dirty="0">
                <a:solidFill>
                  <a:prstClr val="black"/>
                </a:solidFill>
                <a:latin typeface="微软雅黑" panose="020B0503020204020204" pitchFamily="34" charset="-122"/>
                <a:ea typeface="微软雅黑" panose="020B0503020204020204" pitchFamily="34" charset="-122"/>
              </a:rPr>
              <a:t>按照“两化融合”方法，即管理体系和信息化相融合，规划设计</a:t>
            </a:r>
            <a:r>
              <a:rPr lang="zh-CN" altLang="zh-CN" sz="2110" dirty="0">
                <a:solidFill>
                  <a:prstClr val="black"/>
                </a:solidFill>
                <a:latin typeface="微软雅黑" panose="020B0503020204020204" pitchFamily="34" charset="-122"/>
                <a:ea typeface="微软雅黑" panose="020B0503020204020204" pitchFamily="34" charset="-122"/>
              </a:rPr>
              <a:t>符合实际的</a:t>
            </a:r>
            <a:r>
              <a:rPr lang="zh-CN" altLang="en-US" sz="2110" dirty="0">
                <a:solidFill>
                  <a:prstClr val="black"/>
                </a:solidFill>
                <a:latin typeface="微软雅黑" panose="020B0503020204020204" pitchFamily="34" charset="-122"/>
                <a:ea typeface="微软雅黑" panose="020B0503020204020204" pitchFamily="34" charset="-122"/>
              </a:rPr>
              <a:t>安全生产智能管控平台</a:t>
            </a:r>
            <a:r>
              <a:rPr lang="zh-CN" altLang="zh-CN" sz="2110" dirty="0">
                <a:solidFill>
                  <a:prstClr val="black"/>
                </a:solidFill>
                <a:latin typeface="微软雅黑" panose="020B0503020204020204" pitchFamily="34" charset="-122"/>
                <a:ea typeface="微软雅黑" panose="020B0503020204020204" pitchFamily="34" charset="-122"/>
              </a:rPr>
              <a:t>。</a:t>
            </a:r>
            <a:endParaRPr lang="zh-CN" altLang="en-US" sz="2110" dirty="0">
              <a:solidFill>
                <a:prstClr val="black"/>
              </a:solidFill>
              <a:latin typeface="微软雅黑" panose="020B0503020204020204" pitchFamily="34" charset="-122"/>
              <a:ea typeface="微软雅黑" panose="020B0503020204020204" pitchFamily="34" charset="-122"/>
            </a:endParaRPr>
          </a:p>
        </p:txBody>
      </p:sp>
      <p:sp>
        <p:nvSpPr>
          <p:cNvPr id="2" name="文本框 1"/>
          <p:cNvSpPr txBox="1"/>
          <p:nvPr/>
        </p:nvSpPr>
        <p:spPr>
          <a:xfrm>
            <a:off x="4382239" y="4064201"/>
            <a:ext cx="3486852" cy="384401"/>
          </a:xfrm>
          <a:prstGeom prst="rect">
            <a:avLst/>
          </a:prstGeom>
          <a:noFill/>
        </p:spPr>
        <p:txBody>
          <a:bodyPr wrap="none" rtlCol="0">
            <a:spAutoFit/>
          </a:bodyPr>
          <a:lstStyle/>
          <a:p>
            <a:pPr defTabSz="963930" fontAlgn="auto">
              <a:spcBef>
                <a:spcPts val="0"/>
              </a:spcBef>
              <a:spcAft>
                <a:spcPts val="0"/>
              </a:spcAft>
            </a:pPr>
            <a:r>
              <a:rPr lang="zh-CN" altLang="en-US" sz="1900" dirty="0">
                <a:solidFill>
                  <a:prstClr val="black"/>
                </a:solidFill>
                <a:latin typeface="Century Gothic" panose="020B0502020202020204"/>
                <a:ea typeface="微软雅黑" panose="020B0503020204020204" pitchFamily="34" charset="-122"/>
              </a:rPr>
              <a:t>管理设计 信息化载体 同步进行</a:t>
            </a:r>
            <a:endParaRPr lang="zh-CN" altLang="en-US" sz="1900" dirty="0">
              <a:solidFill>
                <a:prstClr val="black"/>
              </a:solidFill>
              <a:latin typeface="Century Gothic" panose="020B0502020202020204"/>
              <a:ea typeface="微软雅黑" panose="020B0503020204020204" pitchFamily="34" charset="-122"/>
            </a:endParaRPr>
          </a:p>
        </p:txBody>
      </p:sp>
    </p:spTree>
  </p:cSld>
  <p:clrMapOvr>
    <a:masterClrMapping/>
  </p:clrMapOvr>
  <p:transition>
    <p:dissolv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2"/>
          <p:cNvSpPr txBox="1">
            <a:spLocks noChangeArrowheads="1"/>
          </p:cNvSpPr>
          <p:nvPr/>
        </p:nvSpPr>
        <p:spPr>
          <a:xfrm>
            <a:off x="1770008" y="157493"/>
            <a:ext cx="9168054" cy="723265"/>
          </a:xfr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64565" fontAlgn="auto">
              <a:spcAft>
                <a:spcPts val="0"/>
              </a:spcAft>
            </a:pPr>
            <a:r>
              <a:rPr lang="zh-CN" altLang="en-US" sz="2955" dirty="0">
                <a:solidFill>
                  <a:prstClr val="black"/>
                </a:solidFill>
                <a:latin typeface="微软雅黑" panose="020B0503020204020204" pitchFamily="34" charset="-122"/>
                <a:ea typeface="微软雅黑" panose="020B0503020204020204" pitchFamily="34" charset="-122"/>
              </a:rPr>
              <a:t>项目实施步骤</a:t>
            </a:r>
            <a:endParaRPr lang="zh-CN" altLang="en-US" sz="2955" dirty="0">
              <a:solidFill>
                <a:prstClr val="black"/>
              </a:solidFill>
              <a:latin typeface="微软雅黑" panose="020B0503020204020204" pitchFamily="34" charset="-122"/>
              <a:ea typeface="微软雅黑" panose="020B0503020204020204" pitchFamily="34" charset="-122"/>
            </a:endParaRPr>
          </a:p>
        </p:txBody>
      </p:sp>
      <p:sp>
        <p:nvSpPr>
          <p:cNvPr id="20" name="矩形​​ 3"/>
          <p:cNvSpPr/>
          <p:nvPr/>
        </p:nvSpPr>
        <p:spPr>
          <a:xfrm>
            <a:off x="872083" y="977062"/>
            <a:ext cx="11082695" cy="981790"/>
          </a:xfrm>
          <a:prstGeom prst="rect">
            <a:avLst/>
          </a:prstGeom>
          <a:solidFill>
            <a:sysClr val="window" lastClr="FFFFFF"/>
          </a:solidFill>
          <a:ln w="12700">
            <a:noFill/>
            <a:miter lim="800000"/>
          </a:ln>
          <a:effectLst/>
        </p:spPr>
        <p:txBody>
          <a:bodyPr anchor="ctr"/>
          <a:lstStyle/>
          <a:p>
            <a:pPr indent="481965" defTabSz="2295525" fontAlgn="auto">
              <a:lnSpc>
                <a:spcPct val="120000"/>
              </a:lnSpc>
              <a:spcBef>
                <a:spcPts val="0"/>
              </a:spcBef>
              <a:spcAft>
                <a:spcPts val="0"/>
              </a:spcAft>
            </a:pPr>
            <a:r>
              <a:rPr lang="zh-CN" altLang="en-US" sz="1900" kern="0" dirty="0">
                <a:solidFill>
                  <a:prstClr val="black"/>
                </a:solidFill>
                <a:latin typeface="微软雅黑" panose="020B0503020204020204" pitchFamily="34" charset="-122"/>
                <a:ea typeface="微软雅黑" panose="020B0503020204020204" pitchFamily="34" charset="-122"/>
                <a:sym typeface="+mn-ea"/>
              </a:rPr>
              <a:t>本项目将采用成熟方法进行项目组织和实施，共分为七个阶段</a:t>
            </a:r>
            <a:r>
              <a:rPr lang="zh-CN" altLang="en-US" sz="1900" b="1" kern="0" dirty="0">
                <a:solidFill>
                  <a:srgbClr val="C00000"/>
                </a:solidFill>
                <a:latin typeface="微软雅黑" panose="020B0503020204020204" pitchFamily="34" charset="-122"/>
                <a:ea typeface="微软雅黑" panose="020B0503020204020204" pitchFamily="34" charset="-122"/>
                <a:sym typeface="+mn-ea"/>
              </a:rPr>
              <a:t>项目准备、业务需求调研分析、系统设计、系统实现、上线准备、试运行和质保运维</a:t>
            </a:r>
            <a:r>
              <a:rPr lang="zh-CN" altLang="en-US" sz="1900" b="1" kern="0" dirty="0">
                <a:solidFill>
                  <a:prstClr val="black"/>
                </a:solidFill>
                <a:latin typeface="微软雅黑" panose="020B0503020204020204" pitchFamily="34" charset="-122"/>
                <a:ea typeface="微软雅黑" panose="020B0503020204020204" pitchFamily="34" charset="-122"/>
                <a:sym typeface="+mn-ea"/>
              </a:rPr>
              <a:t>。 </a:t>
            </a:r>
            <a:endParaRPr lang="zh-CN" altLang="en-US" sz="1900" b="1" kern="0" dirty="0">
              <a:solidFill>
                <a:prstClr val="black"/>
              </a:solidFill>
              <a:latin typeface="微软雅黑" panose="020B0503020204020204" pitchFamily="34" charset="-122"/>
              <a:ea typeface="微软雅黑" panose="020B0503020204020204" pitchFamily="34" charset="-122"/>
            </a:endParaRPr>
          </a:p>
        </p:txBody>
      </p:sp>
      <p:sp>
        <p:nvSpPr>
          <p:cNvPr id="21" name="日期占位符 2"/>
          <p:cNvSpPr txBox="1"/>
          <p:nvPr/>
        </p:nvSpPr>
        <p:spPr>
          <a:xfrm>
            <a:off x="5343288" y="6248806"/>
            <a:ext cx="1464391" cy="217656"/>
          </a:xfrm>
          <a:prstGeom prst="rect">
            <a:avLst/>
          </a:prstGeom>
        </p:spPr>
        <p:txBody>
          <a:bodyPr vert="horz" lIns="96435" tIns="48218" rIns="96435" bIns="48218" rtlCol="0" anchor="ctr"/>
          <a:lstStyle>
            <a:defPPr>
              <a:defRPr lang="zh-CN"/>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4565" fontAlgn="auto">
              <a:spcBef>
                <a:spcPts val="0"/>
              </a:spcBef>
              <a:spcAft>
                <a:spcPts val="0"/>
              </a:spcAft>
            </a:pPr>
            <a:fld id="{65EAD814-E111-4D6C-A6D4-D01C0A38DBF3}" type="datetime1">
              <a:rPr lang="zh-CN" altLang="en-US" sz="1265">
                <a:solidFill>
                  <a:prstClr val="black">
                    <a:tint val="75000"/>
                  </a:prstClr>
                </a:solidFill>
                <a:latin typeface="Century Gothic" panose="020B0502020202020204"/>
                <a:ea typeface="微软雅黑" panose="020B0503020204020204" pitchFamily="34" charset="-122"/>
              </a:rPr>
            </a:fld>
            <a:endParaRPr lang="zh-CN" altLang="en-US" sz="1265">
              <a:solidFill>
                <a:prstClr val="black">
                  <a:tint val="75000"/>
                </a:prstClr>
              </a:solidFill>
              <a:latin typeface="Century Gothic" panose="020B0502020202020204"/>
              <a:ea typeface="微软雅黑" panose="020B0503020204020204" pitchFamily="34" charset="-122"/>
            </a:endParaRPr>
          </a:p>
        </p:txBody>
      </p:sp>
      <p:sp>
        <p:nvSpPr>
          <p:cNvPr id="22" name="灯片编号占位符 3"/>
          <p:cNvSpPr txBox="1"/>
          <p:nvPr/>
        </p:nvSpPr>
        <p:spPr>
          <a:xfrm>
            <a:off x="8727454" y="6248806"/>
            <a:ext cx="3068854" cy="217656"/>
          </a:xfrm>
          <a:prstGeom prst="rect">
            <a:avLst/>
          </a:prstGeom>
        </p:spPr>
        <p:txBody>
          <a:bodyPr vert="horz" lIns="96435" tIns="48218" rIns="96435" bIns="48218" rtlCol="0" anchor="ctr"/>
          <a:lstStyle>
            <a:defPPr>
              <a:defRPr lang="zh-CN"/>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964565" fontAlgn="auto">
              <a:spcBef>
                <a:spcPts val="0"/>
              </a:spcBef>
              <a:spcAft>
                <a:spcPts val="0"/>
              </a:spcAft>
            </a:pPr>
            <a:fld id="{5DD3DB80-B894-403A-B48E-6FDC1A72010E}" type="slidenum">
              <a:rPr lang="zh-CN" altLang="en-US" sz="1265">
                <a:solidFill>
                  <a:prstClr val="black">
                    <a:tint val="75000"/>
                  </a:prstClr>
                </a:solidFill>
                <a:latin typeface="Century Gothic" panose="020B0502020202020204"/>
                <a:ea typeface="微软雅黑" panose="020B0503020204020204" pitchFamily="34" charset="-122"/>
              </a:rPr>
            </a:fld>
            <a:endParaRPr lang="zh-CN" altLang="en-US" sz="1265">
              <a:solidFill>
                <a:prstClr val="black">
                  <a:tint val="75000"/>
                </a:prstClr>
              </a:solidFill>
              <a:latin typeface="Century Gothic" panose="020B0502020202020204"/>
              <a:ea typeface="微软雅黑" panose="020B0503020204020204" pitchFamily="34" charset="-122"/>
            </a:endParaRPr>
          </a:p>
        </p:txBody>
      </p:sp>
      <p:sp>
        <p:nvSpPr>
          <p:cNvPr id="23" name="AutoShape 4"/>
          <p:cNvSpPr>
            <a:spLocks noChangeAspect="1" noChangeArrowheads="1"/>
          </p:cNvSpPr>
          <p:nvPr/>
        </p:nvSpPr>
        <p:spPr bwMode="auto">
          <a:xfrm>
            <a:off x="112036" y="2547788"/>
            <a:ext cx="12746361" cy="4054299"/>
          </a:xfrm>
          <a:prstGeom prst="chevron">
            <a:avLst>
              <a:gd name="adj" fmla="val 14563"/>
            </a:avLst>
          </a:prstGeom>
          <a:gradFill rotWithShape="1">
            <a:gsLst>
              <a:gs pos="0">
                <a:sysClr val="window" lastClr="FFFFFF"/>
              </a:gs>
              <a:gs pos="100000">
                <a:srgbClr val="9BBB59">
                  <a:lumMod val="60000"/>
                  <a:lumOff val="40000"/>
                </a:srgbClr>
              </a:gs>
            </a:gsLst>
            <a:lin ang="0" scaled="1"/>
          </a:gradFill>
          <a:ln w="12700" algn="ctr">
            <a:solidFill>
              <a:sysClr val="windowText" lastClr="000000"/>
            </a:solidFill>
            <a:miter lim="800000"/>
            <a:headEnd type="none" w="sm" len="sm"/>
            <a:tailEnd type="none" w="sm" len="sm"/>
          </a:ln>
          <a:effectLst>
            <a:outerShdw dist="35921" dir="2700000" algn="ctr" rotWithShape="0">
              <a:srgbClr val="EEECE1"/>
            </a:outerShdw>
          </a:effectLst>
        </p:spPr>
        <p:txBody>
          <a:bodyPr wrap="none" anchor="ctr"/>
          <a:lstStyle/>
          <a:p>
            <a:pPr algn="ctr" defTabSz="963930">
              <a:defRPr/>
            </a:pPr>
            <a:endParaRPr lang="zh-CN" altLang="zh-CN" sz="950" kern="0">
              <a:solidFill>
                <a:prstClr val="black"/>
              </a:solidFill>
              <a:latin typeface="微软雅黑" panose="020B0503020204020204" pitchFamily="34" charset="-122"/>
              <a:ea typeface="微软雅黑" panose="020B0503020204020204" pitchFamily="34" charset="-122"/>
            </a:endParaRPr>
          </a:p>
        </p:txBody>
      </p:sp>
      <p:sp>
        <p:nvSpPr>
          <p:cNvPr id="24" name="矩形 23"/>
          <p:cNvSpPr/>
          <p:nvPr/>
        </p:nvSpPr>
        <p:spPr bwMode="auto">
          <a:xfrm>
            <a:off x="1696363" y="2564548"/>
            <a:ext cx="4610693" cy="4009112"/>
          </a:xfrm>
          <a:prstGeom prst="rect">
            <a:avLst/>
          </a:prstGeom>
          <a:noFill/>
          <a:ln w="25400" cap="flat" cmpd="sng" algn="ctr">
            <a:solidFill>
              <a:srgbClr val="4F81BD">
                <a:shade val="50000"/>
              </a:srgbClr>
            </a:solidFill>
            <a:prstDash val="solid"/>
          </a:ln>
          <a:effectLst/>
        </p:spPr>
        <p:txBody>
          <a:bodyPr anchor="ctr"/>
          <a:lstStyle/>
          <a:p>
            <a:pPr algn="ctr" defTabSz="963930">
              <a:defRPr/>
            </a:pPr>
            <a:endParaRPr lang="zh-CN" altLang="en-US" sz="1685" kern="0">
              <a:solidFill>
                <a:prstClr val="white"/>
              </a:solidFill>
              <a:latin typeface="Calibri" panose="020F0502020204030204"/>
            </a:endParaRPr>
          </a:p>
        </p:txBody>
      </p:sp>
      <p:sp>
        <p:nvSpPr>
          <p:cNvPr id="25" name="Rectangle 82"/>
          <p:cNvSpPr>
            <a:spLocks noChangeArrowheads="1"/>
          </p:cNvSpPr>
          <p:nvPr/>
        </p:nvSpPr>
        <p:spPr bwMode="auto">
          <a:xfrm>
            <a:off x="3282888" y="3456919"/>
            <a:ext cx="3434907" cy="166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63930">
              <a:spcBef>
                <a:spcPct val="0"/>
              </a:spcBef>
              <a:buNone/>
            </a:pPr>
            <a:endParaRPr lang="zh-CN" altLang="en-US" sz="950">
              <a:solidFill>
                <a:srgbClr val="000000"/>
              </a:solidFill>
              <a:latin typeface="微软雅黑" panose="020B0503020204020204" pitchFamily="34" charset="-122"/>
              <a:ea typeface="微软雅黑" panose="020B0503020204020204" pitchFamily="34" charset="-122"/>
            </a:endParaRPr>
          </a:p>
        </p:txBody>
      </p:sp>
      <p:sp>
        <p:nvSpPr>
          <p:cNvPr id="26" name="Line 6"/>
          <p:cNvSpPr>
            <a:spLocks noChangeShapeType="1"/>
          </p:cNvSpPr>
          <p:nvPr/>
        </p:nvSpPr>
        <p:spPr bwMode="auto">
          <a:xfrm>
            <a:off x="259792" y="2564547"/>
            <a:ext cx="12339167" cy="0"/>
          </a:xfrm>
          <a:prstGeom prst="line">
            <a:avLst/>
          </a:prstGeom>
          <a:noFill/>
          <a:ln w="28575">
            <a:solidFill>
              <a:sysClr val="windowText" lastClr="000000"/>
            </a:solidFill>
            <a:round/>
            <a:tailEnd type="triangle" w="med" len="med"/>
          </a:ln>
          <a:extLst>
            <a:ext uri="{909E8E84-426E-40DD-AFC4-6F175D3DCCD1}">
              <a14:hiddenFill xmlns:a14="http://schemas.microsoft.com/office/drawing/2010/main">
                <a:noFill/>
              </a14:hiddenFill>
            </a:ext>
          </a:extLst>
        </p:spPr>
        <p:txBody>
          <a:bodyPr lIns="95431" tIns="46878" rIns="95431" bIns="46878"/>
          <a:lstStyle/>
          <a:p>
            <a:pPr defTabSz="963930" eaLnBrk="0" hangingPunct="0">
              <a:defRPr/>
            </a:pPr>
            <a:endParaRPr lang="zh-CN" altLang="en-US" sz="1685" kern="0">
              <a:solidFill>
                <a:prstClr val="black"/>
              </a:solidFill>
              <a:latin typeface="Century Gothic" panose="020B0502020202020204"/>
            </a:endParaRPr>
          </a:p>
        </p:txBody>
      </p:sp>
      <p:sp>
        <p:nvSpPr>
          <p:cNvPr id="27" name="Line 6"/>
          <p:cNvSpPr>
            <a:spLocks noChangeShapeType="1"/>
          </p:cNvSpPr>
          <p:nvPr/>
        </p:nvSpPr>
        <p:spPr bwMode="auto">
          <a:xfrm>
            <a:off x="112509" y="6602418"/>
            <a:ext cx="12301200" cy="0"/>
          </a:xfrm>
          <a:prstGeom prst="line">
            <a:avLst/>
          </a:prstGeom>
          <a:noFill/>
          <a:ln w="28575">
            <a:solidFill>
              <a:sysClr val="windowText" lastClr="000000"/>
            </a:solidFill>
            <a:round/>
            <a:tailEnd type="triangle" w="med" len="med"/>
          </a:ln>
          <a:extLst>
            <a:ext uri="{909E8E84-426E-40DD-AFC4-6F175D3DCCD1}">
              <a14:hiddenFill xmlns:a14="http://schemas.microsoft.com/office/drawing/2010/main">
                <a:noFill/>
              </a14:hiddenFill>
            </a:ext>
          </a:extLst>
        </p:spPr>
        <p:txBody>
          <a:bodyPr lIns="95431" tIns="46878" rIns="95431" bIns="46878"/>
          <a:lstStyle/>
          <a:p>
            <a:pPr defTabSz="963930" eaLnBrk="0" hangingPunct="0">
              <a:defRPr/>
            </a:pPr>
            <a:endParaRPr lang="zh-CN" altLang="en-US" sz="1685" kern="0">
              <a:solidFill>
                <a:prstClr val="black"/>
              </a:solidFill>
              <a:latin typeface="Century Gothic" panose="020B0502020202020204"/>
            </a:endParaRPr>
          </a:p>
        </p:txBody>
      </p:sp>
      <p:sp>
        <p:nvSpPr>
          <p:cNvPr id="28" name="Line 33"/>
          <p:cNvSpPr>
            <a:spLocks noChangeShapeType="1"/>
          </p:cNvSpPr>
          <p:nvPr/>
        </p:nvSpPr>
        <p:spPr bwMode="auto">
          <a:xfrm>
            <a:off x="905688" y="2547789"/>
            <a:ext cx="0" cy="4054630"/>
          </a:xfrm>
          <a:prstGeom prst="line">
            <a:avLst/>
          </a:prstGeom>
          <a:noFill/>
          <a:ln w="15875">
            <a:solidFill>
              <a:srgbClr val="C0504D"/>
            </a:solidFill>
            <a:round/>
            <a:headEnd type="none" w="sm" len="sm"/>
            <a:tailEnd type="none" w="sm" len="sm"/>
          </a:ln>
          <a:extLst>
            <a:ext uri="{909E8E84-426E-40DD-AFC4-6F175D3DCCD1}">
              <a14:hiddenFill xmlns:a14="http://schemas.microsoft.com/office/drawing/2010/main">
                <a:noFill/>
              </a14:hiddenFill>
            </a:ext>
          </a:extLst>
        </p:spPr>
        <p:txBody>
          <a:bodyPr/>
          <a:lstStyle/>
          <a:p>
            <a:pPr defTabSz="963930" eaLnBrk="0" hangingPunct="0">
              <a:defRPr/>
            </a:pPr>
            <a:endParaRPr lang="zh-CN" altLang="en-US" sz="1685" kern="0">
              <a:solidFill>
                <a:prstClr val="black"/>
              </a:solidFill>
              <a:latin typeface="Century Gothic" panose="020B0502020202020204"/>
            </a:endParaRPr>
          </a:p>
        </p:txBody>
      </p:sp>
      <p:sp>
        <p:nvSpPr>
          <p:cNvPr id="29" name="Line 33"/>
          <p:cNvSpPr>
            <a:spLocks noChangeShapeType="1"/>
          </p:cNvSpPr>
          <p:nvPr/>
        </p:nvSpPr>
        <p:spPr bwMode="auto">
          <a:xfrm>
            <a:off x="1663280" y="2092248"/>
            <a:ext cx="0" cy="4531645"/>
          </a:xfrm>
          <a:prstGeom prst="line">
            <a:avLst/>
          </a:prstGeom>
          <a:noFill/>
          <a:ln w="15875">
            <a:solidFill>
              <a:srgbClr val="C0504D"/>
            </a:solidFill>
            <a:prstDash val="dashDot"/>
            <a:round/>
            <a:headEnd type="none" w="sm" len="sm"/>
            <a:tailEnd type="none" w="sm" len="sm"/>
          </a:ln>
          <a:extLst>
            <a:ext uri="{909E8E84-426E-40DD-AFC4-6F175D3DCCD1}">
              <a14:hiddenFill xmlns:a14="http://schemas.microsoft.com/office/drawing/2010/main">
                <a:noFill/>
              </a14:hiddenFill>
            </a:ext>
          </a:extLst>
        </p:spPr>
        <p:txBody>
          <a:bodyPr/>
          <a:lstStyle/>
          <a:p>
            <a:pPr defTabSz="963930" eaLnBrk="0" hangingPunct="0">
              <a:defRPr/>
            </a:pPr>
            <a:endParaRPr lang="zh-CN" altLang="en-US" sz="1685" kern="0">
              <a:solidFill>
                <a:prstClr val="black"/>
              </a:solidFill>
              <a:latin typeface="Century Gothic" panose="020B0502020202020204"/>
            </a:endParaRPr>
          </a:p>
        </p:txBody>
      </p:sp>
      <p:sp>
        <p:nvSpPr>
          <p:cNvPr id="30" name="Line 33"/>
          <p:cNvSpPr>
            <a:spLocks noChangeShapeType="1"/>
          </p:cNvSpPr>
          <p:nvPr/>
        </p:nvSpPr>
        <p:spPr bwMode="auto">
          <a:xfrm>
            <a:off x="6313412" y="2117301"/>
            <a:ext cx="0" cy="4531645"/>
          </a:xfrm>
          <a:prstGeom prst="line">
            <a:avLst/>
          </a:prstGeom>
          <a:noFill/>
          <a:ln w="15875">
            <a:solidFill>
              <a:srgbClr val="C0504D"/>
            </a:solidFill>
            <a:prstDash val="dashDot"/>
            <a:round/>
            <a:headEnd type="none" w="sm" len="sm"/>
            <a:tailEnd type="none" w="sm" len="sm"/>
          </a:ln>
          <a:extLst>
            <a:ext uri="{909E8E84-426E-40DD-AFC4-6F175D3DCCD1}">
              <a14:hiddenFill xmlns:a14="http://schemas.microsoft.com/office/drawing/2010/main">
                <a:noFill/>
              </a14:hiddenFill>
            </a:ext>
          </a:extLst>
        </p:spPr>
        <p:txBody>
          <a:bodyPr/>
          <a:lstStyle/>
          <a:p>
            <a:pPr defTabSz="963930" eaLnBrk="0" hangingPunct="0">
              <a:defRPr/>
            </a:pPr>
            <a:endParaRPr lang="zh-CN" altLang="en-US" sz="1685" kern="0">
              <a:solidFill>
                <a:prstClr val="black"/>
              </a:solidFill>
              <a:latin typeface="Century Gothic" panose="020B0502020202020204"/>
            </a:endParaRPr>
          </a:p>
        </p:txBody>
      </p:sp>
      <p:sp>
        <p:nvSpPr>
          <p:cNvPr id="31" name="TextBox 84"/>
          <p:cNvSpPr txBox="1">
            <a:spLocks noChangeArrowheads="1"/>
          </p:cNvSpPr>
          <p:nvPr/>
        </p:nvSpPr>
        <p:spPr bwMode="auto">
          <a:xfrm>
            <a:off x="3191623" y="2139937"/>
            <a:ext cx="1572474" cy="2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63930">
              <a:spcBef>
                <a:spcPct val="0"/>
              </a:spcBef>
              <a:buNone/>
            </a:pPr>
            <a:r>
              <a:rPr lang="zh-CN" altLang="en-US" sz="1265" b="1" dirty="0">
                <a:solidFill>
                  <a:prstClr val="black"/>
                </a:solidFill>
                <a:latin typeface="微软雅黑" panose="020B0503020204020204" pitchFamily="34" charset="-122"/>
                <a:ea typeface="微软雅黑" panose="020B0503020204020204" pitchFamily="34" charset="-122"/>
              </a:rPr>
              <a:t>业务需求调研分析</a:t>
            </a:r>
            <a:endParaRPr lang="zh-CN" altLang="en-US" sz="1265" b="1" dirty="0">
              <a:solidFill>
                <a:prstClr val="black"/>
              </a:solidFill>
              <a:latin typeface="微软雅黑" panose="020B0503020204020204" pitchFamily="34" charset="-122"/>
              <a:ea typeface="微软雅黑" panose="020B0503020204020204" pitchFamily="34" charset="-122"/>
            </a:endParaRPr>
          </a:p>
        </p:txBody>
      </p:sp>
      <p:sp>
        <p:nvSpPr>
          <p:cNvPr id="34" name="圆角矩形 25"/>
          <p:cNvSpPr/>
          <p:nvPr/>
        </p:nvSpPr>
        <p:spPr bwMode="auto">
          <a:xfrm>
            <a:off x="1060252" y="3960982"/>
            <a:ext cx="365912" cy="1188654"/>
          </a:xfrm>
          <a:prstGeom prst="roundRect">
            <a:avLst>
              <a:gd name="adj" fmla="val 5238"/>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defRPr/>
            </a:pPr>
            <a:r>
              <a:rPr lang="zh-CN" altLang="en-US" sz="1265" kern="0" dirty="0">
                <a:solidFill>
                  <a:srgbClr val="000000"/>
                </a:solidFill>
                <a:latin typeface="微软雅黑" panose="020B0503020204020204" pitchFamily="34" charset="-122"/>
                <a:ea typeface="微软雅黑" panose="020B0503020204020204" pitchFamily="34" charset="-122"/>
              </a:rPr>
              <a:t>项目</a:t>
            </a:r>
            <a:endParaRPr lang="en-US" altLang="zh-CN" sz="1265" kern="0" dirty="0">
              <a:solidFill>
                <a:srgbClr val="000000"/>
              </a:solidFill>
              <a:latin typeface="微软雅黑" panose="020B0503020204020204" pitchFamily="34" charset="-122"/>
              <a:ea typeface="微软雅黑" panose="020B0503020204020204" pitchFamily="34" charset="-122"/>
            </a:endParaRPr>
          </a:p>
          <a:p>
            <a:pPr algn="ctr" defTabSz="963930">
              <a:defRPr/>
            </a:pPr>
            <a:r>
              <a:rPr lang="zh-CN" altLang="en-US" sz="1265" kern="0" dirty="0">
                <a:solidFill>
                  <a:srgbClr val="000000"/>
                </a:solidFill>
                <a:latin typeface="微软雅黑" panose="020B0503020204020204" pitchFamily="34" charset="-122"/>
                <a:ea typeface="微软雅黑" panose="020B0503020204020204" pitchFamily="34" charset="-122"/>
              </a:rPr>
              <a:t>启动</a:t>
            </a:r>
            <a:endParaRPr lang="zh-CN" altLang="en-US" sz="1265" kern="0" dirty="0">
              <a:solidFill>
                <a:srgbClr val="000000"/>
              </a:solidFill>
              <a:latin typeface="微软雅黑" panose="020B0503020204020204" pitchFamily="34" charset="-122"/>
              <a:ea typeface="微软雅黑" panose="020B0503020204020204" pitchFamily="34" charset="-122"/>
            </a:endParaRPr>
          </a:p>
        </p:txBody>
      </p:sp>
      <p:sp>
        <p:nvSpPr>
          <p:cNvPr id="46" name="圆角矩形 26"/>
          <p:cNvSpPr/>
          <p:nvPr/>
        </p:nvSpPr>
        <p:spPr bwMode="auto">
          <a:xfrm>
            <a:off x="82285" y="4246764"/>
            <a:ext cx="590465" cy="615525"/>
          </a:xfrm>
          <a:prstGeom prst="roundRect">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defRPr/>
            </a:pPr>
            <a:r>
              <a:rPr lang="zh-CN" altLang="en-US" sz="1265" kern="0" dirty="0">
                <a:solidFill>
                  <a:srgbClr val="000000"/>
                </a:solidFill>
                <a:latin typeface="微软雅黑" panose="020B0503020204020204" pitchFamily="34" charset="-122"/>
                <a:ea typeface="微软雅黑" panose="020B0503020204020204" pitchFamily="34" charset="-122"/>
              </a:rPr>
              <a:t>前期</a:t>
            </a:r>
            <a:endParaRPr lang="en-US" altLang="zh-CN" sz="1265" kern="0" dirty="0">
              <a:solidFill>
                <a:srgbClr val="000000"/>
              </a:solidFill>
              <a:latin typeface="微软雅黑" panose="020B0503020204020204" pitchFamily="34" charset="-122"/>
              <a:ea typeface="微软雅黑" panose="020B0503020204020204" pitchFamily="34" charset="-122"/>
            </a:endParaRPr>
          </a:p>
          <a:p>
            <a:pPr algn="ctr" defTabSz="963930">
              <a:defRPr/>
            </a:pPr>
            <a:r>
              <a:rPr lang="zh-CN" altLang="en-US" sz="1265" kern="0" dirty="0">
                <a:solidFill>
                  <a:srgbClr val="000000"/>
                </a:solidFill>
                <a:latin typeface="微软雅黑" panose="020B0503020204020204" pitchFamily="34" charset="-122"/>
                <a:ea typeface="微软雅黑" panose="020B0503020204020204" pitchFamily="34" charset="-122"/>
              </a:rPr>
              <a:t>准备</a:t>
            </a:r>
            <a:endParaRPr lang="zh-CN" altLang="en-US" sz="1265" kern="0" dirty="0">
              <a:solidFill>
                <a:srgbClr val="000000"/>
              </a:solidFill>
              <a:latin typeface="微软雅黑" panose="020B0503020204020204" pitchFamily="34" charset="-122"/>
              <a:ea typeface="微软雅黑" panose="020B0503020204020204" pitchFamily="34" charset="-122"/>
            </a:endParaRPr>
          </a:p>
        </p:txBody>
      </p:sp>
      <p:sp>
        <p:nvSpPr>
          <p:cNvPr id="47" name="矩形 46"/>
          <p:cNvSpPr/>
          <p:nvPr/>
        </p:nvSpPr>
        <p:spPr bwMode="auto">
          <a:xfrm>
            <a:off x="1021699" y="2702418"/>
            <a:ext cx="11541867" cy="340737"/>
          </a:xfrm>
          <a:prstGeom prst="rect">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defRPr/>
            </a:pPr>
            <a:r>
              <a:rPr lang="zh-CN" altLang="en-US" sz="1265" kern="0" dirty="0">
                <a:solidFill>
                  <a:srgbClr val="000000"/>
                </a:solidFill>
                <a:latin typeface="微软雅黑" panose="020B0503020204020204" pitchFamily="34" charset="-122"/>
                <a:ea typeface="微软雅黑" panose="020B0503020204020204" pitchFamily="34" charset="-122"/>
              </a:rPr>
              <a:t>统一领导、协同推进、统筹规划、分布实施、突出重点、注重实效</a:t>
            </a:r>
            <a:endParaRPr lang="zh-CN" altLang="en-US" sz="1265" kern="0" dirty="0">
              <a:solidFill>
                <a:srgbClr val="000000"/>
              </a:solidFill>
              <a:latin typeface="微软雅黑" panose="020B0503020204020204" pitchFamily="34" charset="-122"/>
              <a:ea typeface="微软雅黑" panose="020B0503020204020204" pitchFamily="34" charset="-122"/>
            </a:endParaRPr>
          </a:p>
        </p:txBody>
      </p:sp>
      <p:sp>
        <p:nvSpPr>
          <p:cNvPr id="48" name="五边形 22"/>
          <p:cNvSpPr/>
          <p:nvPr/>
        </p:nvSpPr>
        <p:spPr bwMode="auto">
          <a:xfrm>
            <a:off x="1697632" y="6233778"/>
            <a:ext cx="4745833" cy="304622"/>
          </a:xfrm>
          <a:prstGeom prst="homePlate">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defRPr/>
            </a:pPr>
            <a:r>
              <a:rPr lang="zh-CN" altLang="en-US" sz="1265" kern="0" dirty="0">
                <a:solidFill>
                  <a:srgbClr val="000000"/>
                </a:solidFill>
                <a:latin typeface="微软雅黑" panose="020B0503020204020204" pitchFamily="34" charset="-122"/>
                <a:ea typeface="微软雅黑" panose="020B0503020204020204" pitchFamily="34" charset="-122"/>
              </a:rPr>
              <a:t>业务需求调研诊断报告</a:t>
            </a:r>
            <a:endParaRPr lang="zh-CN" altLang="en-US" sz="1265" kern="0" dirty="0">
              <a:solidFill>
                <a:srgbClr val="000000"/>
              </a:solidFill>
              <a:latin typeface="微软雅黑" panose="020B0503020204020204" pitchFamily="34" charset="-122"/>
              <a:ea typeface="微软雅黑" panose="020B0503020204020204" pitchFamily="34" charset="-122"/>
            </a:endParaRPr>
          </a:p>
        </p:txBody>
      </p:sp>
      <p:sp>
        <p:nvSpPr>
          <p:cNvPr id="49" name="矩形 48"/>
          <p:cNvSpPr/>
          <p:nvPr/>
        </p:nvSpPr>
        <p:spPr bwMode="auto">
          <a:xfrm>
            <a:off x="5090887" y="3108356"/>
            <a:ext cx="1158054" cy="3016898"/>
          </a:xfrm>
          <a:prstGeom prst="rect">
            <a:avLst/>
          </a:prstGeom>
          <a:solidFill>
            <a:schemeClr val="bg1">
              <a:lumMod val="85000"/>
            </a:schemeClr>
          </a:solidFill>
          <a:ln w="19050" cap="flat" cmpd="sng" algn="ctr">
            <a:solidFill>
              <a:srgbClr val="4F81BD">
                <a:shade val="50000"/>
              </a:srgbClr>
            </a:solidFill>
            <a:prstDash val="sysDash"/>
          </a:ln>
          <a:effectLst/>
        </p:spPr>
        <p:txBody>
          <a:bodyPr anchor="ctr"/>
          <a:lstStyle/>
          <a:p>
            <a:pPr algn="ctr" defTabSz="963930">
              <a:defRPr/>
            </a:pPr>
            <a:endParaRPr lang="zh-CN" altLang="en-US" sz="950" kern="0" dirty="0">
              <a:solidFill>
                <a:srgbClr val="000000"/>
              </a:solidFill>
              <a:latin typeface="微软雅黑" panose="020B0503020204020204" pitchFamily="34" charset="-122"/>
              <a:ea typeface="微软雅黑" panose="020B0503020204020204" pitchFamily="34" charset="-122"/>
            </a:endParaRPr>
          </a:p>
        </p:txBody>
      </p:sp>
      <p:sp>
        <p:nvSpPr>
          <p:cNvPr id="50" name="矩形 49"/>
          <p:cNvSpPr/>
          <p:nvPr/>
        </p:nvSpPr>
        <p:spPr bwMode="auto">
          <a:xfrm>
            <a:off x="5145257" y="3200061"/>
            <a:ext cx="1065149" cy="2840431"/>
          </a:xfrm>
          <a:prstGeom prst="rect">
            <a:avLst/>
          </a:prstGeom>
          <a:solidFill>
            <a:schemeClr val="bg1">
              <a:lumMod val="75000"/>
            </a:schemeClr>
          </a:solidFill>
          <a:ln w="19050" cap="flat" cmpd="sng" algn="ctr">
            <a:solidFill>
              <a:srgbClr val="4F81BD">
                <a:shade val="50000"/>
              </a:srgbClr>
            </a:solidFill>
            <a:prstDash val="solid"/>
          </a:ln>
          <a:effectLst/>
        </p:spPr>
        <p:txBody>
          <a:bodyPr anchor="t"/>
          <a:lstStyle/>
          <a:p>
            <a:pPr algn="ctr" defTabSz="963930">
              <a:defRPr/>
            </a:pPr>
            <a:r>
              <a:rPr lang="zh-CN" altLang="en-US" sz="1160" kern="0" dirty="0">
                <a:solidFill>
                  <a:srgbClr val="000000"/>
                </a:solidFill>
                <a:latin typeface="微软雅黑" panose="020B0503020204020204" pitchFamily="34" charset="-122"/>
                <a:ea typeface="微软雅黑" panose="020B0503020204020204" pitchFamily="34" charset="-122"/>
              </a:rPr>
              <a:t>信息化需求分析</a:t>
            </a:r>
            <a:endParaRPr lang="zh-CN" altLang="en-US" sz="1160" kern="0" dirty="0">
              <a:solidFill>
                <a:srgbClr val="000000"/>
              </a:solidFill>
              <a:latin typeface="微软雅黑" panose="020B0503020204020204" pitchFamily="34" charset="-122"/>
              <a:ea typeface="微软雅黑" panose="020B0503020204020204" pitchFamily="34" charset="-122"/>
            </a:endParaRPr>
          </a:p>
        </p:txBody>
      </p:sp>
      <p:sp>
        <p:nvSpPr>
          <p:cNvPr id="51" name="TextBox 83"/>
          <p:cNvSpPr txBox="1">
            <a:spLocks noChangeArrowheads="1"/>
          </p:cNvSpPr>
          <p:nvPr/>
        </p:nvSpPr>
        <p:spPr bwMode="auto">
          <a:xfrm>
            <a:off x="540653" y="2139937"/>
            <a:ext cx="1475848" cy="2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defTabSz="963930">
              <a:spcBef>
                <a:spcPct val="0"/>
              </a:spcBef>
              <a:buNone/>
            </a:pPr>
            <a:r>
              <a:rPr lang="zh-CN" altLang="en-US" sz="1265" b="1" dirty="0">
                <a:solidFill>
                  <a:prstClr val="black"/>
                </a:solidFill>
                <a:latin typeface="微软雅黑" panose="020B0503020204020204" pitchFamily="34" charset="-122"/>
                <a:ea typeface="微软雅黑" panose="020B0503020204020204" pitchFamily="34" charset="-122"/>
              </a:rPr>
              <a:t>项目准备</a:t>
            </a:r>
            <a:endParaRPr lang="zh-CN" altLang="en-US" sz="1265" b="1" dirty="0">
              <a:solidFill>
                <a:prstClr val="black"/>
              </a:solidFill>
              <a:latin typeface="微软雅黑" panose="020B0503020204020204" pitchFamily="34" charset="-122"/>
              <a:ea typeface="微软雅黑" panose="020B0503020204020204" pitchFamily="34" charset="-122"/>
            </a:endParaRPr>
          </a:p>
        </p:txBody>
      </p:sp>
      <p:sp>
        <p:nvSpPr>
          <p:cNvPr id="52" name="上箭头 49"/>
          <p:cNvSpPr/>
          <p:nvPr/>
        </p:nvSpPr>
        <p:spPr bwMode="auto">
          <a:xfrm rot="5400000">
            <a:off x="2911087" y="4492370"/>
            <a:ext cx="648500" cy="182143"/>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sp>
        <p:nvSpPr>
          <p:cNvPr id="53" name="上箭头 50"/>
          <p:cNvSpPr/>
          <p:nvPr/>
        </p:nvSpPr>
        <p:spPr bwMode="auto">
          <a:xfrm rot="5400000">
            <a:off x="1234141" y="4491716"/>
            <a:ext cx="648500" cy="182143"/>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sp>
        <p:nvSpPr>
          <p:cNvPr id="54" name="上箭头 51"/>
          <p:cNvSpPr/>
          <p:nvPr/>
        </p:nvSpPr>
        <p:spPr bwMode="auto">
          <a:xfrm rot="5400000">
            <a:off x="556499" y="4469734"/>
            <a:ext cx="648500" cy="182143"/>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sp>
        <p:nvSpPr>
          <p:cNvPr id="55" name="上箭头 52"/>
          <p:cNvSpPr/>
          <p:nvPr/>
        </p:nvSpPr>
        <p:spPr bwMode="auto">
          <a:xfrm rot="5400000">
            <a:off x="4652263" y="4513158"/>
            <a:ext cx="648500" cy="182143"/>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sp>
        <p:nvSpPr>
          <p:cNvPr id="56" name="矩形 55"/>
          <p:cNvSpPr/>
          <p:nvPr/>
        </p:nvSpPr>
        <p:spPr bwMode="auto">
          <a:xfrm>
            <a:off x="3353061" y="3108355"/>
            <a:ext cx="1436079" cy="3055642"/>
          </a:xfrm>
          <a:prstGeom prst="rect">
            <a:avLst/>
          </a:prstGeom>
          <a:solidFill>
            <a:schemeClr val="bg1">
              <a:lumMod val="85000"/>
            </a:schemeClr>
          </a:solidFill>
          <a:ln w="19050" cap="flat" cmpd="sng" algn="ctr">
            <a:solidFill>
              <a:srgbClr val="4F81BD">
                <a:shade val="50000"/>
              </a:srgbClr>
            </a:solidFill>
            <a:prstDash val="sysDash"/>
          </a:ln>
          <a:effectLst/>
        </p:spPr>
        <p:txBody>
          <a:bodyPr anchor="ctr"/>
          <a:lstStyle/>
          <a:p>
            <a:pPr algn="ctr" defTabSz="963930">
              <a:defRPr/>
            </a:pPr>
            <a:endParaRPr lang="zh-CN" altLang="en-US" sz="950" kern="0" dirty="0">
              <a:solidFill>
                <a:srgbClr val="000000"/>
              </a:solidFill>
              <a:latin typeface="微软雅黑" panose="020B0503020204020204" pitchFamily="34" charset="-122"/>
              <a:ea typeface="微软雅黑" panose="020B0503020204020204" pitchFamily="34" charset="-122"/>
            </a:endParaRPr>
          </a:p>
        </p:txBody>
      </p:sp>
      <p:sp>
        <p:nvSpPr>
          <p:cNvPr id="57" name="矩形 56"/>
          <p:cNvSpPr/>
          <p:nvPr/>
        </p:nvSpPr>
        <p:spPr bwMode="auto">
          <a:xfrm>
            <a:off x="3406745" y="3186362"/>
            <a:ext cx="1328709" cy="2458685"/>
          </a:xfrm>
          <a:prstGeom prst="rect">
            <a:avLst/>
          </a:prstGeom>
          <a:solidFill>
            <a:schemeClr val="bg1">
              <a:lumMod val="75000"/>
            </a:schemeClr>
          </a:solidFill>
          <a:ln w="19050" cap="flat" cmpd="sng" algn="ctr">
            <a:solidFill>
              <a:srgbClr val="4F81BD">
                <a:shade val="50000"/>
              </a:srgbClr>
            </a:solidFill>
            <a:prstDash val="solid"/>
          </a:ln>
          <a:effectLst/>
        </p:spPr>
        <p:txBody>
          <a:bodyPr/>
          <a:lstStyle/>
          <a:p>
            <a:pPr algn="ctr" defTabSz="963930">
              <a:defRPr/>
            </a:pPr>
            <a:r>
              <a:rPr lang="zh-CN" altLang="en-US" sz="1160" kern="0" dirty="0">
                <a:solidFill>
                  <a:srgbClr val="000000"/>
                </a:solidFill>
                <a:latin typeface="微软雅黑" panose="020B0503020204020204" pitchFamily="34" charset="-122"/>
                <a:ea typeface="微软雅黑" panose="020B0503020204020204" pitchFamily="34" charset="-122"/>
              </a:rPr>
              <a:t>业务需求现状分析</a:t>
            </a:r>
            <a:endParaRPr lang="zh-CN" altLang="en-US" sz="1160" kern="0" dirty="0">
              <a:solidFill>
                <a:srgbClr val="000000"/>
              </a:solidFill>
              <a:latin typeface="微软雅黑" panose="020B0503020204020204" pitchFamily="34" charset="-122"/>
              <a:ea typeface="微软雅黑" panose="020B0503020204020204" pitchFamily="34" charset="-122"/>
            </a:endParaRPr>
          </a:p>
        </p:txBody>
      </p:sp>
      <p:sp>
        <p:nvSpPr>
          <p:cNvPr id="58" name="矩形 57"/>
          <p:cNvSpPr/>
          <p:nvPr/>
        </p:nvSpPr>
        <p:spPr bwMode="auto">
          <a:xfrm>
            <a:off x="3541143" y="3647154"/>
            <a:ext cx="1018998" cy="329588"/>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r>
              <a:rPr lang="zh-CN" altLang="en-US" sz="1105" kern="0" dirty="0">
                <a:solidFill>
                  <a:prstClr val="black"/>
                </a:solidFill>
                <a:latin typeface="微软雅黑" panose="020B0503020204020204" pitchFamily="34" charset="-122"/>
                <a:ea typeface="微软雅黑" panose="020B0503020204020204" pitchFamily="34" charset="-122"/>
              </a:rPr>
              <a:t>管</a:t>
            </a:r>
            <a:r>
              <a:rPr lang="zh-CN" altLang="en-US" sz="1105" kern="0">
                <a:solidFill>
                  <a:prstClr val="black"/>
                </a:solidFill>
                <a:latin typeface="微软雅黑" panose="020B0503020204020204" pitchFamily="34" charset="-122"/>
                <a:ea typeface="微软雅黑" panose="020B0503020204020204" pitchFamily="34" charset="-122"/>
              </a:rPr>
              <a:t>控模式</a:t>
            </a:r>
            <a:endParaRPr lang="en-US" altLang="zh-CN" sz="1105" kern="0" dirty="0">
              <a:solidFill>
                <a:prstClr val="black"/>
              </a:solidFill>
              <a:latin typeface="微软雅黑" panose="020B0503020204020204" pitchFamily="34" charset="-122"/>
              <a:ea typeface="微软雅黑" panose="020B0503020204020204" pitchFamily="34" charset="-122"/>
            </a:endParaRPr>
          </a:p>
        </p:txBody>
      </p:sp>
      <p:sp>
        <p:nvSpPr>
          <p:cNvPr id="67" name="TextBox 84"/>
          <p:cNvSpPr txBox="1">
            <a:spLocks noChangeArrowheads="1"/>
          </p:cNvSpPr>
          <p:nvPr/>
        </p:nvSpPr>
        <p:spPr bwMode="auto">
          <a:xfrm>
            <a:off x="7896171" y="2139937"/>
            <a:ext cx="1482025" cy="2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63930">
              <a:spcBef>
                <a:spcPct val="0"/>
              </a:spcBef>
              <a:buNone/>
            </a:pPr>
            <a:r>
              <a:rPr lang="zh-CN" altLang="en-US" sz="1265" b="1" dirty="0">
                <a:solidFill>
                  <a:prstClr val="black"/>
                </a:solidFill>
                <a:latin typeface="微软雅黑" panose="020B0503020204020204" pitchFamily="34" charset="-122"/>
                <a:ea typeface="微软雅黑" panose="020B0503020204020204" pitchFamily="34" charset="-122"/>
              </a:rPr>
              <a:t>系统实现</a:t>
            </a:r>
            <a:endParaRPr lang="zh-CN" altLang="en-US" sz="1265" b="1" dirty="0">
              <a:solidFill>
                <a:prstClr val="black"/>
              </a:solidFill>
              <a:latin typeface="微软雅黑" panose="020B0503020204020204" pitchFamily="34" charset="-122"/>
              <a:ea typeface="微软雅黑" panose="020B0503020204020204" pitchFamily="34" charset="-122"/>
            </a:endParaRPr>
          </a:p>
        </p:txBody>
      </p:sp>
      <p:sp>
        <p:nvSpPr>
          <p:cNvPr id="68" name="矩形 67"/>
          <p:cNvSpPr/>
          <p:nvPr/>
        </p:nvSpPr>
        <p:spPr bwMode="auto">
          <a:xfrm>
            <a:off x="1694175" y="3108355"/>
            <a:ext cx="1467463" cy="3055642"/>
          </a:xfrm>
          <a:prstGeom prst="rect">
            <a:avLst/>
          </a:prstGeom>
          <a:solidFill>
            <a:schemeClr val="bg1">
              <a:lumMod val="85000"/>
            </a:schemeClr>
          </a:solidFill>
          <a:ln w="19050" cap="flat" cmpd="sng" algn="ctr">
            <a:solidFill>
              <a:srgbClr val="4F81BD">
                <a:shade val="50000"/>
              </a:srgbClr>
            </a:solidFill>
            <a:prstDash val="sysDash"/>
          </a:ln>
          <a:effectLst/>
        </p:spPr>
        <p:txBody>
          <a:bodyPr anchor="ctr"/>
          <a:lstStyle/>
          <a:p>
            <a:pPr algn="ctr" defTabSz="963930">
              <a:defRPr/>
            </a:pPr>
            <a:endParaRPr lang="zh-CN" altLang="en-US" sz="950" kern="0" dirty="0">
              <a:solidFill>
                <a:srgbClr val="000000"/>
              </a:solidFill>
              <a:latin typeface="微软雅黑" panose="020B0503020204020204" pitchFamily="34" charset="-122"/>
              <a:ea typeface="微软雅黑" panose="020B0503020204020204" pitchFamily="34" charset="-122"/>
            </a:endParaRPr>
          </a:p>
        </p:txBody>
      </p:sp>
      <p:sp>
        <p:nvSpPr>
          <p:cNvPr id="69" name="矩形 68"/>
          <p:cNvSpPr/>
          <p:nvPr/>
        </p:nvSpPr>
        <p:spPr bwMode="auto">
          <a:xfrm>
            <a:off x="1727998" y="3240297"/>
            <a:ext cx="1383881" cy="468614"/>
          </a:xfrm>
          <a:prstGeom prst="rect">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r>
              <a:rPr lang="zh-CN" altLang="en-US" sz="1160" kern="0" dirty="0">
                <a:solidFill>
                  <a:srgbClr val="000000"/>
                </a:solidFill>
                <a:latin typeface="微软雅黑" panose="020B0503020204020204" pitchFamily="34" charset="-122"/>
                <a:ea typeface="微软雅黑" panose="020B0503020204020204" pitchFamily="34" charset="-122"/>
              </a:rPr>
              <a:t>企业战略分析</a:t>
            </a:r>
            <a:endParaRPr lang="en-US" altLang="zh-CN" sz="1160" kern="0" dirty="0">
              <a:solidFill>
                <a:srgbClr val="000000"/>
              </a:solidFill>
              <a:latin typeface="微软雅黑" panose="020B0503020204020204" pitchFamily="34" charset="-122"/>
              <a:ea typeface="微软雅黑" panose="020B0503020204020204" pitchFamily="34" charset="-122"/>
            </a:endParaRPr>
          </a:p>
        </p:txBody>
      </p:sp>
      <p:sp>
        <p:nvSpPr>
          <p:cNvPr id="71" name="矩形 70"/>
          <p:cNvSpPr/>
          <p:nvPr/>
        </p:nvSpPr>
        <p:spPr bwMode="auto">
          <a:xfrm>
            <a:off x="3386176" y="5710249"/>
            <a:ext cx="1368745" cy="348908"/>
          </a:xfrm>
          <a:prstGeom prst="rect">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r>
              <a:rPr lang="zh-CN" altLang="en-US" sz="1160" kern="0" dirty="0">
                <a:solidFill>
                  <a:srgbClr val="000000"/>
                </a:solidFill>
                <a:latin typeface="微软雅黑" panose="020B0503020204020204" pitchFamily="34" charset="-122"/>
                <a:ea typeface="微软雅黑" panose="020B0503020204020204" pitchFamily="34" charset="-122"/>
              </a:rPr>
              <a:t>信息化现状分析</a:t>
            </a:r>
            <a:endParaRPr lang="zh-CN" altLang="en-US" sz="1160" kern="0" dirty="0">
              <a:solidFill>
                <a:srgbClr val="000000"/>
              </a:solidFill>
              <a:latin typeface="微软雅黑" panose="020B0503020204020204" pitchFamily="34" charset="-122"/>
              <a:ea typeface="微软雅黑" panose="020B0503020204020204" pitchFamily="34" charset="-122"/>
            </a:endParaRPr>
          </a:p>
        </p:txBody>
      </p:sp>
      <p:sp>
        <p:nvSpPr>
          <p:cNvPr id="79" name="文本框 50"/>
          <p:cNvSpPr txBox="1"/>
          <p:nvPr/>
        </p:nvSpPr>
        <p:spPr bwMode="auto">
          <a:xfrm>
            <a:off x="5184575" y="3775963"/>
            <a:ext cx="936843" cy="365965"/>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1105" kern="0" dirty="0">
                <a:solidFill>
                  <a:prstClr val="black"/>
                </a:solidFill>
                <a:latin typeface="微软雅黑" panose="020B0503020204020204" pitchFamily="34" charset="-122"/>
                <a:ea typeface="微软雅黑" panose="020B0503020204020204" pitchFamily="34" charset="-122"/>
              </a:rPr>
              <a:t>功能需求</a:t>
            </a:r>
            <a:endParaRPr lang="zh-CN" altLang="en-US" sz="1105" kern="0" dirty="0">
              <a:solidFill>
                <a:prstClr val="black"/>
              </a:solidFill>
              <a:latin typeface="微软雅黑" panose="020B0503020204020204" pitchFamily="34" charset="-122"/>
              <a:ea typeface="微软雅黑" panose="020B0503020204020204" pitchFamily="34" charset="-122"/>
            </a:endParaRPr>
          </a:p>
        </p:txBody>
      </p:sp>
      <p:sp>
        <p:nvSpPr>
          <p:cNvPr id="80" name="文本框 50"/>
          <p:cNvSpPr txBox="1"/>
          <p:nvPr/>
        </p:nvSpPr>
        <p:spPr bwMode="auto">
          <a:xfrm>
            <a:off x="5184575" y="4815678"/>
            <a:ext cx="936843" cy="365965"/>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1105" kern="0" dirty="0">
                <a:solidFill>
                  <a:prstClr val="black"/>
                </a:solidFill>
                <a:latin typeface="微软雅黑" panose="020B0503020204020204" pitchFamily="34" charset="-122"/>
                <a:ea typeface="微软雅黑" panose="020B0503020204020204" pitchFamily="34" charset="-122"/>
              </a:rPr>
              <a:t>数据需求</a:t>
            </a:r>
            <a:endParaRPr lang="zh-CN" altLang="en-US" sz="1105" kern="0" dirty="0">
              <a:solidFill>
                <a:prstClr val="black"/>
              </a:solidFill>
              <a:latin typeface="微软雅黑" panose="020B0503020204020204" pitchFamily="34" charset="-122"/>
              <a:ea typeface="微软雅黑" panose="020B0503020204020204" pitchFamily="34" charset="-122"/>
            </a:endParaRPr>
          </a:p>
        </p:txBody>
      </p:sp>
      <p:sp>
        <p:nvSpPr>
          <p:cNvPr id="81" name="文本框 50"/>
          <p:cNvSpPr txBox="1"/>
          <p:nvPr/>
        </p:nvSpPr>
        <p:spPr bwMode="auto">
          <a:xfrm>
            <a:off x="5184575" y="5361381"/>
            <a:ext cx="936843" cy="365965"/>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1105" kern="0" dirty="0">
                <a:solidFill>
                  <a:prstClr val="black"/>
                </a:solidFill>
                <a:latin typeface="微软雅黑" panose="020B0503020204020204" pitchFamily="34" charset="-122"/>
                <a:ea typeface="微软雅黑" panose="020B0503020204020204" pitchFamily="34" charset="-122"/>
              </a:rPr>
              <a:t>集成需求</a:t>
            </a:r>
            <a:endParaRPr lang="zh-CN" altLang="en-US" sz="1105" kern="0" dirty="0">
              <a:solidFill>
                <a:prstClr val="black"/>
              </a:solidFill>
              <a:latin typeface="微软雅黑" panose="020B0503020204020204" pitchFamily="34" charset="-122"/>
              <a:ea typeface="微软雅黑" panose="020B0503020204020204" pitchFamily="34" charset="-122"/>
            </a:endParaRPr>
          </a:p>
        </p:txBody>
      </p:sp>
      <p:sp>
        <p:nvSpPr>
          <p:cNvPr id="82" name="文本框 50"/>
          <p:cNvSpPr txBox="1"/>
          <p:nvPr/>
        </p:nvSpPr>
        <p:spPr bwMode="auto">
          <a:xfrm>
            <a:off x="5184575" y="4282686"/>
            <a:ext cx="936843" cy="365965"/>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1105" kern="0" dirty="0">
                <a:solidFill>
                  <a:prstClr val="black"/>
                </a:solidFill>
                <a:latin typeface="微软雅黑" panose="020B0503020204020204" pitchFamily="34" charset="-122"/>
                <a:ea typeface="微软雅黑" panose="020B0503020204020204" pitchFamily="34" charset="-122"/>
              </a:rPr>
              <a:t>非功能需求</a:t>
            </a:r>
            <a:endParaRPr lang="zh-CN" altLang="en-US" sz="1105" kern="0" dirty="0">
              <a:solidFill>
                <a:prstClr val="black"/>
              </a:solidFill>
              <a:latin typeface="微软雅黑" panose="020B0503020204020204" pitchFamily="34" charset="-122"/>
              <a:ea typeface="微软雅黑" panose="020B0503020204020204" pitchFamily="34" charset="-122"/>
            </a:endParaRPr>
          </a:p>
        </p:txBody>
      </p:sp>
      <p:sp>
        <p:nvSpPr>
          <p:cNvPr id="83" name="TextBox 84"/>
          <p:cNvSpPr txBox="1">
            <a:spLocks noChangeArrowheads="1"/>
          </p:cNvSpPr>
          <p:nvPr/>
        </p:nvSpPr>
        <p:spPr bwMode="auto">
          <a:xfrm>
            <a:off x="9080310" y="2139937"/>
            <a:ext cx="1482025" cy="2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63930">
              <a:spcBef>
                <a:spcPct val="0"/>
              </a:spcBef>
              <a:buNone/>
            </a:pPr>
            <a:r>
              <a:rPr lang="zh-CN" altLang="en-US" sz="1265" b="1" dirty="0">
                <a:solidFill>
                  <a:prstClr val="black"/>
                </a:solidFill>
                <a:latin typeface="微软雅黑" panose="020B0503020204020204" pitchFamily="34" charset="-122"/>
                <a:ea typeface="微软雅黑" panose="020B0503020204020204" pitchFamily="34" charset="-122"/>
              </a:rPr>
              <a:t>上线准备</a:t>
            </a:r>
            <a:endParaRPr lang="zh-CN" altLang="en-US" sz="1265" b="1" dirty="0">
              <a:solidFill>
                <a:prstClr val="black"/>
              </a:solidFill>
              <a:latin typeface="微软雅黑" panose="020B0503020204020204" pitchFamily="34" charset="-122"/>
              <a:ea typeface="微软雅黑" panose="020B0503020204020204" pitchFamily="34" charset="-122"/>
            </a:endParaRPr>
          </a:p>
        </p:txBody>
      </p:sp>
      <p:sp>
        <p:nvSpPr>
          <p:cNvPr id="84" name="TextBox 84"/>
          <p:cNvSpPr txBox="1">
            <a:spLocks noChangeArrowheads="1"/>
          </p:cNvSpPr>
          <p:nvPr/>
        </p:nvSpPr>
        <p:spPr bwMode="auto">
          <a:xfrm>
            <a:off x="11294440" y="2140268"/>
            <a:ext cx="1482025" cy="2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63930">
              <a:spcBef>
                <a:spcPct val="0"/>
              </a:spcBef>
              <a:buNone/>
            </a:pPr>
            <a:r>
              <a:rPr lang="zh-CN" altLang="en-US" sz="1265" b="1" dirty="0">
                <a:solidFill>
                  <a:prstClr val="black"/>
                </a:solidFill>
                <a:latin typeface="微软雅黑" panose="020B0503020204020204" pitchFamily="34" charset="-122"/>
                <a:ea typeface="微软雅黑" panose="020B0503020204020204" pitchFamily="34" charset="-122"/>
              </a:rPr>
              <a:t>质保运维</a:t>
            </a:r>
            <a:endParaRPr lang="zh-CN" altLang="en-US" sz="1265" b="1" dirty="0">
              <a:solidFill>
                <a:prstClr val="black"/>
              </a:solidFill>
              <a:latin typeface="微软雅黑" panose="020B0503020204020204" pitchFamily="34" charset="-122"/>
              <a:ea typeface="微软雅黑" panose="020B0503020204020204" pitchFamily="34" charset="-122"/>
            </a:endParaRPr>
          </a:p>
        </p:txBody>
      </p:sp>
      <p:sp>
        <p:nvSpPr>
          <p:cNvPr id="85" name="矩形 84"/>
          <p:cNvSpPr/>
          <p:nvPr/>
        </p:nvSpPr>
        <p:spPr bwMode="auto">
          <a:xfrm>
            <a:off x="6572014" y="3096826"/>
            <a:ext cx="1388037" cy="3055642"/>
          </a:xfrm>
          <a:prstGeom prst="rect">
            <a:avLst/>
          </a:prstGeom>
          <a:solidFill>
            <a:schemeClr val="bg1">
              <a:lumMod val="85000"/>
            </a:schemeClr>
          </a:solidFill>
          <a:ln w="19050" cap="flat" cmpd="sng" algn="ctr">
            <a:solidFill>
              <a:srgbClr val="4F81BD">
                <a:shade val="50000"/>
              </a:srgbClr>
            </a:solidFill>
            <a:prstDash val="sysDash"/>
          </a:ln>
          <a:effectLst/>
        </p:spPr>
        <p:txBody>
          <a:bodyPr anchor="ctr"/>
          <a:lstStyle/>
          <a:p>
            <a:pPr algn="ctr" defTabSz="963930">
              <a:defRPr/>
            </a:pPr>
            <a:endParaRPr lang="zh-CN" altLang="en-US" sz="950" kern="0" dirty="0">
              <a:solidFill>
                <a:srgbClr val="000000"/>
              </a:solidFill>
              <a:latin typeface="微软雅黑" panose="020B0503020204020204" pitchFamily="34" charset="-122"/>
              <a:ea typeface="微软雅黑" panose="020B0503020204020204" pitchFamily="34" charset="-122"/>
            </a:endParaRPr>
          </a:p>
        </p:txBody>
      </p:sp>
      <p:sp>
        <p:nvSpPr>
          <p:cNvPr id="86" name="矩形 85"/>
          <p:cNvSpPr/>
          <p:nvPr/>
        </p:nvSpPr>
        <p:spPr bwMode="auto">
          <a:xfrm>
            <a:off x="6611394" y="3212663"/>
            <a:ext cx="1323196" cy="1417723"/>
          </a:xfrm>
          <a:prstGeom prst="rect">
            <a:avLst/>
          </a:prstGeom>
          <a:solidFill>
            <a:schemeClr val="bg1">
              <a:lumMod val="75000"/>
            </a:schemeClr>
          </a:solidFill>
          <a:ln w="19050" cap="flat" cmpd="sng" algn="ctr">
            <a:solidFill>
              <a:srgbClr val="4F81BD">
                <a:shade val="50000"/>
              </a:srgbClr>
            </a:solidFill>
            <a:prstDash val="solid"/>
          </a:ln>
          <a:effectLst/>
        </p:spPr>
        <p:txBody>
          <a:bodyPr/>
          <a:lstStyle/>
          <a:p>
            <a:pPr algn="ctr" defTabSz="963930">
              <a:defRPr/>
            </a:pPr>
            <a:r>
              <a:rPr lang="zh-CN" altLang="en-US" sz="1160" kern="0" dirty="0">
                <a:solidFill>
                  <a:srgbClr val="000000"/>
                </a:solidFill>
                <a:latin typeface="微软雅黑" panose="020B0503020204020204" pitchFamily="34" charset="-122"/>
                <a:ea typeface="微软雅黑" panose="020B0503020204020204" pitchFamily="34" charset="-122"/>
              </a:rPr>
              <a:t>总体设计</a:t>
            </a:r>
            <a:endParaRPr lang="zh-CN" altLang="en-US" sz="1160" kern="0" dirty="0">
              <a:solidFill>
                <a:srgbClr val="000000"/>
              </a:solidFill>
              <a:latin typeface="微软雅黑" panose="020B0503020204020204" pitchFamily="34" charset="-122"/>
              <a:ea typeface="微软雅黑" panose="020B0503020204020204" pitchFamily="34" charset="-122"/>
            </a:endParaRPr>
          </a:p>
        </p:txBody>
      </p:sp>
      <p:sp>
        <p:nvSpPr>
          <p:cNvPr id="87" name="矩形 86"/>
          <p:cNvSpPr/>
          <p:nvPr/>
        </p:nvSpPr>
        <p:spPr bwMode="auto">
          <a:xfrm>
            <a:off x="6623792" y="5131365"/>
            <a:ext cx="1284479" cy="925184"/>
          </a:xfrm>
          <a:prstGeom prst="rect">
            <a:avLst/>
          </a:prstGeom>
          <a:solidFill>
            <a:schemeClr val="bg1">
              <a:lumMod val="75000"/>
            </a:schemeClr>
          </a:solidFill>
          <a:ln w="19050" cap="flat" cmpd="sng" algn="ctr">
            <a:solidFill>
              <a:srgbClr val="4F81BD">
                <a:shade val="50000"/>
              </a:srgbClr>
            </a:solidFill>
            <a:prstDash val="solid"/>
          </a:ln>
          <a:effectLst/>
        </p:spPr>
        <p:txBody>
          <a:bodyPr/>
          <a:lstStyle/>
          <a:p>
            <a:pPr algn="ctr" defTabSz="963930">
              <a:defRPr/>
            </a:pPr>
            <a:r>
              <a:rPr lang="zh-CN" altLang="en-US" sz="1055" kern="0" dirty="0">
                <a:solidFill>
                  <a:srgbClr val="000000"/>
                </a:solidFill>
                <a:latin typeface="微软雅黑" panose="020B0503020204020204" pitchFamily="34" charset="-122"/>
                <a:ea typeface="微软雅黑" panose="020B0503020204020204" pitchFamily="34" charset="-122"/>
              </a:rPr>
              <a:t>分部设计阶段</a:t>
            </a:r>
            <a:endParaRPr lang="zh-CN" altLang="en-US" sz="1055" kern="0" dirty="0">
              <a:solidFill>
                <a:srgbClr val="000000"/>
              </a:solidFill>
              <a:latin typeface="微软雅黑" panose="020B0503020204020204" pitchFamily="34" charset="-122"/>
              <a:ea typeface="微软雅黑" panose="020B0503020204020204" pitchFamily="34" charset="-122"/>
            </a:endParaRPr>
          </a:p>
        </p:txBody>
      </p:sp>
      <p:sp>
        <p:nvSpPr>
          <p:cNvPr id="88" name="Line 33"/>
          <p:cNvSpPr>
            <a:spLocks noChangeShapeType="1"/>
          </p:cNvSpPr>
          <p:nvPr/>
        </p:nvSpPr>
        <p:spPr bwMode="auto">
          <a:xfrm>
            <a:off x="11535667" y="1976395"/>
            <a:ext cx="0" cy="4531645"/>
          </a:xfrm>
          <a:prstGeom prst="line">
            <a:avLst/>
          </a:prstGeom>
          <a:noFill/>
          <a:ln w="15875">
            <a:solidFill>
              <a:srgbClr val="C0504D"/>
            </a:solidFill>
            <a:prstDash val="dashDot"/>
            <a:round/>
            <a:headEnd type="none" w="sm" len="sm"/>
            <a:tailEnd type="none" w="sm" len="sm"/>
          </a:ln>
          <a:extLst>
            <a:ext uri="{909E8E84-426E-40DD-AFC4-6F175D3DCCD1}">
              <a14:hiddenFill xmlns:a14="http://schemas.microsoft.com/office/drawing/2010/main">
                <a:noFill/>
              </a14:hiddenFill>
            </a:ext>
          </a:extLst>
        </p:spPr>
        <p:txBody>
          <a:bodyPr/>
          <a:lstStyle/>
          <a:p>
            <a:pPr defTabSz="963930" eaLnBrk="0" hangingPunct="0">
              <a:defRPr/>
            </a:pPr>
            <a:endParaRPr lang="zh-CN" altLang="en-US" sz="1685" kern="0">
              <a:solidFill>
                <a:prstClr val="black"/>
              </a:solidFill>
              <a:latin typeface="Century Gothic" panose="020B0502020202020204"/>
            </a:endParaRPr>
          </a:p>
        </p:txBody>
      </p:sp>
      <p:sp>
        <p:nvSpPr>
          <p:cNvPr id="89" name="文本框 50"/>
          <p:cNvSpPr txBox="1"/>
          <p:nvPr/>
        </p:nvSpPr>
        <p:spPr bwMode="auto">
          <a:xfrm>
            <a:off x="6654136" y="3489705"/>
            <a:ext cx="580824"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功能架构</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90" name="文本框 50"/>
          <p:cNvSpPr txBox="1"/>
          <p:nvPr/>
        </p:nvSpPr>
        <p:spPr bwMode="auto">
          <a:xfrm>
            <a:off x="6654136" y="3750319"/>
            <a:ext cx="580824"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技术架构</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91" name="文本框 50"/>
          <p:cNvSpPr txBox="1"/>
          <p:nvPr/>
        </p:nvSpPr>
        <p:spPr bwMode="auto">
          <a:xfrm>
            <a:off x="7274645" y="3487536"/>
            <a:ext cx="580824"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数据架构</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92" name="文本框 50"/>
          <p:cNvSpPr txBox="1"/>
          <p:nvPr/>
        </p:nvSpPr>
        <p:spPr bwMode="auto">
          <a:xfrm>
            <a:off x="7274644" y="3736538"/>
            <a:ext cx="580824"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安全架构</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93" name="文本框 50"/>
          <p:cNvSpPr txBox="1"/>
          <p:nvPr/>
        </p:nvSpPr>
        <p:spPr bwMode="auto">
          <a:xfrm>
            <a:off x="6661194" y="4299353"/>
            <a:ext cx="1194535"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实施计划</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94" name="Line 33"/>
          <p:cNvSpPr>
            <a:spLocks noChangeShapeType="1"/>
          </p:cNvSpPr>
          <p:nvPr/>
        </p:nvSpPr>
        <p:spPr bwMode="auto">
          <a:xfrm>
            <a:off x="9196426" y="2042015"/>
            <a:ext cx="0" cy="4531645"/>
          </a:xfrm>
          <a:prstGeom prst="line">
            <a:avLst/>
          </a:prstGeom>
          <a:noFill/>
          <a:ln w="15875">
            <a:solidFill>
              <a:srgbClr val="C0504D"/>
            </a:solidFill>
            <a:prstDash val="dashDot"/>
            <a:round/>
            <a:headEnd type="none" w="sm" len="sm"/>
            <a:tailEnd type="none" w="sm" len="sm"/>
          </a:ln>
          <a:extLst>
            <a:ext uri="{909E8E84-426E-40DD-AFC4-6F175D3DCCD1}">
              <a14:hiddenFill xmlns:a14="http://schemas.microsoft.com/office/drawing/2010/main">
                <a:noFill/>
              </a14:hiddenFill>
            </a:ext>
          </a:extLst>
        </p:spPr>
        <p:txBody>
          <a:bodyPr/>
          <a:lstStyle/>
          <a:p>
            <a:pPr defTabSz="963930" eaLnBrk="0" hangingPunct="0">
              <a:defRPr/>
            </a:pPr>
            <a:endParaRPr lang="zh-CN" altLang="en-US" sz="1685" kern="0">
              <a:solidFill>
                <a:prstClr val="black"/>
              </a:solidFill>
              <a:latin typeface="Century Gothic" panose="020B0502020202020204"/>
            </a:endParaRPr>
          </a:p>
        </p:txBody>
      </p:sp>
      <p:sp>
        <p:nvSpPr>
          <p:cNvPr id="95" name="上箭头 52"/>
          <p:cNvSpPr/>
          <p:nvPr/>
        </p:nvSpPr>
        <p:spPr bwMode="auto">
          <a:xfrm rot="5400000">
            <a:off x="6109621" y="4546538"/>
            <a:ext cx="648500" cy="182143"/>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sp>
        <p:nvSpPr>
          <p:cNvPr id="96" name="文本框 50"/>
          <p:cNvSpPr txBox="1"/>
          <p:nvPr/>
        </p:nvSpPr>
        <p:spPr bwMode="auto">
          <a:xfrm>
            <a:off x="6651020" y="5430795"/>
            <a:ext cx="580824"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概要设计</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97" name="文本框 50"/>
          <p:cNvSpPr txBox="1"/>
          <p:nvPr/>
        </p:nvSpPr>
        <p:spPr bwMode="auto">
          <a:xfrm>
            <a:off x="6651020" y="5727454"/>
            <a:ext cx="580824"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集成规范</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98" name="文本框 50"/>
          <p:cNvSpPr txBox="1"/>
          <p:nvPr/>
        </p:nvSpPr>
        <p:spPr bwMode="auto">
          <a:xfrm>
            <a:off x="7271936" y="5430795"/>
            <a:ext cx="580824"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详细设计</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99" name="文本框 50"/>
          <p:cNvSpPr txBox="1"/>
          <p:nvPr/>
        </p:nvSpPr>
        <p:spPr bwMode="auto">
          <a:xfrm>
            <a:off x="7271936" y="5727454"/>
            <a:ext cx="580824"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接口标准</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100" name="文本框 50"/>
          <p:cNvSpPr txBox="1"/>
          <p:nvPr/>
        </p:nvSpPr>
        <p:spPr bwMode="auto">
          <a:xfrm>
            <a:off x="6671376" y="4025414"/>
            <a:ext cx="580824" cy="214252"/>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defRPr/>
            </a:pPr>
            <a:r>
              <a:rPr lang="zh-CN" altLang="en-US" sz="950" kern="0" dirty="0">
                <a:solidFill>
                  <a:prstClr val="black"/>
                </a:solidFill>
                <a:latin typeface="微软雅黑" panose="020B0503020204020204" pitchFamily="34" charset="-122"/>
                <a:ea typeface="微软雅黑" panose="020B0503020204020204" pitchFamily="34" charset="-122"/>
              </a:rPr>
              <a:t>部署架构</a:t>
            </a:r>
            <a:endParaRPr lang="zh-CN" altLang="en-US" sz="950" kern="0" dirty="0">
              <a:solidFill>
                <a:prstClr val="black"/>
              </a:solidFill>
              <a:latin typeface="微软雅黑" panose="020B0503020204020204" pitchFamily="34" charset="-122"/>
              <a:ea typeface="微软雅黑" panose="020B0503020204020204" pitchFamily="34" charset="-122"/>
            </a:endParaRPr>
          </a:p>
        </p:txBody>
      </p:sp>
      <p:sp>
        <p:nvSpPr>
          <p:cNvPr id="101" name="上箭头 7"/>
          <p:cNvSpPr/>
          <p:nvPr/>
        </p:nvSpPr>
        <p:spPr bwMode="auto">
          <a:xfrm rot="10800000">
            <a:off x="6981966" y="4731334"/>
            <a:ext cx="582050" cy="220507"/>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sp>
        <p:nvSpPr>
          <p:cNvPr id="102" name="TextBox 84"/>
          <p:cNvSpPr txBox="1">
            <a:spLocks noChangeArrowheads="1"/>
          </p:cNvSpPr>
          <p:nvPr/>
        </p:nvSpPr>
        <p:spPr bwMode="auto">
          <a:xfrm>
            <a:off x="6572014" y="2139937"/>
            <a:ext cx="1232077" cy="2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63930">
              <a:spcBef>
                <a:spcPct val="0"/>
              </a:spcBef>
              <a:buNone/>
            </a:pPr>
            <a:r>
              <a:rPr lang="zh-CN" altLang="en-US" sz="1265" b="1" dirty="0">
                <a:solidFill>
                  <a:prstClr val="black"/>
                </a:solidFill>
                <a:latin typeface="微软雅黑" panose="020B0503020204020204" pitchFamily="34" charset="-122"/>
                <a:ea typeface="微软雅黑" panose="020B0503020204020204" pitchFamily="34" charset="-122"/>
              </a:rPr>
              <a:t>系统设计</a:t>
            </a:r>
            <a:endParaRPr lang="zh-CN" altLang="en-US" sz="1265" b="1" dirty="0">
              <a:solidFill>
                <a:prstClr val="black"/>
              </a:solidFill>
              <a:latin typeface="微软雅黑" panose="020B0503020204020204" pitchFamily="34" charset="-122"/>
              <a:ea typeface="微软雅黑" panose="020B0503020204020204" pitchFamily="34" charset="-122"/>
            </a:endParaRPr>
          </a:p>
        </p:txBody>
      </p:sp>
      <p:sp>
        <p:nvSpPr>
          <p:cNvPr id="103" name="Line 33"/>
          <p:cNvSpPr>
            <a:spLocks noChangeShapeType="1"/>
          </p:cNvSpPr>
          <p:nvPr/>
        </p:nvSpPr>
        <p:spPr bwMode="auto">
          <a:xfrm>
            <a:off x="7993971" y="2059537"/>
            <a:ext cx="0" cy="4531645"/>
          </a:xfrm>
          <a:prstGeom prst="line">
            <a:avLst/>
          </a:prstGeom>
          <a:noFill/>
          <a:ln w="15875">
            <a:solidFill>
              <a:srgbClr val="C0504D"/>
            </a:solidFill>
            <a:prstDash val="dashDot"/>
            <a:round/>
            <a:headEnd type="none" w="sm" len="sm"/>
            <a:tailEnd type="none" w="sm" len="sm"/>
          </a:ln>
          <a:extLst>
            <a:ext uri="{909E8E84-426E-40DD-AFC4-6F175D3DCCD1}">
              <a14:hiddenFill xmlns:a14="http://schemas.microsoft.com/office/drawing/2010/main">
                <a:noFill/>
              </a14:hiddenFill>
            </a:ext>
          </a:extLst>
        </p:spPr>
        <p:txBody>
          <a:bodyPr/>
          <a:lstStyle/>
          <a:p>
            <a:pPr defTabSz="963930" eaLnBrk="0" hangingPunct="0">
              <a:defRPr/>
            </a:pPr>
            <a:endParaRPr lang="zh-CN" altLang="en-US" sz="1685" kern="0">
              <a:solidFill>
                <a:prstClr val="black"/>
              </a:solidFill>
              <a:latin typeface="Century Gothic" panose="020B0502020202020204"/>
            </a:endParaRPr>
          </a:p>
        </p:txBody>
      </p:sp>
      <p:sp>
        <p:nvSpPr>
          <p:cNvPr id="104" name="上箭头 52"/>
          <p:cNvSpPr/>
          <p:nvPr/>
        </p:nvSpPr>
        <p:spPr bwMode="auto">
          <a:xfrm rot="5400000">
            <a:off x="7795649" y="4617232"/>
            <a:ext cx="648500" cy="182143"/>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grpSp>
        <p:nvGrpSpPr>
          <p:cNvPr id="105" name="组合 104"/>
          <p:cNvGrpSpPr/>
          <p:nvPr/>
        </p:nvGrpSpPr>
        <p:grpSpPr>
          <a:xfrm>
            <a:off x="8278384" y="3086684"/>
            <a:ext cx="882801" cy="3055642"/>
            <a:chOff x="7946666" y="3242138"/>
            <a:chExt cx="1006872" cy="2897360"/>
          </a:xfrm>
        </p:grpSpPr>
        <p:sp>
          <p:nvSpPr>
            <p:cNvPr id="106" name="矩形 105"/>
            <p:cNvSpPr/>
            <p:nvPr/>
          </p:nvSpPr>
          <p:spPr bwMode="auto">
            <a:xfrm>
              <a:off x="7946666" y="3242138"/>
              <a:ext cx="1006872" cy="2897360"/>
            </a:xfrm>
            <a:prstGeom prst="rect">
              <a:avLst/>
            </a:prstGeom>
            <a:solidFill>
              <a:schemeClr val="bg1">
                <a:lumMod val="85000"/>
              </a:schemeClr>
            </a:solidFill>
            <a:ln w="19050" cap="flat" cmpd="sng" algn="ctr">
              <a:solidFill>
                <a:srgbClr val="4F81BD">
                  <a:shade val="50000"/>
                </a:srgbClr>
              </a:solidFill>
              <a:prstDash val="sysDash"/>
            </a:ln>
            <a:effectLst/>
          </p:spPr>
          <p:txBody>
            <a:bodyPr lIns="37967" rIns="37967" anchor="t"/>
            <a:lstStyle/>
            <a:p>
              <a:pPr algn="ctr" defTabSz="963930">
                <a:defRPr/>
              </a:pPr>
              <a:r>
                <a:rPr lang="zh-CN" altLang="en-US" sz="1160" kern="0" dirty="0">
                  <a:solidFill>
                    <a:srgbClr val="000000"/>
                  </a:solidFill>
                  <a:latin typeface="微软雅黑" panose="020B0503020204020204" pitchFamily="34" charset="-122"/>
                  <a:ea typeface="微软雅黑" panose="020B0503020204020204" pitchFamily="34" charset="-122"/>
                </a:rPr>
                <a:t>迭代实施</a:t>
              </a:r>
              <a:endParaRPr lang="en-US" altLang="zh-CN" sz="1160" kern="0" dirty="0">
                <a:solidFill>
                  <a:srgbClr val="000000"/>
                </a:solidFill>
                <a:latin typeface="微软雅黑" panose="020B0503020204020204" pitchFamily="34" charset="-122"/>
                <a:ea typeface="微软雅黑" panose="020B0503020204020204" pitchFamily="34" charset="-122"/>
              </a:endParaRPr>
            </a:p>
            <a:p>
              <a:pPr algn="ctr" defTabSz="963930">
                <a:defRPr/>
              </a:pPr>
              <a:r>
                <a:rPr lang="zh-CN" altLang="en-US" sz="1160" kern="0" dirty="0">
                  <a:solidFill>
                    <a:srgbClr val="000000"/>
                  </a:solidFill>
                  <a:latin typeface="微软雅黑" panose="020B0503020204020204" pitchFamily="34" charset="-122"/>
                  <a:ea typeface="微软雅黑" panose="020B0503020204020204" pitchFamily="34" charset="-122"/>
                </a:rPr>
                <a:t>集成</a:t>
              </a:r>
              <a:endParaRPr lang="zh-CN" altLang="en-US" sz="1160" kern="0" dirty="0">
                <a:solidFill>
                  <a:srgbClr val="000000"/>
                </a:solidFill>
                <a:latin typeface="微软雅黑" panose="020B0503020204020204" pitchFamily="34" charset="-122"/>
                <a:ea typeface="微软雅黑" panose="020B0503020204020204" pitchFamily="34" charset="-122"/>
              </a:endParaRPr>
            </a:p>
          </p:txBody>
        </p:sp>
        <p:sp>
          <p:nvSpPr>
            <p:cNvPr id="107" name="矩形 106"/>
            <p:cNvSpPr/>
            <p:nvPr/>
          </p:nvSpPr>
          <p:spPr bwMode="auto">
            <a:xfrm>
              <a:off x="7988598" y="3731358"/>
              <a:ext cx="922977" cy="253943"/>
            </a:xfrm>
            <a:prstGeom prst="rect">
              <a:avLst/>
            </a:prstGeom>
            <a:solidFill>
              <a:schemeClr val="bg1">
                <a:lumMod val="75000"/>
              </a:schemeClr>
            </a:solidFill>
            <a:ln w="19050" cap="flat" cmpd="sng" algn="ctr">
              <a:solidFill>
                <a:srgbClr val="4F81BD">
                  <a:shade val="50000"/>
                </a:srgbClr>
              </a:solidFill>
              <a:prstDash val="solid"/>
            </a:ln>
            <a:effectLst/>
          </p:spPr>
          <p:txBody>
            <a:bodyPr lIns="37967" rIns="37967"/>
            <a:lstStyle/>
            <a:p>
              <a:pPr algn="ctr" defTabSz="963930">
                <a:defRPr/>
              </a:pPr>
              <a:r>
                <a:rPr lang="zh-CN" altLang="en-US" sz="950" kern="0" dirty="0">
                  <a:solidFill>
                    <a:srgbClr val="000000"/>
                  </a:solidFill>
                  <a:latin typeface="微软雅黑" panose="020B0503020204020204" pitchFamily="34" charset="-122"/>
                  <a:ea typeface="微软雅黑" panose="020B0503020204020204" pitchFamily="34" charset="-122"/>
                </a:rPr>
                <a:t>系统开发</a:t>
              </a:r>
              <a:endParaRPr lang="zh-CN" altLang="en-US" sz="950" kern="0" dirty="0">
                <a:solidFill>
                  <a:srgbClr val="000000"/>
                </a:solidFill>
                <a:latin typeface="微软雅黑" panose="020B0503020204020204" pitchFamily="34" charset="-122"/>
                <a:ea typeface="微软雅黑" panose="020B0503020204020204" pitchFamily="34" charset="-122"/>
              </a:endParaRPr>
            </a:p>
          </p:txBody>
        </p:sp>
        <p:sp>
          <p:nvSpPr>
            <p:cNvPr id="108" name="矩形 107"/>
            <p:cNvSpPr/>
            <p:nvPr/>
          </p:nvSpPr>
          <p:spPr bwMode="auto">
            <a:xfrm>
              <a:off x="7988599" y="4474415"/>
              <a:ext cx="922977" cy="414853"/>
            </a:xfrm>
            <a:prstGeom prst="rect">
              <a:avLst/>
            </a:prstGeom>
            <a:solidFill>
              <a:schemeClr val="bg1">
                <a:lumMod val="75000"/>
              </a:schemeClr>
            </a:solidFill>
            <a:ln w="19050" cap="flat" cmpd="sng" algn="ctr">
              <a:solidFill>
                <a:srgbClr val="4F81BD">
                  <a:shade val="50000"/>
                </a:srgbClr>
              </a:solidFill>
              <a:prstDash val="solid"/>
            </a:ln>
            <a:effectLst/>
          </p:spPr>
          <p:txBody>
            <a:bodyPr lIns="37967" rIns="37967" anchor="ctr" anchorCtr="0"/>
            <a:lstStyle/>
            <a:p>
              <a:pPr algn="ctr" defTabSz="963930">
                <a:defRPr/>
              </a:pPr>
              <a:r>
                <a:rPr lang="zh-CN" altLang="en-US" sz="950" kern="0" dirty="0">
                  <a:solidFill>
                    <a:srgbClr val="000000"/>
                  </a:solidFill>
                  <a:latin typeface="微软雅黑" panose="020B0503020204020204" pitchFamily="34" charset="-122"/>
                  <a:ea typeface="微软雅黑" panose="020B0503020204020204" pitchFamily="34" charset="-122"/>
                </a:rPr>
                <a:t>单元测试</a:t>
              </a:r>
              <a:endParaRPr lang="en-US" altLang="zh-CN" sz="950" kern="0" dirty="0">
                <a:solidFill>
                  <a:srgbClr val="000000"/>
                </a:solidFill>
                <a:latin typeface="微软雅黑" panose="020B0503020204020204" pitchFamily="34" charset="-122"/>
                <a:ea typeface="微软雅黑" panose="020B0503020204020204" pitchFamily="34" charset="-122"/>
              </a:endParaRPr>
            </a:p>
          </p:txBody>
        </p:sp>
        <p:sp>
          <p:nvSpPr>
            <p:cNvPr id="109" name="矩形 108"/>
            <p:cNvSpPr/>
            <p:nvPr/>
          </p:nvSpPr>
          <p:spPr bwMode="auto">
            <a:xfrm>
              <a:off x="7988599" y="5232469"/>
              <a:ext cx="922977" cy="513545"/>
            </a:xfrm>
            <a:prstGeom prst="rect">
              <a:avLst/>
            </a:prstGeom>
            <a:solidFill>
              <a:schemeClr val="bg1">
                <a:lumMod val="75000"/>
              </a:schemeClr>
            </a:solidFill>
            <a:ln w="19050" cap="flat" cmpd="sng" algn="ctr">
              <a:solidFill>
                <a:srgbClr val="4F81BD">
                  <a:shade val="50000"/>
                </a:srgbClr>
              </a:solidFill>
              <a:prstDash val="solid"/>
            </a:ln>
            <a:effectLst/>
          </p:spPr>
          <p:txBody>
            <a:bodyPr lIns="37967" rIns="37967"/>
            <a:lstStyle/>
            <a:p>
              <a:pPr algn="ctr" defTabSz="963930">
                <a:defRPr/>
              </a:pPr>
              <a:r>
                <a:rPr lang="zh-CN" altLang="en-US" sz="950" kern="0" dirty="0">
                  <a:solidFill>
                    <a:srgbClr val="000000"/>
                  </a:solidFill>
                  <a:latin typeface="微软雅黑" panose="020B0503020204020204" pitchFamily="34" charset="-122"/>
                  <a:ea typeface="微软雅黑" panose="020B0503020204020204" pitchFamily="34" charset="-122"/>
                </a:rPr>
                <a:t>集成测试</a:t>
              </a:r>
              <a:endParaRPr lang="en-US" altLang="zh-CN" sz="950" kern="0" dirty="0">
                <a:solidFill>
                  <a:srgbClr val="000000"/>
                </a:solidFill>
                <a:latin typeface="微软雅黑" panose="020B0503020204020204" pitchFamily="34" charset="-122"/>
                <a:ea typeface="微软雅黑" panose="020B0503020204020204" pitchFamily="34" charset="-122"/>
              </a:endParaRPr>
            </a:p>
            <a:p>
              <a:pPr algn="ctr" defTabSz="963930">
                <a:defRPr/>
              </a:pPr>
              <a:r>
                <a:rPr lang="zh-CN" altLang="en-US" sz="950" kern="0" dirty="0">
                  <a:solidFill>
                    <a:srgbClr val="000000"/>
                  </a:solidFill>
                  <a:latin typeface="微软雅黑" panose="020B0503020204020204" pitchFamily="34" charset="-122"/>
                  <a:ea typeface="微软雅黑" panose="020B0503020204020204" pitchFamily="34" charset="-122"/>
                </a:rPr>
                <a:t>（关键用户开放性测试）</a:t>
              </a:r>
              <a:endParaRPr lang="zh-CN" altLang="en-US" sz="950" kern="0" dirty="0">
                <a:solidFill>
                  <a:srgbClr val="000000"/>
                </a:solidFill>
                <a:latin typeface="微软雅黑" panose="020B0503020204020204" pitchFamily="34" charset="-122"/>
                <a:ea typeface="微软雅黑" panose="020B0503020204020204" pitchFamily="34" charset="-122"/>
              </a:endParaRPr>
            </a:p>
          </p:txBody>
        </p:sp>
      </p:grpSp>
      <p:sp>
        <p:nvSpPr>
          <p:cNvPr id="110" name="上箭头 52"/>
          <p:cNvSpPr/>
          <p:nvPr/>
        </p:nvSpPr>
        <p:spPr bwMode="auto">
          <a:xfrm rot="5400000">
            <a:off x="8996484" y="4640262"/>
            <a:ext cx="648500" cy="182143"/>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sp>
        <p:nvSpPr>
          <p:cNvPr id="111" name="矩形 110"/>
          <p:cNvSpPr/>
          <p:nvPr/>
        </p:nvSpPr>
        <p:spPr bwMode="auto">
          <a:xfrm>
            <a:off x="11788448" y="3102564"/>
            <a:ext cx="771787" cy="3055642"/>
          </a:xfrm>
          <a:prstGeom prst="rect">
            <a:avLst/>
          </a:prstGeom>
          <a:solidFill>
            <a:schemeClr val="bg1">
              <a:lumMod val="85000"/>
            </a:schemeClr>
          </a:solidFill>
          <a:ln w="19050" cap="flat" cmpd="sng" algn="ctr">
            <a:solidFill>
              <a:srgbClr val="4F81BD">
                <a:shade val="50000"/>
              </a:srgbClr>
            </a:solidFill>
            <a:prstDash val="sysDash"/>
          </a:ln>
          <a:effectLst/>
        </p:spPr>
        <p:txBody>
          <a:bodyPr anchor="ctr"/>
          <a:lstStyle/>
          <a:p>
            <a:pPr algn="ctr" defTabSz="963930">
              <a:defRPr/>
            </a:pPr>
            <a:endParaRPr lang="zh-CN" altLang="en-US" sz="950" kern="0" dirty="0">
              <a:solidFill>
                <a:srgbClr val="000000"/>
              </a:solidFill>
              <a:latin typeface="微软雅黑" panose="020B0503020204020204" pitchFamily="34" charset="-122"/>
              <a:ea typeface="微软雅黑" panose="020B0503020204020204" pitchFamily="34" charset="-122"/>
            </a:endParaRPr>
          </a:p>
        </p:txBody>
      </p:sp>
      <p:sp>
        <p:nvSpPr>
          <p:cNvPr id="112" name="文本框 50"/>
          <p:cNvSpPr txBox="1"/>
          <p:nvPr/>
        </p:nvSpPr>
        <p:spPr bwMode="auto">
          <a:xfrm>
            <a:off x="11842365" y="3601729"/>
            <a:ext cx="663951" cy="440511"/>
          </a:xfrm>
          <a:prstGeom prst="rect">
            <a:avLst/>
          </a:prstGeom>
          <a:solidFill>
            <a:schemeClr val="bg1">
              <a:lumMod val="75000"/>
            </a:schemeClr>
          </a:solidFill>
          <a:ln w="19050" cap="flat" cmpd="sng" algn="ctr">
            <a:solidFill>
              <a:srgbClr val="4F81BD">
                <a:shade val="50000"/>
              </a:srgbClr>
            </a:solidFill>
            <a:prstDash val="solid"/>
          </a:ln>
          <a:effectLst/>
        </p:spPr>
        <p:txBody>
          <a:bodyPr/>
          <a:lstStyle>
            <a:defPPr>
              <a:defRPr lang="zh-CN"/>
            </a:defPPr>
            <a:lvl1pPr algn="ctr" fontAlgn="base">
              <a:spcBef>
                <a:spcPct val="0"/>
              </a:spcBef>
              <a:spcAft>
                <a:spcPct val="0"/>
              </a:spcAft>
              <a:defRPr sz="1000" kern="0">
                <a:solidFill>
                  <a:srgbClr val="000000"/>
                </a:solidFill>
                <a:latin typeface="微软雅黑" panose="020B0503020204020204" pitchFamily="34" charset="-122"/>
              </a:defRPr>
            </a:lvl1pPr>
          </a:lstStyle>
          <a:p>
            <a:pPr defTabSz="963930"/>
            <a:r>
              <a:rPr lang="zh-CN" altLang="en-US" sz="1055" dirty="0">
                <a:ea typeface="微软雅黑" panose="020B0503020204020204" pitchFamily="34" charset="-122"/>
              </a:rPr>
              <a:t>验收文档交接</a:t>
            </a:r>
            <a:endParaRPr lang="zh-CN" altLang="en-US" sz="1055" dirty="0">
              <a:ea typeface="微软雅黑" panose="020B0503020204020204" pitchFamily="34" charset="-122"/>
            </a:endParaRPr>
          </a:p>
        </p:txBody>
      </p:sp>
      <p:sp>
        <p:nvSpPr>
          <p:cNvPr id="113" name="上箭头 52"/>
          <p:cNvSpPr/>
          <p:nvPr/>
        </p:nvSpPr>
        <p:spPr bwMode="auto">
          <a:xfrm rot="5400000">
            <a:off x="11341969" y="4696962"/>
            <a:ext cx="648500" cy="182143"/>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grpSp>
        <p:nvGrpSpPr>
          <p:cNvPr id="114" name="组合 113"/>
          <p:cNvGrpSpPr/>
          <p:nvPr/>
        </p:nvGrpSpPr>
        <p:grpSpPr>
          <a:xfrm>
            <a:off x="9435220" y="3085738"/>
            <a:ext cx="885798" cy="3055642"/>
            <a:chOff x="9208336" y="3241241"/>
            <a:chExt cx="1051647" cy="2897360"/>
          </a:xfrm>
          <a:solidFill>
            <a:schemeClr val="bg1">
              <a:lumMod val="85000"/>
            </a:schemeClr>
          </a:solidFill>
        </p:grpSpPr>
        <p:sp>
          <p:nvSpPr>
            <p:cNvPr id="115" name="矩形 114"/>
            <p:cNvSpPr/>
            <p:nvPr/>
          </p:nvSpPr>
          <p:spPr bwMode="auto">
            <a:xfrm>
              <a:off x="9208336" y="3241241"/>
              <a:ext cx="1051647" cy="2897360"/>
            </a:xfrm>
            <a:prstGeom prst="rect">
              <a:avLst/>
            </a:prstGeom>
            <a:grpFill/>
            <a:ln w="19050" cap="flat" cmpd="sng" algn="ctr">
              <a:solidFill>
                <a:srgbClr val="4F81BD">
                  <a:shade val="50000"/>
                </a:srgbClr>
              </a:solidFill>
              <a:prstDash val="sysDash"/>
            </a:ln>
            <a:effectLst/>
          </p:spPr>
          <p:txBody>
            <a:bodyPr anchor="t"/>
            <a:lstStyle/>
            <a:p>
              <a:pPr algn="ctr" defTabSz="963930">
                <a:defRPr/>
              </a:pPr>
              <a:r>
                <a:rPr lang="zh-CN" altLang="en-US" sz="1160" kern="0" dirty="0">
                  <a:solidFill>
                    <a:srgbClr val="000000"/>
                  </a:solidFill>
                  <a:latin typeface="微软雅黑" panose="020B0503020204020204" pitchFamily="34" charset="-122"/>
                  <a:ea typeface="微软雅黑" panose="020B0503020204020204" pitchFamily="34" charset="-122"/>
                </a:rPr>
                <a:t>上线准备</a:t>
              </a:r>
              <a:endParaRPr lang="zh-CN" altLang="en-US" sz="1160" kern="0" dirty="0">
                <a:solidFill>
                  <a:srgbClr val="000000"/>
                </a:solidFill>
                <a:latin typeface="微软雅黑" panose="020B0503020204020204" pitchFamily="34" charset="-122"/>
                <a:ea typeface="微软雅黑" panose="020B0503020204020204" pitchFamily="34" charset="-122"/>
              </a:endParaRPr>
            </a:p>
          </p:txBody>
        </p:sp>
        <p:sp>
          <p:nvSpPr>
            <p:cNvPr id="116" name="矩形 115"/>
            <p:cNvSpPr/>
            <p:nvPr/>
          </p:nvSpPr>
          <p:spPr bwMode="auto">
            <a:xfrm>
              <a:off x="9286974" y="3721561"/>
              <a:ext cx="907214" cy="253943"/>
            </a:xfrm>
            <a:prstGeom prst="rect">
              <a:avLst/>
            </a:prstGeom>
            <a:grpFill/>
            <a:ln w="19050" cap="flat" cmpd="sng" algn="ctr">
              <a:solidFill>
                <a:srgbClr val="4F81BD">
                  <a:shade val="50000"/>
                </a:srgbClr>
              </a:solidFill>
              <a:prstDash val="solid"/>
            </a:ln>
            <a:effectLst/>
          </p:spPr>
          <p:txBody>
            <a:bodyPr/>
            <a:lstStyle/>
            <a:p>
              <a:pPr algn="ctr" defTabSz="963930">
                <a:defRPr/>
              </a:pPr>
              <a:r>
                <a:rPr lang="zh-CN" altLang="en-US" sz="1055" kern="0" dirty="0">
                  <a:solidFill>
                    <a:srgbClr val="000000"/>
                  </a:solidFill>
                  <a:latin typeface="微软雅黑" panose="020B0503020204020204" pitchFamily="34" charset="-122"/>
                  <a:ea typeface="微软雅黑" panose="020B0503020204020204" pitchFamily="34" charset="-122"/>
                </a:rPr>
                <a:t>数据准备</a:t>
              </a:r>
              <a:endParaRPr lang="zh-CN" altLang="en-US" sz="1055" kern="0" dirty="0">
                <a:solidFill>
                  <a:srgbClr val="000000"/>
                </a:solidFill>
                <a:latin typeface="微软雅黑" panose="020B0503020204020204" pitchFamily="34" charset="-122"/>
                <a:ea typeface="微软雅黑" panose="020B0503020204020204" pitchFamily="34" charset="-122"/>
              </a:endParaRPr>
            </a:p>
          </p:txBody>
        </p:sp>
        <p:sp>
          <p:nvSpPr>
            <p:cNvPr id="117" name="矩形 116"/>
            <p:cNvSpPr/>
            <p:nvPr/>
          </p:nvSpPr>
          <p:spPr bwMode="auto">
            <a:xfrm>
              <a:off x="9286973" y="5216691"/>
              <a:ext cx="907214" cy="253943"/>
            </a:xfrm>
            <a:prstGeom prst="rect">
              <a:avLst/>
            </a:prstGeom>
            <a:grpFill/>
            <a:ln w="19050" cap="flat" cmpd="sng" algn="ctr">
              <a:solidFill>
                <a:srgbClr val="4F81BD">
                  <a:shade val="50000"/>
                </a:srgbClr>
              </a:solidFill>
              <a:prstDash val="solid"/>
            </a:ln>
            <a:effectLst/>
          </p:spPr>
          <p:txBody>
            <a:bodyPr/>
            <a:lstStyle/>
            <a:p>
              <a:pPr algn="ctr" defTabSz="963930">
                <a:defRPr/>
              </a:pPr>
              <a:r>
                <a:rPr lang="zh-CN" altLang="en-US" sz="1055" kern="0" dirty="0">
                  <a:solidFill>
                    <a:srgbClr val="000000"/>
                  </a:solidFill>
                  <a:latin typeface="微软雅黑" panose="020B0503020204020204" pitchFamily="34" charset="-122"/>
                  <a:ea typeface="微软雅黑" panose="020B0503020204020204" pitchFamily="34" charset="-122"/>
                </a:rPr>
                <a:t>用户培训</a:t>
              </a:r>
              <a:endParaRPr lang="zh-CN" altLang="en-US" sz="1055" kern="0" dirty="0">
                <a:solidFill>
                  <a:srgbClr val="000000"/>
                </a:solidFill>
                <a:latin typeface="微软雅黑" panose="020B0503020204020204" pitchFamily="34" charset="-122"/>
                <a:ea typeface="微软雅黑" panose="020B0503020204020204" pitchFamily="34" charset="-122"/>
              </a:endParaRPr>
            </a:p>
          </p:txBody>
        </p:sp>
      </p:grpSp>
      <p:sp>
        <p:nvSpPr>
          <p:cNvPr id="118" name="文本框 50"/>
          <p:cNvSpPr txBox="1"/>
          <p:nvPr/>
        </p:nvSpPr>
        <p:spPr bwMode="auto">
          <a:xfrm>
            <a:off x="11842365" y="4828500"/>
            <a:ext cx="663951" cy="440511"/>
          </a:xfrm>
          <a:prstGeom prst="rect">
            <a:avLst/>
          </a:prstGeom>
          <a:solidFill>
            <a:schemeClr val="bg1">
              <a:lumMod val="75000"/>
            </a:schemeClr>
          </a:solidFill>
          <a:ln w="19050" cap="flat" cmpd="sng" algn="ctr">
            <a:solidFill>
              <a:srgbClr val="4F81BD">
                <a:shade val="50000"/>
              </a:srgbClr>
            </a:solidFill>
            <a:prstDash val="solid"/>
          </a:ln>
          <a:effectLst/>
        </p:spPr>
        <p:txBody>
          <a:bodyPr/>
          <a:lstStyle>
            <a:defPPr>
              <a:defRPr lang="zh-CN"/>
            </a:defPPr>
            <a:lvl1pPr algn="ctr" fontAlgn="base">
              <a:spcBef>
                <a:spcPct val="0"/>
              </a:spcBef>
              <a:spcAft>
                <a:spcPct val="0"/>
              </a:spcAft>
              <a:defRPr sz="1000" kern="0">
                <a:solidFill>
                  <a:srgbClr val="000000"/>
                </a:solidFill>
                <a:latin typeface="微软雅黑" panose="020B0503020204020204" pitchFamily="34" charset="-122"/>
              </a:defRPr>
            </a:lvl1pPr>
          </a:lstStyle>
          <a:p>
            <a:pPr defTabSz="963930"/>
            <a:r>
              <a:rPr lang="zh-CN" altLang="en-US" sz="1055" dirty="0">
                <a:ea typeface="微软雅黑" panose="020B0503020204020204" pitchFamily="34" charset="-122"/>
              </a:rPr>
              <a:t>运维保障</a:t>
            </a:r>
            <a:endParaRPr lang="zh-CN" altLang="en-US" sz="1055" dirty="0">
              <a:ea typeface="微软雅黑" panose="020B0503020204020204" pitchFamily="34" charset="-122"/>
            </a:endParaRPr>
          </a:p>
        </p:txBody>
      </p:sp>
      <p:sp>
        <p:nvSpPr>
          <p:cNvPr id="119" name="TextBox 84"/>
          <p:cNvSpPr txBox="1">
            <a:spLocks noChangeArrowheads="1"/>
          </p:cNvSpPr>
          <p:nvPr/>
        </p:nvSpPr>
        <p:spPr bwMode="auto">
          <a:xfrm>
            <a:off x="10166648" y="2139937"/>
            <a:ext cx="1482025" cy="2871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algn="ctr" defTabSz="963930">
              <a:spcBef>
                <a:spcPct val="0"/>
              </a:spcBef>
              <a:buNone/>
            </a:pPr>
            <a:r>
              <a:rPr lang="zh-CN" altLang="en-US" sz="1265" b="1" dirty="0">
                <a:solidFill>
                  <a:prstClr val="black"/>
                </a:solidFill>
                <a:latin typeface="微软雅黑" panose="020B0503020204020204" pitchFamily="34" charset="-122"/>
                <a:ea typeface="微软雅黑" panose="020B0503020204020204" pitchFamily="34" charset="-122"/>
              </a:rPr>
              <a:t>试运行</a:t>
            </a:r>
            <a:endParaRPr lang="zh-CN" altLang="en-US" sz="1265" b="1" dirty="0">
              <a:solidFill>
                <a:prstClr val="black"/>
              </a:solidFill>
              <a:latin typeface="微软雅黑" panose="020B0503020204020204" pitchFamily="34" charset="-122"/>
              <a:ea typeface="微软雅黑" panose="020B0503020204020204" pitchFamily="34" charset="-122"/>
            </a:endParaRPr>
          </a:p>
        </p:txBody>
      </p:sp>
      <p:grpSp>
        <p:nvGrpSpPr>
          <p:cNvPr id="120" name="组合 119"/>
          <p:cNvGrpSpPr/>
          <p:nvPr/>
        </p:nvGrpSpPr>
        <p:grpSpPr>
          <a:xfrm>
            <a:off x="10637520" y="3071419"/>
            <a:ext cx="865760" cy="3055642"/>
            <a:chOff x="10527500" y="3235786"/>
            <a:chExt cx="1051647" cy="2897360"/>
          </a:xfrm>
          <a:solidFill>
            <a:schemeClr val="bg1">
              <a:lumMod val="85000"/>
            </a:schemeClr>
          </a:solidFill>
        </p:grpSpPr>
        <p:sp>
          <p:nvSpPr>
            <p:cNvPr id="121" name="矩形 120"/>
            <p:cNvSpPr/>
            <p:nvPr/>
          </p:nvSpPr>
          <p:spPr bwMode="auto">
            <a:xfrm>
              <a:off x="10527500" y="3235786"/>
              <a:ext cx="1051647" cy="2897360"/>
            </a:xfrm>
            <a:prstGeom prst="rect">
              <a:avLst/>
            </a:prstGeom>
            <a:grpFill/>
            <a:ln w="19050" cap="flat" cmpd="sng" algn="ctr">
              <a:solidFill>
                <a:srgbClr val="4F81BD">
                  <a:shade val="50000"/>
                </a:srgbClr>
              </a:solidFill>
              <a:prstDash val="sysDash"/>
            </a:ln>
            <a:effectLst/>
          </p:spPr>
          <p:txBody>
            <a:bodyPr anchor="t"/>
            <a:lstStyle/>
            <a:p>
              <a:pPr algn="ctr" defTabSz="963930">
                <a:defRPr/>
              </a:pPr>
              <a:r>
                <a:rPr lang="zh-CN" altLang="en-US" sz="1160" kern="0" dirty="0">
                  <a:solidFill>
                    <a:srgbClr val="000000"/>
                  </a:solidFill>
                  <a:latin typeface="微软雅黑" panose="020B0503020204020204" pitchFamily="34" charset="-122"/>
                  <a:ea typeface="微软雅黑" panose="020B0503020204020204" pitchFamily="34" charset="-122"/>
                </a:rPr>
                <a:t>试运行</a:t>
              </a:r>
              <a:endParaRPr lang="zh-CN" altLang="en-US" sz="1160" kern="0" dirty="0">
                <a:solidFill>
                  <a:srgbClr val="000000"/>
                </a:solidFill>
                <a:latin typeface="微软雅黑" panose="020B0503020204020204" pitchFamily="34" charset="-122"/>
                <a:ea typeface="微软雅黑" panose="020B0503020204020204" pitchFamily="34" charset="-122"/>
              </a:endParaRPr>
            </a:p>
          </p:txBody>
        </p:sp>
        <p:sp>
          <p:nvSpPr>
            <p:cNvPr id="123" name="矩形 122"/>
            <p:cNvSpPr/>
            <p:nvPr/>
          </p:nvSpPr>
          <p:spPr bwMode="auto">
            <a:xfrm>
              <a:off x="10606138" y="3735736"/>
              <a:ext cx="907214" cy="253943"/>
            </a:xfrm>
            <a:prstGeom prst="rect">
              <a:avLst/>
            </a:prstGeom>
            <a:grpFill/>
            <a:ln w="19050" cap="flat" cmpd="sng" algn="ctr">
              <a:solidFill>
                <a:srgbClr val="4F81BD">
                  <a:shade val="50000"/>
                </a:srgbClr>
              </a:solidFill>
              <a:prstDash val="solid"/>
            </a:ln>
            <a:effectLst/>
          </p:spPr>
          <p:txBody>
            <a:bodyPr/>
            <a:lstStyle/>
            <a:p>
              <a:pPr algn="ctr" defTabSz="963930">
                <a:defRPr/>
              </a:pPr>
              <a:r>
                <a:rPr lang="zh-CN" altLang="en-US" sz="1055" kern="0" dirty="0">
                  <a:solidFill>
                    <a:srgbClr val="000000"/>
                  </a:solidFill>
                  <a:latin typeface="微软雅黑" panose="020B0503020204020204" pitchFamily="34" charset="-122"/>
                  <a:ea typeface="微软雅黑" panose="020B0503020204020204" pitchFamily="34" charset="-122"/>
                </a:rPr>
                <a:t>上线评审</a:t>
              </a:r>
              <a:endParaRPr lang="zh-CN" altLang="en-US" sz="1055" kern="0" dirty="0">
                <a:solidFill>
                  <a:srgbClr val="000000"/>
                </a:solidFill>
                <a:latin typeface="微软雅黑" panose="020B0503020204020204" pitchFamily="34" charset="-122"/>
                <a:ea typeface="微软雅黑" panose="020B0503020204020204" pitchFamily="34" charset="-122"/>
              </a:endParaRPr>
            </a:p>
          </p:txBody>
        </p:sp>
        <p:sp>
          <p:nvSpPr>
            <p:cNvPr id="124" name="矩形 123"/>
            <p:cNvSpPr/>
            <p:nvPr/>
          </p:nvSpPr>
          <p:spPr bwMode="auto">
            <a:xfrm>
              <a:off x="10606138" y="4525951"/>
              <a:ext cx="907214" cy="253943"/>
            </a:xfrm>
            <a:prstGeom prst="rect">
              <a:avLst/>
            </a:prstGeom>
            <a:grpFill/>
            <a:ln w="19050" cap="flat" cmpd="sng" algn="ctr">
              <a:solidFill>
                <a:srgbClr val="4F81BD">
                  <a:shade val="50000"/>
                </a:srgbClr>
              </a:solidFill>
              <a:prstDash val="solid"/>
            </a:ln>
            <a:effectLst/>
          </p:spPr>
          <p:txBody>
            <a:bodyPr/>
            <a:lstStyle/>
            <a:p>
              <a:pPr algn="ctr" defTabSz="963930">
                <a:defRPr/>
              </a:pPr>
              <a:r>
                <a:rPr lang="zh-CN" altLang="en-US" sz="1055" kern="0" dirty="0">
                  <a:solidFill>
                    <a:srgbClr val="000000"/>
                  </a:solidFill>
                  <a:latin typeface="微软雅黑" panose="020B0503020204020204" pitchFamily="34" charset="-122"/>
                  <a:ea typeface="微软雅黑" panose="020B0503020204020204" pitchFamily="34" charset="-122"/>
                </a:rPr>
                <a:t>初步验收</a:t>
              </a:r>
              <a:endParaRPr lang="zh-CN" altLang="en-US" sz="1055" kern="0" dirty="0">
                <a:solidFill>
                  <a:srgbClr val="000000"/>
                </a:solidFill>
                <a:latin typeface="微软雅黑" panose="020B0503020204020204" pitchFamily="34" charset="-122"/>
                <a:ea typeface="微软雅黑" panose="020B0503020204020204" pitchFamily="34" charset="-122"/>
              </a:endParaRPr>
            </a:p>
          </p:txBody>
        </p:sp>
        <p:sp>
          <p:nvSpPr>
            <p:cNvPr id="125" name="矩形 124"/>
            <p:cNvSpPr/>
            <p:nvPr/>
          </p:nvSpPr>
          <p:spPr bwMode="auto">
            <a:xfrm>
              <a:off x="10606138" y="5237335"/>
              <a:ext cx="907214" cy="253943"/>
            </a:xfrm>
            <a:prstGeom prst="rect">
              <a:avLst/>
            </a:prstGeom>
            <a:grpFill/>
            <a:ln w="19050" cap="flat" cmpd="sng" algn="ctr">
              <a:solidFill>
                <a:srgbClr val="4F81BD">
                  <a:shade val="50000"/>
                </a:srgbClr>
              </a:solidFill>
              <a:prstDash val="solid"/>
            </a:ln>
            <a:effectLst/>
          </p:spPr>
          <p:txBody>
            <a:bodyPr/>
            <a:lstStyle/>
            <a:p>
              <a:pPr algn="ctr" defTabSz="963930">
                <a:defRPr/>
              </a:pPr>
              <a:r>
                <a:rPr lang="zh-CN" altLang="en-US" sz="1055" kern="0" dirty="0">
                  <a:solidFill>
                    <a:srgbClr val="000000"/>
                  </a:solidFill>
                  <a:latin typeface="微软雅黑" panose="020B0503020204020204" pitchFamily="34" charset="-122"/>
                  <a:ea typeface="微软雅黑" panose="020B0503020204020204" pitchFamily="34" charset="-122"/>
                </a:rPr>
                <a:t>终验</a:t>
              </a:r>
              <a:endParaRPr lang="zh-CN" altLang="en-US" sz="1055" kern="0" dirty="0">
                <a:solidFill>
                  <a:srgbClr val="000000"/>
                </a:solidFill>
                <a:latin typeface="微软雅黑" panose="020B0503020204020204" pitchFamily="34" charset="-122"/>
                <a:ea typeface="微软雅黑" panose="020B0503020204020204" pitchFamily="34" charset="-122"/>
              </a:endParaRPr>
            </a:p>
          </p:txBody>
        </p:sp>
      </p:grpSp>
      <p:sp>
        <p:nvSpPr>
          <p:cNvPr id="127" name="上箭头 52"/>
          <p:cNvSpPr/>
          <p:nvPr/>
        </p:nvSpPr>
        <p:spPr bwMode="auto">
          <a:xfrm rot="5400000">
            <a:off x="10185341" y="4673085"/>
            <a:ext cx="648500" cy="182143"/>
          </a:xfrm>
          <a:prstGeom prst="upArrow">
            <a:avLst/>
          </a:prstGeom>
          <a:gradFill rotWithShape="1">
            <a:gsLst>
              <a:gs pos="0">
                <a:schemeClr val="bg1">
                  <a:lumMod val="65000"/>
                </a:schemeClr>
              </a:gs>
              <a:gs pos="35000">
                <a:schemeClr val="bg1">
                  <a:lumMod val="85000"/>
                </a:schemeClr>
              </a:gs>
              <a:gs pos="100000">
                <a:schemeClr val="bg1">
                  <a:lumMod val="95000"/>
                </a:schemeClr>
              </a:gs>
            </a:gsLst>
            <a:lin ang="16200000" scaled="1"/>
          </a:gradFill>
          <a:ln w="9525" cap="flat" cmpd="sng" algn="ctr">
            <a:solidFill>
              <a:schemeClr val="bg1">
                <a:lumMod val="50000"/>
              </a:schemeClr>
            </a:solidFill>
            <a:prstDash val="solid"/>
          </a:ln>
          <a:effectLst>
            <a:outerShdw blurRad="40000" dist="20000" dir="5400000" rotWithShape="0">
              <a:srgbClr val="000000">
                <a:alpha val="38000"/>
              </a:srgbClr>
            </a:outerShdw>
          </a:effectLst>
        </p:spPr>
        <p:txBody>
          <a:bodyPr anchor="ctr"/>
          <a:lstStyle/>
          <a:p>
            <a:pPr algn="ctr" defTabSz="963930">
              <a:defRPr/>
            </a:pPr>
            <a:endParaRPr lang="zh-CN" altLang="en-US" sz="1685" kern="0">
              <a:solidFill>
                <a:prstClr val="black"/>
              </a:solidFill>
              <a:latin typeface="Calibri" panose="020F0502020204030204"/>
            </a:endParaRPr>
          </a:p>
        </p:txBody>
      </p:sp>
      <p:sp>
        <p:nvSpPr>
          <p:cNvPr id="128" name="Line 33"/>
          <p:cNvSpPr>
            <a:spLocks noChangeShapeType="1"/>
          </p:cNvSpPr>
          <p:nvPr/>
        </p:nvSpPr>
        <p:spPr bwMode="auto">
          <a:xfrm>
            <a:off x="10357704" y="2033969"/>
            <a:ext cx="0" cy="4531645"/>
          </a:xfrm>
          <a:prstGeom prst="line">
            <a:avLst/>
          </a:prstGeom>
          <a:noFill/>
          <a:ln w="15875">
            <a:solidFill>
              <a:schemeClr val="bg1">
                <a:lumMod val="50000"/>
              </a:schemeClr>
            </a:solidFill>
            <a:prstDash val="dashDot"/>
            <a:round/>
            <a:headEnd type="none" w="sm" len="sm"/>
            <a:tailEnd type="none" w="sm" len="sm"/>
          </a:ln>
          <a:extLst>
            <a:ext uri="{909E8E84-426E-40DD-AFC4-6F175D3DCCD1}">
              <a14:hiddenFill xmlns:a14="http://schemas.microsoft.com/office/drawing/2010/main">
                <a:noFill/>
              </a14:hiddenFill>
            </a:ext>
          </a:extLst>
        </p:spPr>
        <p:txBody>
          <a:bodyPr/>
          <a:lstStyle/>
          <a:p>
            <a:pPr defTabSz="963930" eaLnBrk="0" hangingPunct="0">
              <a:defRPr/>
            </a:pPr>
            <a:endParaRPr lang="zh-CN" altLang="en-US" sz="1685" kern="0">
              <a:solidFill>
                <a:prstClr val="black"/>
              </a:solidFill>
              <a:latin typeface="Century Gothic" panose="020B0502020202020204"/>
            </a:endParaRPr>
          </a:p>
        </p:txBody>
      </p:sp>
      <p:sp>
        <p:nvSpPr>
          <p:cNvPr id="129" name="燕尾形 76"/>
          <p:cNvSpPr/>
          <p:nvPr/>
        </p:nvSpPr>
        <p:spPr bwMode="auto">
          <a:xfrm>
            <a:off x="6329167" y="6231042"/>
            <a:ext cx="6340433" cy="304622"/>
          </a:xfrm>
          <a:prstGeom prst="chevron">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defRPr/>
            </a:pPr>
            <a:r>
              <a:rPr lang="zh-CN" altLang="en-US" sz="1265" kern="0" dirty="0">
                <a:solidFill>
                  <a:srgbClr val="000000"/>
                </a:solidFill>
                <a:latin typeface="微软雅黑" panose="020B0503020204020204" pitchFamily="34" charset="-122"/>
                <a:ea typeface="微软雅黑" panose="020B0503020204020204" pitchFamily="34" charset="-122"/>
              </a:rPr>
              <a:t>安全生产智能管控平台实施</a:t>
            </a:r>
            <a:endParaRPr lang="zh-CN" altLang="en-US" sz="1265" kern="0" dirty="0">
              <a:solidFill>
                <a:srgbClr val="000000"/>
              </a:solidFill>
              <a:latin typeface="微软雅黑" panose="020B0503020204020204" pitchFamily="34" charset="-122"/>
              <a:ea typeface="微软雅黑" panose="020B0503020204020204" pitchFamily="34" charset="-122"/>
            </a:endParaRPr>
          </a:p>
        </p:txBody>
      </p:sp>
      <p:sp>
        <p:nvSpPr>
          <p:cNvPr id="130" name="矩形 129"/>
          <p:cNvSpPr/>
          <p:nvPr/>
        </p:nvSpPr>
        <p:spPr>
          <a:xfrm>
            <a:off x="1597926" y="2092248"/>
            <a:ext cx="4768683" cy="4665040"/>
          </a:xfrm>
          <a:prstGeom prst="rect">
            <a:avLst/>
          </a:prstGeom>
          <a:noFill/>
          <a:ln w="28575">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63930" fontAlgn="auto">
              <a:spcBef>
                <a:spcPts val="0"/>
              </a:spcBef>
              <a:spcAft>
                <a:spcPts val="0"/>
              </a:spcAft>
            </a:pPr>
            <a:endParaRPr lang="zh-CN" altLang="en-US" sz="1900">
              <a:solidFill>
                <a:prstClr val="white"/>
              </a:solidFill>
              <a:latin typeface="Century Gothic" panose="020B0502020202020204"/>
              <a:ea typeface="微软雅黑" panose="020B0503020204020204" pitchFamily="34" charset="-122"/>
            </a:endParaRPr>
          </a:p>
        </p:txBody>
      </p:sp>
      <p:sp>
        <p:nvSpPr>
          <p:cNvPr id="131" name="矩形 130"/>
          <p:cNvSpPr/>
          <p:nvPr/>
        </p:nvSpPr>
        <p:spPr bwMode="auto">
          <a:xfrm>
            <a:off x="3535204" y="4457367"/>
            <a:ext cx="1018998" cy="329588"/>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r>
              <a:rPr lang="zh-CN" altLang="en-US" sz="1105" kern="0" dirty="0">
                <a:solidFill>
                  <a:prstClr val="black"/>
                </a:solidFill>
                <a:latin typeface="微软雅黑" panose="020B0503020204020204" pitchFamily="34" charset="-122"/>
                <a:ea typeface="微软雅黑" panose="020B0503020204020204" pitchFamily="34" charset="-122"/>
              </a:rPr>
              <a:t>业务流程</a:t>
            </a:r>
            <a:endParaRPr lang="zh-CN" altLang="en-US" sz="1105" kern="0" dirty="0">
              <a:solidFill>
                <a:prstClr val="black"/>
              </a:solidFill>
              <a:latin typeface="微软雅黑" panose="020B0503020204020204" pitchFamily="34" charset="-122"/>
              <a:ea typeface="微软雅黑" panose="020B0503020204020204" pitchFamily="34" charset="-122"/>
            </a:endParaRPr>
          </a:p>
        </p:txBody>
      </p:sp>
      <p:sp>
        <p:nvSpPr>
          <p:cNvPr id="132" name="矩形 131"/>
          <p:cNvSpPr/>
          <p:nvPr/>
        </p:nvSpPr>
        <p:spPr bwMode="auto">
          <a:xfrm>
            <a:off x="3533112" y="4837406"/>
            <a:ext cx="1018999" cy="357087"/>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r>
              <a:rPr lang="zh-CN" altLang="en-US" sz="1105" kern="0" dirty="0">
                <a:solidFill>
                  <a:prstClr val="black"/>
                </a:solidFill>
                <a:latin typeface="微软雅黑" panose="020B0503020204020204" pitchFamily="34" charset="-122"/>
                <a:ea typeface="微软雅黑" panose="020B0503020204020204" pitchFamily="34" charset="-122"/>
              </a:rPr>
              <a:t>业务规则</a:t>
            </a:r>
            <a:endParaRPr lang="zh-CN" altLang="en-US" sz="1105" kern="0" dirty="0">
              <a:solidFill>
                <a:prstClr val="black"/>
              </a:solidFill>
              <a:latin typeface="微软雅黑" panose="020B0503020204020204" pitchFamily="34" charset="-122"/>
              <a:ea typeface="微软雅黑" panose="020B0503020204020204" pitchFamily="34" charset="-122"/>
            </a:endParaRPr>
          </a:p>
        </p:txBody>
      </p:sp>
      <p:sp>
        <p:nvSpPr>
          <p:cNvPr id="133" name="矩形 132"/>
          <p:cNvSpPr/>
          <p:nvPr/>
        </p:nvSpPr>
        <p:spPr bwMode="auto">
          <a:xfrm>
            <a:off x="3533113" y="4047686"/>
            <a:ext cx="1018999" cy="357087"/>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r>
              <a:rPr lang="zh-CN" altLang="en-US" sz="1105" kern="0" dirty="0">
                <a:solidFill>
                  <a:prstClr val="black"/>
                </a:solidFill>
                <a:latin typeface="微软雅黑" panose="020B0503020204020204" pitchFamily="34" charset="-122"/>
                <a:ea typeface="微软雅黑" panose="020B0503020204020204" pitchFamily="34" charset="-122"/>
              </a:rPr>
              <a:t>制度标准</a:t>
            </a:r>
            <a:endParaRPr lang="en-US" altLang="zh-CN" sz="1105" kern="0" dirty="0">
              <a:solidFill>
                <a:prstClr val="black"/>
              </a:solidFill>
              <a:latin typeface="微软雅黑" panose="020B0503020204020204" pitchFamily="34" charset="-122"/>
              <a:ea typeface="微软雅黑" panose="020B0503020204020204" pitchFamily="34" charset="-122"/>
            </a:endParaRPr>
          </a:p>
        </p:txBody>
      </p:sp>
      <p:sp>
        <p:nvSpPr>
          <p:cNvPr id="134" name="矩形 133"/>
          <p:cNvSpPr/>
          <p:nvPr/>
        </p:nvSpPr>
        <p:spPr bwMode="auto">
          <a:xfrm>
            <a:off x="3521233" y="5233721"/>
            <a:ext cx="1018998" cy="329588"/>
          </a:xfrm>
          <a:prstGeom prst="rect">
            <a:avLst/>
          </a:prstGeom>
          <a:gradFill flip="none" rotWithShape="1">
            <a:gsLst>
              <a:gs pos="0">
                <a:sysClr val="window" lastClr="FFFFFF">
                  <a:shade val="30000"/>
                  <a:satMod val="115000"/>
                </a:sysClr>
              </a:gs>
              <a:gs pos="50000">
                <a:sysClr val="window" lastClr="FFFFFF">
                  <a:shade val="67500"/>
                  <a:satMod val="115000"/>
                </a:sysClr>
              </a:gs>
              <a:gs pos="100000">
                <a:sysClr val="window" lastClr="FFFFFF">
                  <a:shade val="100000"/>
                  <a:satMod val="115000"/>
                </a:sysClr>
              </a:gs>
            </a:gsLst>
            <a:path path="circle">
              <a:fillToRect r="100000" b="100000"/>
            </a:path>
            <a:tileRect l="-100000" t="-100000"/>
          </a:gradFill>
          <a:ln w="9525" cap="flat" cmpd="sng" algn="ctr">
            <a:solidFill>
              <a:schemeClr val="accent5">
                <a:lumMod val="50000"/>
              </a:schemeClr>
            </a:solidFill>
            <a:prstDash val="solid"/>
          </a:ln>
          <a:effectLst/>
        </p:spPr>
        <p:txBody>
          <a:bodyPr lIns="0" tIns="0" rIns="0" bIns="0" anchor="ctr"/>
          <a:lstStyle/>
          <a:p>
            <a:pPr algn="ctr" defTabSz="963930"/>
            <a:r>
              <a:rPr lang="zh-CN" altLang="en-US" sz="1105" kern="0" dirty="0">
                <a:solidFill>
                  <a:prstClr val="black"/>
                </a:solidFill>
                <a:latin typeface="微软雅黑" panose="020B0503020204020204" pitchFamily="34" charset="-122"/>
                <a:ea typeface="微软雅黑" panose="020B0503020204020204" pitchFamily="34" charset="-122"/>
              </a:rPr>
              <a:t>指标体系</a:t>
            </a:r>
            <a:endParaRPr lang="en-US" altLang="zh-CN" sz="1105" kern="0" dirty="0">
              <a:solidFill>
                <a:prstClr val="black"/>
              </a:solidFill>
              <a:latin typeface="微软雅黑" panose="020B0503020204020204" pitchFamily="34" charset="-122"/>
              <a:ea typeface="微软雅黑" panose="020B0503020204020204" pitchFamily="34" charset="-122"/>
            </a:endParaRPr>
          </a:p>
        </p:txBody>
      </p:sp>
      <p:sp>
        <p:nvSpPr>
          <p:cNvPr id="138" name="矩形 137"/>
          <p:cNvSpPr/>
          <p:nvPr/>
        </p:nvSpPr>
        <p:spPr bwMode="auto">
          <a:xfrm>
            <a:off x="1721693" y="4931618"/>
            <a:ext cx="1383881" cy="484866"/>
          </a:xfrm>
          <a:prstGeom prst="rect">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r>
              <a:rPr lang="zh-CN" altLang="en-US" sz="1160" kern="0" dirty="0">
                <a:solidFill>
                  <a:srgbClr val="000000"/>
                </a:solidFill>
                <a:latin typeface="微软雅黑" panose="020B0503020204020204" pitchFamily="34" charset="-122"/>
                <a:ea typeface="微软雅黑" panose="020B0503020204020204" pitchFamily="34" charset="-122"/>
              </a:rPr>
              <a:t>企业安全管理现状分析</a:t>
            </a:r>
            <a:endParaRPr lang="en-US" altLang="zh-CN" sz="1160" kern="0" dirty="0">
              <a:solidFill>
                <a:srgbClr val="000000"/>
              </a:solidFill>
              <a:latin typeface="微软雅黑" panose="020B0503020204020204" pitchFamily="34" charset="-122"/>
              <a:ea typeface="微软雅黑" panose="020B0503020204020204" pitchFamily="34" charset="-122"/>
            </a:endParaRPr>
          </a:p>
        </p:txBody>
      </p:sp>
      <p:sp>
        <p:nvSpPr>
          <p:cNvPr id="140" name="矩形 139"/>
          <p:cNvSpPr/>
          <p:nvPr/>
        </p:nvSpPr>
        <p:spPr bwMode="auto">
          <a:xfrm>
            <a:off x="1734924" y="3794580"/>
            <a:ext cx="1383881" cy="443144"/>
          </a:xfrm>
          <a:prstGeom prst="rect">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r>
              <a:rPr lang="zh-CN" altLang="en-US" sz="1160" kern="0" dirty="0">
                <a:solidFill>
                  <a:srgbClr val="000000"/>
                </a:solidFill>
                <a:latin typeface="微软雅黑" panose="020B0503020204020204" pitchFamily="34" charset="-122"/>
                <a:ea typeface="微软雅黑" panose="020B0503020204020204" pitchFamily="34" charset="-122"/>
              </a:rPr>
              <a:t>信息化发展战略</a:t>
            </a:r>
            <a:endParaRPr lang="en-US" altLang="zh-CN" sz="1160" kern="0" dirty="0">
              <a:solidFill>
                <a:srgbClr val="000000"/>
              </a:solidFill>
              <a:latin typeface="微软雅黑" panose="020B0503020204020204" pitchFamily="34" charset="-122"/>
              <a:ea typeface="微软雅黑" panose="020B0503020204020204" pitchFamily="34" charset="-122"/>
            </a:endParaRPr>
          </a:p>
        </p:txBody>
      </p:sp>
      <p:sp>
        <p:nvSpPr>
          <p:cNvPr id="141" name="矩形 140"/>
          <p:cNvSpPr/>
          <p:nvPr/>
        </p:nvSpPr>
        <p:spPr bwMode="auto">
          <a:xfrm>
            <a:off x="1733400" y="4329167"/>
            <a:ext cx="1383881" cy="511229"/>
          </a:xfrm>
          <a:prstGeom prst="rect">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r>
              <a:rPr lang="zh-CN" altLang="en-US" sz="1160" kern="0" dirty="0">
                <a:solidFill>
                  <a:srgbClr val="000000"/>
                </a:solidFill>
                <a:latin typeface="微软雅黑" panose="020B0503020204020204" pitchFamily="34" charset="-122"/>
                <a:ea typeface="微软雅黑" panose="020B0503020204020204" pitchFamily="34" charset="-122"/>
              </a:rPr>
              <a:t>国家省市安全管理要求分析</a:t>
            </a:r>
            <a:endParaRPr lang="en-US" altLang="zh-CN" sz="1160" kern="0" dirty="0">
              <a:solidFill>
                <a:srgbClr val="000000"/>
              </a:solidFill>
              <a:latin typeface="微软雅黑" panose="020B0503020204020204" pitchFamily="34" charset="-122"/>
              <a:ea typeface="微软雅黑" panose="020B0503020204020204" pitchFamily="34" charset="-122"/>
            </a:endParaRPr>
          </a:p>
        </p:txBody>
      </p:sp>
      <p:sp>
        <p:nvSpPr>
          <p:cNvPr id="142" name="矩形 141"/>
          <p:cNvSpPr/>
          <p:nvPr/>
        </p:nvSpPr>
        <p:spPr>
          <a:xfrm>
            <a:off x="1724336" y="5512554"/>
            <a:ext cx="1387544" cy="510306"/>
          </a:xfrm>
          <a:prstGeom prst="rect">
            <a:avLst/>
          </a:prstGeom>
          <a:solidFill>
            <a:schemeClr val="bg1">
              <a:lumMod val="75000"/>
            </a:schemeClr>
          </a:solidFill>
          <a:ln w="19050" cap="flat" cmpd="sng" algn="ctr">
            <a:solidFill>
              <a:srgbClr val="4F81BD">
                <a:shade val="50000"/>
              </a:srgbClr>
            </a:solidFill>
            <a:prstDash val="solid"/>
          </a:ln>
          <a:effectLst/>
        </p:spPr>
        <p:txBody>
          <a:bodyPr anchor="ctr"/>
          <a:lstStyle/>
          <a:p>
            <a:pPr algn="ctr" defTabSz="963930"/>
            <a:r>
              <a:rPr lang="zh-CN" altLang="en-US" sz="1160" kern="0" dirty="0">
                <a:solidFill>
                  <a:srgbClr val="000000"/>
                </a:solidFill>
                <a:latin typeface="微软雅黑" panose="020B0503020204020204" pitchFamily="34" charset="-122"/>
                <a:ea typeface="微软雅黑" panose="020B0503020204020204" pitchFamily="34" charset="-122"/>
              </a:rPr>
              <a:t>双重预防机制与安全隐患排查</a:t>
            </a:r>
            <a:endParaRPr lang="zh-CN" altLang="en-US" sz="1160" kern="0" dirty="0">
              <a:solidFill>
                <a:srgbClr val="000000"/>
              </a:solidFill>
              <a:latin typeface="微软雅黑" panose="020B0503020204020204" pitchFamily="34" charset="-122"/>
              <a:ea typeface="微软雅黑" panose="020B0503020204020204" pitchFamily="34" charset="-122"/>
            </a:endParaRPr>
          </a:p>
        </p:txBody>
      </p:sp>
      <p:grpSp>
        <p:nvGrpSpPr>
          <p:cNvPr id="122" name="组合 5"/>
          <p:cNvGrpSpPr/>
          <p:nvPr/>
        </p:nvGrpSpPr>
        <p:grpSpPr bwMode="auto">
          <a:xfrm>
            <a:off x="353" y="-11885"/>
            <a:ext cx="2897786" cy="494781"/>
            <a:chOff x="6097456" y="3877982"/>
            <a:chExt cx="2831127" cy="483577"/>
          </a:xfrm>
        </p:grpSpPr>
        <p:sp>
          <p:nvSpPr>
            <p:cNvPr id="126" name="任意多边形 5"/>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963930" fontAlgn="auto">
                <a:spcBef>
                  <a:spcPts val="0"/>
                </a:spcBef>
                <a:spcAft>
                  <a:spcPts val="0"/>
                </a:spcAft>
                <a:defRPr/>
              </a:pPr>
              <a:endParaRPr lang="zh-CN" altLang="en-US" sz="2045" noProof="1">
                <a:solidFill>
                  <a:prstClr val="white"/>
                </a:solidFill>
                <a:latin typeface="微软雅黑" panose="020B0503020204020204" pitchFamily="34" charset="-122"/>
                <a:ea typeface="微软雅黑" panose="020B0503020204020204" pitchFamily="34" charset="-122"/>
              </a:endParaRPr>
            </a:p>
          </p:txBody>
        </p:sp>
        <p:sp>
          <p:nvSpPr>
            <p:cNvPr id="135" name="任意多边形 6"/>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defTabSz="963930" fontAlgn="auto">
                <a:spcBef>
                  <a:spcPts val="0"/>
                </a:spcBef>
                <a:spcAft>
                  <a:spcPts val="0"/>
                </a:spcAft>
              </a:pPr>
              <a:r>
                <a:rPr lang="zh-CN" altLang="en-US" sz="2045" noProof="1">
                  <a:solidFill>
                    <a:srgbClr val="FEFFFF"/>
                  </a:solidFill>
                  <a:latin typeface="微软雅黑" panose="020B0503020204020204" pitchFamily="34" charset="-122"/>
                  <a:ea typeface="微软雅黑" panose="020B0503020204020204" pitchFamily="34" charset="-122"/>
                </a:rPr>
                <a:t>实施步骤</a:t>
              </a:r>
              <a:endParaRPr lang="zh-CN" altLang="en-US" sz="2045" noProof="1">
                <a:solidFill>
                  <a:srgbClr val="FEFFFF"/>
                </a:solidFill>
                <a:latin typeface="微软雅黑" panose="020B0503020204020204" pitchFamily="34" charset="-122"/>
                <a:ea typeface="微软雅黑" panose="020B0503020204020204" pitchFamily="34" charset="-122"/>
              </a:endParaRP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fade">
                                      <p:cBhvr>
                                        <p:cTn id="7" dur="500"/>
                                        <p:tgtEl>
                                          <p:spTgt spid="1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0" name="直接箭头连接符 29"/>
          <p:cNvCxnSpPr/>
          <p:nvPr/>
        </p:nvCxnSpPr>
        <p:spPr>
          <a:xfrm>
            <a:off x="1099131" y="7058667"/>
            <a:ext cx="10549441" cy="0"/>
          </a:xfrm>
          <a:prstGeom prst="straightConnector1">
            <a:avLst/>
          </a:prstGeom>
          <a:ln>
            <a:tailEnd type="triangle"/>
          </a:ln>
        </p:spPr>
        <p:style>
          <a:lnRef idx="1">
            <a:srgbClr val="50742F"/>
          </a:lnRef>
          <a:fillRef idx="0">
            <a:srgbClr val="50742F"/>
          </a:fillRef>
          <a:effectRef idx="0">
            <a:srgbClr val="50742F"/>
          </a:effectRef>
          <a:fontRef idx="minor">
            <a:sysClr val="windowText" lastClr="000000"/>
          </a:fontRef>
        </p:style>
      </p:cxnSp>
      <p:cxnSp>
        <p:nvCxnSpPr>
          <p:cNvPr id="32" name="直接箭头连接符 31"/>
          <p:cNvCxnSpPr/>
          <p:nvPr/>
        </p:nvCxnSpPr>
        <p:spPr>
          <a:xfrm flipV="1">
            <a:off x="1099314" y="1594532"/>
            <a:ext cx="0" cy="5463999"/>
          </a:xfrm>
          <a:prstGeom prst="straightConnector1">
            <a:avLst/>
          </a:prstGeom>
          <a:ln>
            <a:tailEnd type="triangle"/>
          </a:ln>
        </p:spPr>
        <p:style>
          <a:lnRef idx="1">
            <a:srgbClr val="50742F"/>
          </a:lnRef>
          <a:fillRef idx="0">
            <a:srgbClr val="50742F"/>
          </a:fillRef>
          <a:effectRef idx="0">
            <a:srgbClr val="50742F"/>
          </a:effectRef>
          <a:fontRef idx="minor">
            <a:sysClr val="windowText" lastClr="000000"/>
          </a:fontRef>
        </p:style>
      </p:cxnSp>
      <p:sp>
        <p:nvSpPr>
          <p:cNvPr id="33" name="流程图: 可选过程 32"/>
          <p:cNvSpPr/>
          <p:nvPr/>
        </p:nvSpPr>
        <p:spPr>
          <a:xfrm>
            <a:off x="1385066" y="5208534"/>
            <a:ext cx="1366164" cy="803626"/>
          </a:xfrm>
          <a:prstGeom prst="flowChartAlternateProcess">
            <a:avLst/>
          </a:prstGeom>
          <a:solidFill>
            <a:srgbClr val="004646">
              <a:lumMod val="90000"/>
              <a:lumOff val="10000"/>
            </a:srgbClr>
          </a:solidFill>
          <a:ln w="38100">
            <a:noFill/>
          </a:ln>
        </p:spPr>
        <p:style>
          <a:lnRef idx="2">
            <a:srgbClr val="50742F">
              <a:shade val="50000"/>
            </a:srgbClr>
          </a:lnRef>
          <a:fillRef idx="1">
            <a:srgbClr val="50742F"/>
          </a:fillRef>
          <a:effectRef idx="0">
            <a:srgbClr val="50742F"/>
          </a:effectRef>
          <a:fontRef idx="minor">
            <a:sysClr val="window" lastClr="FFFFFF"/>
          </a:fontRef>
        </p:style>
        <p:txBody>
          <a:bodyPr lIns="0" rIns="0" rtlCol="0" anchor="ctr"/>
          <a:lstStyle/>
          <a:p>
            <a:pPr algn="ctr" defTabSz="1285240" fontAlgn="auto">
              <a:lnSpc>
                <a:spcPct val="130000"/>
              </a:lnSpc>
              <a:spcBef>
                <a:spcPts val="0"/>
              </a:spcBef>
              <a:spcAft>
                <a:spcPts val="0"/>
              </a:spcAft>
            </a:pPr>
            <a:r>
              <a:rPr lang="zh-CN" altLang="en-US" sz="1475" b="1" dirty="0">
                <a:latin typeface="Century Gothic" panose="020B0502020202020204"/>
                <a:ea typeface="微软雅黑" panose="020B0503020204020204" pitchFamily="34" charset="-122"/>
              </a:rPr>
              <a:t>平台运行</a:t>
            </a:r>
            <a:endParaRPr lang="zh-CN" altLang="en-US" sz="1475" b="1" dirty="0">
              <a:latin typeface="Century Gothic" panose="020B0502020202020204"/>
              <a:ea typeface="微软雅黑" panose="020B0503020204020204" pitchFamily="34" charset="-122"/>
            </a:endParaRPr>
          </a:p>
          <a:p>
            <a:pPr algn="ctr" defTabSz="1285240" fontAlgn="auto">
              <a:lnSpc>
                <a:spcPct val="130000"/>
              </a:lnSpc>
              <a:spcBef>
                <a:spcPts val="0"/>
              </a:spcBef>
              <a:spcAft>
                <a:spcPts val="0"/>
              </a:spcAft>
            </a:pPr>
            <a:r>
              <a:rPr lang="zh-CN" altLang="en-US" sz="1475" b="1" dirty="0">
                <a:latin typeface="Century Gothic" panose="020B0502020202020204"/>
                <a:ea typeface="微软雅黑" panose="020B0503020204020204" pitchFamily="34" charset="-122"/>
              </a:rPr>
              <a:t>基础数据支持</a:t>
            </a:r>
            <a:endParaRPr lang="zh-CN" altLang="en-US" sz="1475" b="1" dirty="0">
              <a:latin typeface="Century Gothic" panose="020B0502020202020204"/>
              <a:ea typeface="微软雅黑" panose="020B0503020204020204" pitchFamily="34" charset="-122"/>
            </a:endParaRPr>
          </a:p>
        </p:txBody>
      </p:sp>
      <p:sp>
        <p:nvSpPr>
          <p:cNvPr id="36" name="任意多边形: 形状 12"/>
          <p:cNvSpPr/>
          <p:nvPr/>
        </p:nvSpPr>
        <p:spPr>
          <a:xfrm>
            <a:off x="1953900" y="3215864"/>
            <a:ext cx="2374354" cy="2973423"/>
          </a:xfrm>
          <a:custGeom>
            <a:avLst/>
            <a:gdLst>
              <a:gd name="connsiteX0" fmla="*/ 0 w 2251363"/>
              <a:gd name="connsiteY0" fmla="*/ 0 h 2819400"/>
              <a:gd name="connsiteX1" fmla="*/ 2251363 w 2251363"/>
              <a:gd name="connsiteY1" fmla="*/ 2819400 h 2819400"/>
            </a:gdLst>
            <a:ahLst/>
            <a:cxnLst>
              <a:cxn ang="0">
                <a:pos x="connsiteX0" y="connsiteY0"/>
              </a:cxn>
              <a:cxn ang="0">
                <a:pos x="connsiteX1" y="connsiteY1"/>
              </a:cxn>
            </a:cxnLst>
            <a:rect l="l" t="t" r="r" b="b"/>
            <a:pathLst>
              <a:path w="2251363" h="2819400">
                <a:moveTo>
                  <a:pt x="0" y="0"/>
                </a:moveTo>
                <a:cubicBezTo>
                  <a:pt x="864754" y="1174172"/>
                  <a:pt x="1729509" y="2348345"/>
                  <a:pt x="2251363" y="2819400"/>
                </a:cubicBezTo>
              </a:path>
            </a:pathLst>
          </a:custGeom>
          <a:noFill/>
          <a:ln w="38100">
            <a:noFill/>
          </a:ln>
        </p:spPr>
        <p:style>
          <a:lnRef idx="2">
            <a:srgbClr val="50742F">
              <a:shade val="50000"/>
            </a:srgbClr>
          </a:lnRef>
          <a:fillRef idx="1">
            <a:srgbClr val="50742F"/>
          </a:fillRef>
          <a:effectRef idx="0">
            <a:srgbClr val="50742F"/>
          </a:effectRef>
          <a:fontRef idx="minor">
            <a:sysClr val="window" lastClr="FFFFFF"/>
          </a:fontRef>
        </p:style>
        <p:txBody>
          <a:bodyPr rtlCol="0" anchor="ctr"/>
          <a:lstStyle/>
          <a:p>
            <a:pPr algn="ctr" defTabSz="964565" fontAlgn="auto">
              <a:spcBef>
                <a:spcPts val="0"/>
              </a:spcBef>
              <a:spcAft>
                <a:spcPts val="0"/>
              </a:spcAft>
            </a:pPr>
            <a:endParaRPr lang="zh-CN" altLang="en-US" sz="1900">
              <a:latin typeface="Arial" panose="020B0604020202020204"/>
              <a:ea typeface="微软雅黑" panose="020B0503020204020204" pitchFamily="34" charset="-122"/>
            </a:endParaRPr>
          </a:p>
        </p:txBody>
      </p:sp>
      <p:cxnSp>
        <p:nvCxnSpPr>
          <p:cNvPr id="37" name="直接箭头连接符 36"/>
          <p:cNvCxnSpPr/>
          <p:nvPr/>
        </p:nvCxnSpPr>
        <p:spPr>
          <a:xfrm flipV="1">
            <a:off x="2994536" y="3719458"/>
            <a:ext cx="8610872" cy="2645944"/>
          </a:xfrm>
          <a:prstGeom prst="straightConnector1">
            <a:avLst/>
          </a:prstGeom>
          <a:ln>
            <a:tailEnd type="triangle"/>
          </a:ln>
        </p:spPr>
        <p:style>
          <a:lnRef idx="1">
            <a:srgbClr val="50742F"/>
          </a:lnRef>
          <a:fillRef idx="0">
            <a:srgbClr val="50742F"/>
          </a:fillRef>
          <a:effectRef idx="0">
            <a:srgbClr val="50742F"/>
          </a:effectRef>
          <a:fontRef idx="minor">
            <a:sysClr val="windowText" lastClr="000000"/>
          </a:fontRef>
        </p:style>
      </p:cxnSp>
      <p:cxnSp>
        <p:nvCxnSpPr>
          <p:cNvPr id="38" name="直接箭头连接符 37"/>
          <p:cNvCxnSpPr/>
          <p:nvPr/>
        </p:nvCxnSpPr>
        <p:spPr>
          <a:xfrm flipV="1">
            <a:off x="2521065" y="2429635"/>
            <a:ext cx="5583874" cy="2872300"/>
          </a:xfrm>
          <a:prstGeom prst="straightConnector1">
            <a:avLst/>
          </a:prstGeom>
          <a:ln>
            <a:tailEnd type="triangle"/>
          </a:ln>
        </p:spPr>
        <p:style>
          <a:lnRef idx="1">
            <a:srgbClr val="50742F"/>
          </a:lnRef>
          <a:fillRef idx="0">
            <a:srgbClr val="50742F"/>
          </a:fillRef>
          <a:effectRef idx="0">
            <a:srgbClr val="50742F"/>
          </a:effectRef>
          <a:fontRef idx="minor">
            <a:sysClr val="windowText" lastClr="000000"/>
          </a:fontRef>
        </p:style>
      </p:cxnSp>
      <p:sp>
        <p:nvSpPr>
          <p:cNvPr id="40" name="流程图: 可选过程 39"/>
          <p:cNvSpPr/>
          <p:nvPr/>
        </p:nvSpPr>
        <p:spPr>
          <a:xfrm>
            <a:off x="1534335" y="6213828"/>
            <a:ext cx="1366164" cy="668987"/>
          </a:xfrm>
          <a:prstGeom prst="flowChartAlternateProcess">
            <a:avLst/>
          </a:prstGeom>
          <a:solidFill>
            <a:srgbClr val="004646">
              <a:lumMod val="90000"/>
              <a:lumOff val="10000"/>
            </a:srgbClr>
          </a:solidFill>
          <a:ln w="38100">
            <a:noFill/>
          </a:ln>
        </p:spPr>
        <p:style>
          <a:lnRef idx="2">
            <a:srgbClr val="50742F">
              <a:shade val="50000"/>
            </a:srgbClr>
          </a:lnRef>
          <a:fillRef idx="1">
            <a:srgbClr val="50742F"/>
          </a:fillRef>
          <a:effectRef idx="0">
            <a:srgbClr val="50742F"/>
          </a:effectRef>
          <a:fontRef idx="minor">
            <a:sysClr val="window" lastClr="FFFFFF"/>
          </a:fontRef>
        </p:style>
        <p:txBody>
          <a:bodyPr lIns="0" rIns="0" rtlCol="0" anchor="ctr"/>
          <a:lstStyle/>
          <a:p>
            <a:pPr algn="ctr" defTabSz="1285240" fontAlgn="auto">
              <a:lnSpc>
                <a:spcPct val="130000"/>
              </a:lnSpc>
              <a:spcBef>
                <a:spcPts val="0"/>
              </a:spcBef>
              <a:spcAft>
                <a:spcPts val="0"/>
              </a:spcAft>
            </a:pPr>
            <a:r>
              <a:rPr lang="zh-CN" altLang="en-US" sz="1475" b="1" dirty="0">
                <a:latin typeface="Century Gothic" panose="020B0502020202020204"/>
                <a:ea typeface="微软雅黑" panose="020B0503020204020204" pitchFamily="34" charset="-122"/>
              </a:rPr>
              <a:t>平台实施</a:t>
            </a:r>
            <a:endParaRPr lang="zh-CN" altLang="en-US" sz="1475" b="1" dirty="0">
              <a:latin typeface="Century Gothic" panose="020B0502020202020204"/>
              <a:ea typeface="微软雅黑" panose="020B0503020204020204" pitchFamily="34" charset="-122"/>
            </a:endParaRPr>
          </a:p>
        </p:txBody>
      </p:sp>
      <p:sp>
        <p:nvSpPr>
          <p:cNvPr id="42" name="文本框 41"/>
          <p:cNvSpPr txBox="1"/>
          <p:nvPr/>
        </p:nvSpPr>
        <p:spPr>
          <a:xfrm>
            <a:off x="4106141" y="6602012"/>
            <a:ext cx="1159292" cy="384401"/>
          </a:xfrm>
          <a:prstGeom prst="rect">
            <a:avLst/>
          </a:prstGeom>
          <a:solidFill>
            <a:srgbClr val="E1F0FF"/>
          </a:solidFill>
        </p:spPr>
        <p:txBody>
          <a:bodyPr wrap="none" rtlCol="0">
            <a:spAutoFit/>
          </a:bodyPr>
          <a:lstStyle/>
          <a:p>
            <a:pPr defTabSz="964565" fontAlgn="auto">
              <a:spcBef>
                <a:spcPts val="0"/>
              </a:spcBef>
              <a:spcAft>
                <a:spcPts val="0"/>
              </a:spcAft>
            </a:pPr>
            <a:r>
              <a:rPr lang="zh-CN" altLang="en-US" sz="1900" dirty="0">
                <a:solidFill>
                  <a:srgbClr val="000000"/>
                </a:solidFill>
                <a:latin typeface="Arial" panose="020B0604020202020204"/>
                <a:ea typeface="微软雅黑" panose="020B0503020204020204" pitchFamily="34" charset="-122"/>
              </a:rPr>
              <a:t>第一阶段</a:t>
            </a:r>
            <a:endParaRPr lang="zh-CN" altLang="en-US" sz="1900" dirty="0">
              <a:solidFill>
                <a:srgbClr val="000000"/>
              </a:solidFill>
              <a:latin typeface="Arial" panose="020B0604020202020204"/>
              <a:ea typeface="微软雅黑" panose="020B0503020204020204" pitchFamily="34" charset="-122"/>
            </a:endParaRPr>
          </a:p>
        </p:txBody>
      </p:sp>
      <p:sp>
        <p:nvSpPr>
          <p:cNvPr id="43" name="文本框 42"/>
          <p:cNvSpPr txBox="1"/>
          <p:nvPr/>
        </p:nvSpPr>
        <p:spPr>
          <a:xfrm>
            <a:off x="6501576" y="6611028"/>
            <a:ext cx="1159292" cy="384401"/>
          </a:xfrm>
          <a:prstGeom prst="rect">
            <a:avLst/>
          </a:prstGeom>
          <a:solidFill>
            <a:srgbClr val="E1F0FF"/>
          </a:solidFill>
        </p:spPr>
        <p:txBody>
          <a:bodyPr wrap="none" rtlCol="0">
            <a:spAutoFit/>
          </a:bodyPr>
          <a:lstStyle/>
          <a:p>
            <a:pPr defTabSz="964565" fontAlgn="auto">
              <a:spcBef>
                <a:spcPts val="0"/>
              </a:spcBef>
              <a:spcAft>
                <a:spcPts val="0"/>
              </a:spcAft>
            </a:pPr>
            <a:r>
              <a:rPr lang="zh-CN" altLang="en-US" sz="1900" dirty="0">
                <a:solidFill>
                  <a:srgbClr val="000000"/>
                </a:solidFill>
                <a:latin typeface="Arial" panose="020B0604020202020204"/>
                <a:ea typeface="微软雅黑" panose="020B0503020204020204" pitchFamily="34" charset="-122"/>
              </a:rPr>
              <a:t>第二阶段</a:t>
            </a:r>
            <a:endParaRPr lang="zh-CN" altLang="en-US" sz="1900" dirty="0">
              <a:solidFill>
                <a:srgbClr val="000000"/>
              </a:solidFill>
              <a:latin typeface="Arial" panose="020B0604020202020204"/>
              <a:ea typeface="微软雅黑" panose="020B0503020204020204" pitchFamily="34" charset="-122"/>
            </a:endParaRPr>
          </a:p>
        </p:txBody>
      </p:sp>
      <p:sp>
        <p:nvSpPr>
          <p:cNvPr id="44" name="文本框 43"/>
          <p:cNvSpPr txBox="1"/>
          <p:nvPr/>
        </p:nvSpPr>
        <p:spPr>
          <a:xfrm>
            <a:off x="8589615" y="6611028"/>
            <a:ext cx="1157224" cy="384401"/>
          </a:xfrm>
          <a:prstGeom prst="rect">
            <a:avLst/>
          </a:prstGeom>
          <a:solidFill>
            <a:srgbClr val="E1F0FF"/>
          </a:solidFill>
        </p:spPr>
        <p:txBody>
          <a:bodyPr wrap="square" rtlCol="0">
            <a:spAutoFit/>
          </a:bodyPr>
          <a:lstStyle/>
          <a:p>
            <a:pPr defTabSz="964565" fontAlgn="auto">
              <a:spcBef>
                <a:spcPts val="0"/>
              </a:spcBef>
              <a:spcAft>
                <a:spcPts val="0"/>
              </a:spcAft>
            </a:pPr>
            <a:r>
              <a:rPr lang="zh-CN" altLang="en-US" sz="1900" dirty="0">
                <a:solidFill>
                  <a:srgbClr val="000000"/>
                </a:solidFill>
                <a:latin typeface="Arial" panose="020B0604020202020204"/>
                <a:ea typeface="微软雅黑" panose="020B0503020204020204" pitchFamily="34" charset="-122"/>
              </a:rPr>
              <a:t>第三阶段</a:t>
            </a:r>
            <a:endParaRPr lang="zh-CN" altLang="en-US" sz="1900" dirty="0">
              <a:solidFill>
                <a:srgbClr val="000000"/>
              </a:solidFill>
              <a:latin typeface="Arial" panose="020B0604020202020204"/>
              <a:ea typeface="微软雅黑" panose="020B0503020204020204" pitchFamily="34" charset="-122"/>
            </a:endParaRPr>
          </a:p>
        </p:txBody>
      </p:sp>
      <p:sp>
        <p:nvSpPr>
          <p:cNvPr id="45" name="文本框 44"/>
          <p:cNvSpPr txBox="1"/>
          <p:nvPr/>
        </p:nvSpPr>
        <p:spPr>
          <a:xfrm>
            <a:off x="1638946" y="4769345"/>
            <a:ext cx="1159292" cy="384401"/>
          </a:xfrm>
          <a:prstGeom prst="rect">
            <a:avLst/>
          </a:prstGeom>
          <a:noFill/>
        </p:spPr>
        <p:txBody>
          <a:bodyPr wrap="none" rtlCol="0">
            <a:spAutoFit/>
          </a:bodyPr>
          <a:lstStyle/>
          <a:p>
            <a:pPr defTabSz="964565" fontAlgn="auto">
              <a:spcBef>
                <a:spcPts val="0"/>
              </a:spcBef>
              <a:spcAft>
                <a:spcPts val="0"/>
              </a:spcAft>
            </a:pPr>
            <a:r>
              <a:rPr lang="zh-CN" altLang="en-US" sz="1900" dirty="0">
                <a:solidFill>
                  <a:srgbClr val="000000"/>
                </a:solidFill>
                <a:latin typeface="Arial" panose="020B0604020202020204"/>
                <a:ea typeface="微软雅黑" panose="020B0503020204020204" pitchFamily="34" charset="-122"/>
              </a:rPr>
              <a:t>数据推进</a:t>
            </a:r>
            <a:endParaRPr lang="zh-CN" altLang="en-US" sz="1900" dirty="0">
              <a:solidFill>
                <a:srgbClr val="000000"/>
              </a:solidFill>
              <a:latin typeface="Arial" panose="020B0604020202020204"/>
              <a:ea typeface="微软雅黑" panose="020B0503020204020204" pitchFamily="34" charset="-122"/>
            </a:endParaRPr>
          </a:p>
        </p:txBody>
      </p:sp>
      <p:sp>
        <p:nvSpPr>
          <p:cNvPr id="49" name="文本框 48"/>
          <p:cNvSpPr txBox="1"/>
          <p:nvPr/>
        </p:nvSpPr>
        <p:spPr>
          <a:xfrm>
            <a:off x="2750299" y="5931677"/>
            <a:ext cx="1159292" cy="676467"/>
          </a:xfrm>
          <a:prstGeom prst="rect">
            <a:avLst/>
          </a:prstGeom>
          <a:noFill/>
        </p:spPr>
        <p:txBody>
          <a:bodyPr wrap="none" rtlCol="0">
            <a:spAutoFit/>
          </a:bodyPr>
          <a:lstStyle/>
          <a:p>
            <a:pPr algn="ctr" defTabSz="964565" fontAlgn="auto">
              <a:spcBef>
                <a:spcPts val="0"/>
              </a:spcBef>
              <a:spcAft>
                <a:spcPts val="0"/>
              </a:spcAft>
            </a:pPr>
            <a:r>
              <a:rPr lang="zh-CN" altLang="en-US" sz="1900" dirty="0">
                <a:solidFill>
                  <a:srgbClr val="000000"/>
                </a:solidFill>
                <a:latin typeface="Arial" panose="020B0604020202020204"/>
                <a:ea typeface="微软雅黑" panose="020B0503020204020204" pitchFamily="34" charset="-122"/>
              </a:rPr>
              <a:t>系统实施</a:t>
            </a:r>
            <a:endParaRPr lang="zh-CN" altLang="en-US" sz="1900" dirty="0">
              <a:solidFill>
                <a:srgbClr val="000000"/>
              </a:solidFill>
              <a:latin typeface="Arial" panose="020B0604020202020204"/>
              <a:ea typeface="微软雅黑" panose="020B0503020204020204" pitchFamily="34" charset="-122"/>
            </a:endParaRPr>
          </a:p>
          <a:p>
            <a:pPr algn="ctr" defTabSz="964565" fontAlgn="auto">
              <a:spcBef>
                <a:spcPts val="0"/>
              </a:spcBef>
              <a:spcAft>
                <a:spcPts val="0"/>
              </a:spcAft>
            </a:pPr>
            <a:r>
              <a:rPr lang="zh-CN" altLang="en-US" sz="1900" dirty="0">
                <a:solidFill>
                  <a:srgbClr val="000000"/>
                </a:solidFill>
                <a:latin typeface="Arial" panose="020B0604020202020204"/>
                <a:ea typeface="微软雅黑" panose="020B0503020204020204" pitchFamily="34" charset="-122"/>
              </a:rPr>
              <a:t>推进</a:t>
            </a:r>
            <a:endParaRPr lang="zh-CN" altLang="en-US" sz="1900" dirty="0">
              <a:solidFill>
                <a:srgbClr val="000000"/>
              </a:solidFill>
              <a:latin typeface="Arial" panose="020B0604020202020204"/>
              <a:ea typeface="微软雅黑" panose="020B0503020204020204" pitchFamily="34" charset="-122"/>
            </a:endParaRPr>
          </a:p>
        </p:txBody>
      </p:sp>
      <p:sp>
        <p:nvSpPr>
          <p:cNvPr id="50" name="文本框 49"/>
          <p:cNvSpPr txBox="1"/>
          <p:nvPr/>
        </p:nvSpPr>
        <p:spPr>
          <a:xfrm>
            <a:off x="3903218" y="5301146"/>
            <a:ext cx="2029723" cy="871521"/>
          </a:xfrm>
          <a:prstGeom prst="rect">
            <a:avLst/>
          </a:prstGeom>
          <a:solidFill>
            <a:srgbClr val="50742F">
              <a:lumMod val="20000"/>
              <a:lumOff val="80000"/>
            </a:srgbClr>
          </a:solidFill>
        </p:spPr>
        <p:txBody>
          <a:bodyPr wrap="none" rtlCol="0">
            <a:spAutoFit/>
          </a:bodyPr>
          <a:lstStyle/>
          <a:p>
            <a:pPr defTabSz="964565" fontAlgn="auto">
              <a:spcBef>
                <a:spcPts val="0"/>
              </a:spcBef>
              <a:spcAft>
                <a:spcPts val="0"/>
              </a:spcAft>
            </a:pPr>
            <a:r>
              <a:rPr lang="en-US" altLang="zh-CN" sz="1265" b="1" dirty="0">
                <a:solidFill>
                  <a:srgbClr val="000000"/>
                </a:solidFill>
                <a:latin typeface="Arial" panose="020B0604020202020204"/>
                <a:ea typeface="微软雅黑" panose="020B0503020204020204" pitchFamily="34" charset="-122"/>
              </a:rPr>
              <a:t>PAAS</a:t>
            </a:r>
            <a:r>
              <a:rPr lang="zh-CN" altLang="en-US" sz="1265" b="1" dirty="0">
                <a:solidFill>
                  <a:srgbClr val="000000"/>
                </a:solidFill>
                <a:latin typeface="Arial" panose="020B0604020202020204"/>
                <a:ea typeface="微软雅黑" panose="020B0503020204020204" pitchFamily="34" charset="-122"/>
              </a:rPr>
              <a:t>平台服务搭建</a:t>
            </a:r>
            <a:endParaRPr lang="en-US" altLang="zh-CN" sz="1265" b="1" dirty="0">
              <a:solidFill>
                <a:srgbClr val="000000"/>
              </a:solidFill>
              <a:latin typeface="Arial" panose="020B0604020202020204"/>
              <a:ea typeface="微软雅黑" panose="020B0503020204020204" pitchFamily="34" charset="-122"/>
            </a:endParaRPr>
          </a:p>
          <a:p>
            <a:pPr defTabSz="964565" fontAlgn="auto">
              <a:spcBef>
                <a:spcPts val="0"/>
              </a:spcBef>
              <a:spcAft>
                <a:spcPts val="0"/>
              </a:spcAft>
            </a:pPr>
            <a:r>
              <a:rPr lang="en-US" altLang="zh-CN" sz="1265" b="1" dirty="0">
                <a:solidFill>
                  <a:srgbClr val="000000"/>
                </a:solidFill>
                <a:latin typeface="Arial" panose="020B0604020202020204"/>
                <a:ea typeface="微软雅黑" panose="020B0503020204020204" pitchFamily="34" charset="-122"/>
              </a:rPr>
              <a:t>IAAS</a:t>
            </a:r>
            <a:r>
              <a:rPr lang="zh-CN" altLang="en-US" sz="1265" b="1" dirty="0">
                <a:solidFill>
                  <a:srgbClr val="000000"/>
                </a:solidFill>
                <a:latin typeface="Arial" panose="020B0604020202020204"/>
                <a:ea typeface="微软雅黑" panose="020B0503020204020204" pitchFamily="34" charset="-122"/>
              </a:rPr>
              <a:t>层基础运行环境搭建</a:t>
            </a:r>
            <a:endParaRPr lang="en-US" altLang="zh-CN" sz="1265" b="1" dirty="0">
              <a:solidFill>
                <a:srgbClr val="000000"/>
              </a:solidFill>
              <a:latin typeface="Arial" panose="020B0604020202020204"/>
              <a:ea typeface="微软雅黑" panose="020B0503020204020204" pitchFamily="34" charset="-122"/>
            </a:endParaRPr>
          </a:p>
          <a:p>
            <a:pPr defTabSz="964565" fontAlgn="auto">
              <a:spcBef>
                <a:spcPts val="0"/>
              </a:spcBef>
              <a:spcAft>
                <a:spcPts val="0"/>
              </a:spcAft>
            </a:pPr>
            <a:r>
              <a:rPr lang="zh-CN" altLang="en-US" sz="1265" b="1" dirty="0">
                <a:solidFill>
                  <a:srgbClr val="000000"/>
                </a:solidFill>
                <a:latin typeface="Arial" panose="020B0604020202020204"/>
                <a:ea typeface="微软雅黑" panose="020B0503020204020204" pitchFamily="34" charset="-122"/>
              </a:rPr>
              <a:t>智能物联感知系统</a:t>
            </a:r>
            <a:endParaRPr lang="en-US" altLang="zh-CN" sz="1265" b="1" dirty="0">
              <a:solidFill>
                <a:srgbClr val="000000"/>
              </a:solidFill>
              <a:latin typeface="Arial" panose="020B0604020202020204"/>
              <a:ea typeface="微软雅黑" panose="020B0503020204020204" pitchFamily="34" charset="-122"/>
            </a:endParaRPr>
          </a:p>
          <a:p>
            <a:pPr defTabSz="964565" fontAlgn="auto">
              <a:spcBef>
                <a:spcPts val="0"/>
              </a:spcBef>
              <a:spcAft>
                <a:spcPts val="0"/>
              </a:spcAft>
            </a:pPr>
            <a:r>
              <a:rPr lang="en-US" altLang="zh-CN" sz="1265" b="1" dirty="0">
                <a:solidFill>
                  <a:srgbClr val="000000"/>
                </a:solidFill>
                <a:latin typeface="Arial" panose="020B0604020202020204"/>
                <a:ea typeface="微软雅黑" panose="020B0503020204020204" pitchFamily="34" charset="-122"/>
              </a:rPr>
              <a:t>.............</a:t>
            </a:r>
            <a:endParaRPr lang="en-US" altLang="zh-CN" sz="1265" b="1" dirty="0">
              <a:solidFill>
                <a:srgbClr val="000000"/>
              </a:solidFill>
              <a:latin typeface="Arial" panose="020B0604020202020204"/>
              <a:ea typeface="微软雅黑" panose="020B0503020204020204" pitchFamily="34" charset="-122"/>
            </a:endParaRPr>
          </a:p>
        </p:txBody>
      </p:sp>
      <p:sp>
        <p:nvSpPr>
          <p:cNvPr id="51" name="文本框 50"/>
          <p:cNvSpPr txBox="1"/>
          <p:nvPr/>
        </p:nvSpPr>
        <p:spPr>
          <a:xfrm>
            <a:off x="8386452" y="4477781"/>
            <a:ext cx="1479892" cy="676724"/>
          </a:xfrm>
          <a:prstGeom prst="rect">
            <a:avLst/>
          </a:prstGeom>
          <a:solidFill>
            <a:srgbClr val="50742F">
              <a:lumMod val="20000"/>
              <a:lumOff val="80000"/>
            </a:srgbClr>
          </a:solidFill>
        </p:spPr>
        <p:txBody>
          <a:bodyPr wrap="none" rtlCol="0">
            <a:spAutoFit/>
          </a:bodyPr>
          <a:lstStyle/>
          <a:p>
            <a:pPr defTabSz="964565" fontAlgn="auto">
              <a:spcBef>
                <a:spcPts val="0"/>
              </a:spcBef>
              <a:spcAft>
                <a:spcPts val="0"/>
              </a:spcAft>
            </a:pPr>
            <a:r>
              <a:rPr lang="zh-CN" altLang="en-US" sz="1265" b="1" dirty="0">
                <a:solidFill>
                  <a:srgbClr val="000000"/>
                </a:solidFill>
                <a:latin typeface="Arial" panose="020B0604020202020204"/>
                <a:ea typeface="微软雅黑" panose="020B0503020204020204" pitchFamily="34" charset="-122"/>
                <a:sym typeface="微软雅黑" panose="020B0503020204020204" pitchFamily="34" charset="-122"/>
              </a:rPr>
              <a:t>系统重点</a:t>
            </a:r>
            <a:r>
              <a:rPr lang="zh-CN" altLang="en-US" sz="1265" b="1" dirty="0">
                <a:solidFill>
                  <a:srgbClr val="000000"/>
                </a:solidFill>
                <a:latin typeface="Arial" panose="020B0604020202020204"/>
                <a:ea typeface="微软雅黑" panose="020B0503020204020204" pitchFamily="34" charset="-122"/>
              </a:rPr>
              <a:t>进行深化</a:t>
            </a:r>
            <a:endParaRPr lang="zh-CN" altLang="en-US" sz="1265" b="1" dirty="0">
              <a:solidFill>
                <a:srgbClr val="000000"/>
              </a:solidFill>
              <a:latin typeface="Arial" panose="020B0604020202020204"/>
              <a:ea typeface="微软雅黑" panose="020B0503020204020204" pitchFamily="34" charset="-122"/>
            </a:endParaRPr>
          </a:p>
          <a:p>
            <a:pPr defTabSz="964565" fontAlgn="auto">
              <a:spcBef>
                <a:spcPts val="0"/>
              </a:spcBef>
              <a:spcAft>
                <a:spcPts val="0"/>
              </a:spcAft>
            </a:pPr>
            <a:r>
              <a:rPr lang="zh-CN" altLang="en-US" sz="1265" b="1" dirty="0">
                <a:solidFill>
                  <a:srgbClr val="000000"/>
                </a:solidFill>
                <a:latin typeface="Arial" panose="020B0604020202020204"/>
                <a:ea typeface="微软雅黑" panose="020B0503020204020204" pitchFamily="34" charset="-122"/>
              </a:rPr>
              <a:t>关联模块推进</a:t>
            </a:r>
            <a:endParaRPr lang="en-US" altLang="zh-CN" sz="1265" b="1" dirty="0">
              <a:solidFill>
                <a:srgbClr val="000000"/>
              </a:solidFill>
              <a:latin typeface="Arial" panose="020B0604020202020204"/>
              <a:ea typeface="微软雅黑" panose="020B0503020204020204" pitchFamily="34" charset="-122"/>
            </a:endParaRPr>
          </a:p>
          <a:p>
            <a:pPr defTabSz="964565" fontAlgn="auto">
              <a:spcBef>
                <a:spcPts val="0"/>
              </a:spcBef>
              <a:spcAft>
                <a:spcPts val="0"/>
              </a:spcAft>
            </a:pPr>
            <a:r>
              <a:rPr lang="zh-CN" altLang="en-US" sz="1265" b="1" dirty="0">
                <a:solidFill>
                  <a:srgbClr val="000000"/>
                </a:solidFill>
                <a:latin typeface="Arial" panose="020B0604020202020204"/>
                <a:ea typeface="微软雅黑" panose="020B0503020204020204" pitchFamily="34" charset="-122"/>
              </a:rPr>
              <a:t>物联设备接入</a:t>
            </a:r>
            <a:endParaRPr lang="en-US" altLang="zh-CN" sz="1265" b="1" dirty="0">
              <a:solidFill>
                <a:srgbClr val="000000"/>
              </a:solidFill>
              <a:latin typeface="Arial" panose="020B0604020202020204"/>
              <a:ea typeface="微软雅黑" panose="020B0503020204020204" pitchFamily="34" charset="-122"/>
            </a:endParaRPr>
          </a:p>
        </p:txBody>
      </p:sp>
      <p:sp>
        <p:nvSpPr>
          <p:cNvPr id="52" name="文本框 51"/>
          <p:cNvSpPr txBox="1"/>
          <p:nvPr/>
        </p:nvSpPr>
        <p:spPr>
          <a:xfrm>
            <a:off x="6203005" y="5021507"/>
            <a:ext cx="1641796" cy="676724"/>
          </a:xfrm>
          <a:prstGeom prst="rect">
            <a:avLst/>
          </a:prstGeom>
          <a:solidFill>
            <a:srgbClr val="50742F">
              <a:lumMod val="20000"/>
              <a:lumOff val="80000"/>
            </a:srgbClr>
          </a:solidFill>
        </p:spPr>
        <p:txBody>
          <a:bodyPr wrap="none" rtlCol="0">
            <a:spAutoFit/>
          </a:bodyPr>
          <a:lstStyle/>
          <a:p>
            <a:pPr defTabSz="964565" fontAlgn="auto">
              <a:spcBef>
                <a:spcPts val="0"/>
              </a:spcBef>
              <a:spcAft>
                <a:spcPts val="0"/>
              </a:spcAft>
            </a:pPr>
            <a:r>
              <a:rPr lang="zh-CN" altLang="en-US" sz="1265" b="1" dirty="0">
                <a:solidFill>
                  <a:srgbClr val="000000"/>
                </a:solidFill>
                <a:latin typeface="Arial" panose="020B0604020202020204"/>
                <a:ea typeface="微软雅黑" panose="020B0503020204020204" pitchFamily="34" charset="-122"/>
              </a:rPr>
              <a:t>安全监管系统、</a:t>
            </a:r>
            <a:endParaRPr lang="en-US" altLang="zh-CN" sz="1265" b="1" dirty="0">
              <a:solidFill>
                <a:srgbClr val="000000"/>
              </a:solidFill>
              <a:latin typeface="Arial" panose="020B0604020202020204"/>
              <a:ea typeface="微软雅黑" panose="020B0503020204020204" pitchFamily="34" charset="-122"/>
            </a:endParaRPr>
          </a:p>
          <a:p>
            <a:pPr defTabSz="964565" fontAlgn="auto">
              <a:spcBef>
                <a:spcPts val="0"/>
              </a:spcBef>
              <a:spcAft>
                <a:spcPts val="0"/>
              </a:spcAft>
            </a:pPr>
            <a:r>
              <a:rPr lang="zh-CN" altLang="en-US" sz="1265" b="1" dirty="0">
                <a:solidFill>
                  <a:srgbClr val="000000"/>
                </a:solidFill>
                <a:latin typeface="Arial" panose="020B0604020202020204"/>
                <a:ea typeface="微软雅黑" panose="020B0503020204020204" pitchFamily="34" charset="-122"/>
              </a:rPr>
              <a:t>安全生产全要素系统</a:t>
            </a:r>
            <a:endParaRPr lang="en-US" altLang="zh-CN" sz="1265" b="1" dirty="0">
              <a:solidFill>
                <a:srgbClr val="000000"/>
              </a:solidFill>
              <a:latin typeface="Arial" panose="020B0604020202020204"/>
              <a:ea typeface="微软雅黑" panose="020B0503020204020204" pitchFamily="34" charset="-122"/>
            </a:endParaRPr>
          </a:p>
          <a:p>
            <a:pPr defTabSz="964565" fontAlgn="auto">
              <a:spcBef>
                <a:spcPts val="0"/>
              </a:spcBef>
              <a:spcAft>
                <a:spcPts val="0"/>
              </a:spcAft>
            </a:pPr>
            <a:r>
              <a:rPr lang="zh-CN" altLang="en-US" sz="1265" b="1" dirty="0">
                <a:solidFill>
                  <a:srgbClr val="000000"/>
                </a:solidFill>
                <a:latin typeface="Arial" panose="020B0604020202020204"/>
                <a:ea typeface="微软雅黑" panose="020B0503020204020204" pitchFamily="34" charset="-122"/>
              </a:rPr>
              <a:t>双重预防系统</a:t>
            </a:r>
            <a:endParaRPr lang="en-US" altLang="zh-CN" sz="1265" b="1" dirty="0">
              <a:solidFill>
                <a:srgbClr val="000000"/>
              </a:solidFill>
              <a:latin typeface="Arial" panose="020B0604020202020204"/>
              <a:ea typeface="微软雅黑" panose="020B0503020204020204" pitchFamily="34" charset="-122"/>
            </a:endParaRPr>
          </a:p>
        </p:txBody>
      </p:sp>
      <p:sp>
        <p:nvSpPr>
          <p:cNvPr id="53" name="Text Box 23"/>
          <p:cNvSpPr txBox="1">
            <a:spLocks noChangeArrowheads="1"/>
          </p:cNvSpPr>
          <p:nvPr/>
        </p:nvSpPr>
        <p:spPr bwMode="auto">
          <a:xfrm>
            <a:off x="1953839" y="4193807"/>
            <a:ext cx="1988309" cy="502638"/>
          </a:xfrm>
          <a:prstGeom prst="rect">
            <a:avLst/>
          </a:prstGeom>
          <a:solidFill>
            <a:srgbClr val="50742F">
              <a:lumMod val="20000"/>
              <a:lumOff val="80000"/>
            </a:srgbClr>
          </a:solidFill>
          <a:ln>
            <a:noFill/>
          </a:ln>
        </p:spPr>
        <p:txBody>
          <a:bodyPr wrap="square">
            <a:spAutoFit/>
          </a:bodyPr>
          <a:lstStyle>
            <a:defPPr>
              <a:defRPr lang="en-US"/>
            </a:defPPr>
            <a:lvl1pPr>
              <a:spcBef>
                <a:spcPct val="50000"/>
              </a:spcBef>
              <a:defRPr b="1">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pPr algn="ctr" defTabSz="964565" fontAlgn="auto">
              <a:lnSpc>
                <a:spcPct val="120000"/>
              </a:lnSpc>
              <a:spcBef>
                <a:spcPts val="0"/>
              </a:spcBef>
              <a:spcAft>
                <a:spcPts val="0"/>
              </a:spcAft>
            </a:pPr>
            <a:r>
              <a:rPr lang="zh-CN" altLang="en-US" sz="1160" dirty="0">
                <a:solidFill>
                  <a:srgbClr val="000000"/>
                </a:solidFill>
              </a:rPr>
              <a:t>业务标准化设计、</a:t>
            </a:r>
            <a:endParaRPr lang="en-US" altLang="zh-CN" sz="1160" dirty="0">
              <a:solidFill>
                <a:srgbClr val="000000"/>
              </a:solidFill>
            </a:endParaRPr>
          </a:p>
          <a:p>
            <a:pPr algn="ctr" defTabSz="964565" fontAlgn="auto">
              <a:lnSpc>
                <a:spcPct val="120000"/>
              </a:lnSpc>
              <a:spcBef>
                <a:spcPts val="0"/>
              </a:spcBef>
              <a:spcAft>
                <a:spcPts val="0"/>
              </a:spcAft>
            </a:pPr>
            <a:r>
              <a:rPr lang="zh-CN" altLang="en-US" sz="1160" dirty="0">
                <a:solidFill>
                  <a:srgbClr val="000000"/>
                </a:solidFill>
              </a:rPr>
              <a:t>数据标准化设计</a:t>
            </a:r>
            <a:r>
              <a:rPr lang="en-US" altLang="zh-CN" sz="1160" dirty="0">
                <a:solidFill>
                  <a:srgbClr val="000000"/>
                </a:solidFill>
              </a:rPr>
              <a:t>..</a:t>
            </a:r>
            <a:endParaRPr lang="en-US" altLang="zh-CN" sz="1160" dirty="0">
              <a:solidFill>
                <a:srgbClr val="000000"/>
              </a:solidFill>
            </a:endParaRPr>
          </a:p>
        </p:txBody>
      </p:sp>
      <p:sp>
        <p:nvSpPr>
          <p:cNvPr id="54" name="Text Box 23"/>
          <p:cNvSpPr txBox="1">
            <a:spLocks noChangeArrowheads="1"/>
          </p:cNvSpPr>
          <p:nvPr/>
        </p:nvSpPr>
        <p:spPr bwMode="auto">
          <a:xfrm>
            <a:off x="5651865" y="2556206"/>
            <a:ext cx="1263705" cy="540148"/>
          </a:xfrm>
          <a:prstGeom prst="rect">
            <a:avLst/>
          </a:prstGeom>
          <a:solidFill>
            <a:srgbClr val="50742F">
              <a:lumMod val="20000"/>
              <a:lumOff val="80000"/>
            </a:srgbClr>
          </a:solidFill>
          <a:ln>
            <a:noFill/>
          </a:ln>
        </p:spPr>
        <p:txBody>
          <a:bodyPr wrap="square">
            <a:spAutoFit/>
          </a:bodyPr>
          <a:lstStyle>
            <a:defPPr>
              <a:defRPr lang="en-US"/>
            </a:defPPr>
            <a:lvl1pPr>
              <a:spcBef>
                <a:spcPct val="50000"/>
              </a:spcBef>
              <a:defRPr b="1">
                <a:latin typeface="微软雅黑" panose="020B0503020204020204" pitchFamily="34" charset="-122"/>
                <a:ea typeface="微软雅黑" panose="020B0503020204020204" pitchFamily="34" charset="-122"/>
              </a:defRPr>
            </a:lvl1pPr>
            <a:lvl2pPr marL="742950" indent="-285750"/>
            <a:lvl3pPr marL="1143000" indent="-228600"/>
            <a:lvl4pPr marL="1600200" indent="-228600"/>
            <a:lvl5pPr marL="2057400" indent="-228600"/>
            <a:lvl6pPr marL="2514600" indent="-228600" fontAlgn="base">
              <a:spcBef>
                <a:spcPct val="0"/>
              </a:spcBef>
              <a:spcAft>
                <a:spcPct val="0"/>
              </a:spcAft>
              <a:buFont typeface="Arial" panose="020B0604020202020204" pitchFamily="34" charset="0"/>
            </a:lvl6pPr>
            <a:lvl7pPr marL="2971800" indent="-228600" fontAlgn="base">
              <a:spcBef>
                <a:spcPct val="0"/>
              </a:spcBef>
              <a:spcAft>
                <a:spcPct val="0"/>
              </a:spcAft>
              <a:buFont typeface="Arial" panose="020B0604020202020204" pitchFamily="34" charset="0"/>
            </a:lvl7pPr>
            <a:lvl8pPr marL="3429000" indent="-228600" fontAlgn="base">
              <a:spcBef>
                <a:spcPct val="0"/>
              </a:spcBef>
              <a:spcAft>
                <a:spcPct val="0"/>
              </a:spcAft>
              <a:buFont typeface="Arial" panose="020B0604020202020204" pitchFamily="34" charset="0"/>
            </a:lvl8pPr>
            <a:lvl9pPr marL="3886200" indent="-228600" fontAlgn="base">
              <a:spcBef>
                <a:spcPct val="0"/>
              </a:spcBef>
              <a:spcAft>
                <a:spcPct val="0"/>
              </a:spcAft>
              <a:buFont typeface="Arial" panose="020B0604020202020204" pitchFamily="34" charset="0"/>
            </a:lvl9pPr>
          </a:lstStyle>
          <a:p>
            <a:pPr algn="ctr" defTabSz="964565" fontAlgn="auto">
              <a:lnSpc>
                <a:spcPct val="120000"/>
              </a:lnSpc>
              <a:spcBef>
                <a:spcPts val="0"/>
              </a:spcBef>
              <a:spcAft>
                <a:spcPts val="0"/>
              </a:spcAft>
            </a:pPr>
            <a:r>
              <a:rPr lang="zh-CN" altLang="en-US" sz="1265" dirty="0">
                <a:solidFill>
                  <a:srgbClr val="000000"/>
                </a:solidFill>
              </a:rPr>
              <a:t>业务主线</a:t>
            </a:r>
            <a:endParaRPr lang="en-US" altLang="zh-CN" sz="1265" dirty="0">
              <a:solidFill>
                <a:srgbClr val="000000"/>
              </a:solidFill>
            </a:endParaRPr>
          </a:p>
          <a:p>
            <a:pPr algn="ctr" defTabSz="964565" fontAlgn="auto">
              <a:lnSpc>
                <a:spcPct val="120000"/>
              </a:lnSpc>
              <a:spcBef>
                <a:spcPts val="0"/>
              </a:spcBef>
              <a:spcAft>
                <a:spcPts val="0"/>
              </a:spcAft>
            </a:pPr>
            <a:r>
              <a:rPr lang="zh-CN" altLang="en-US" sz="1265" dirty="0">
                <a:solidFill>
                  <a:srgbClr val="000000"/>
                </a:solidFill>
              </a:rPr>
              <a:t>数据优化改进</a:t>
            </a:r>
            <a:endParaRPr lang="zh-CN" altLang="zh-CN" sz="1265" dirty="0">
              <a:solidFill>
                <a:srgbClr val="000000"/>
              </a:solidFill>
            </a:endParaRPr>
          </a:p>
        </p:txBody>
      </p:sp>
      <p:sp>
        <p:nvSpPr>
          <p:cNvPr id="55" name="Text Box 23"/>
          <p:cNvSpPr txBox="1">
            <a:spLocks noChangeArrowheads="1"/>
          </p:cNvSpPr>
          <p:nvPr/>
        </p:nvSpPr>
        <p:spPr bwMode="auto">
          <a:xfrm>
            <a:off x="3699050" y="3367200"/>
            <a:ext cx="1521535" cy="502638"/>
          </a:xfrm>
          <a:prstGeom prst="rect">
            <a:avLst/>
          </a:prstGeom>
          <a:solidFill>
            <a:srgbClr val="50742F">
              <a:lumMod val="20000"/>
              <a:lumOff val="80000"/>
            </a:srgbClr>
          </a:solidFill>
          <a:ln>
            <a:noFill/>
          </a:ln>
        </p:spPr>
        <p:txBody>
          <a:bodyPr wrap="square">
            <a:spAutoFit/>
          </a:bodyPr>
          <a:lstStyle>
            <a:lvl1pPr>
              <a:defRPr>
                <a:solidFill>
                  <a:sysClr val="windowText" lastClr="000000"/>
                </a:solidFill>
                <a:latin typeface="Arial" panose="020B0604020202020204" pitchFamily="34" charset="0"/>
                <a:ea typeface="宋体" panose="02010600030101010101" pitchFamily="2" charset="-122"/>
              </a:defRPr>
            </a:lvl1pPr>
            <a:lvl2pPr marL="742950" indent="-285750">
              <a:defRPr>
                <a:solidFill>
                  <a:sysClr val="windowText" lastClr="000000"/>
                </a:solidFill>
                <a:latin typeface="Arial" panose="020B0604020202020204" pitchFamily="34" charset="0"/>
                <a:ea typeface="宋体" panose="02010600030101010101" pitchFamily="2" charset="-122"/>
              </a:defRPr>
            </a:lvl2pPr>
            <a:lvl3pPr marL="1143000" indent="-228600">
              <a:defRPr>
                <a:solidFill>
                  <a:sysClr val="windowText" lastClr="000000"/>
                </a:solidFill>
                <a:latin typeface="Arial" panose="020B0604020202020204" pitchFamily="34" charset="0"/>
                <a:ea typeface="宋体" panose="02010600030101010101" pitchFamily="2" charset="-122"/>
              </a:defRPr>
            </a:lvl3pPr>
            <a:lvl4pPr marL="1600200" indent="-228600">
              <a:defRPr>
                <a:solidFill>
                  <a:sysClr val="windowText" lastClr="000000"/>
                </a:solidFill>
                <a:latin typeface="Arial" panose="020B0604020202020204" pitchFamily="34" charset="0"/>
                <a:ea typeface="宋体" panose="02010600030101010101" pitchFamily="2" charset="-122"/>
              </a:defRPr>
            </a:lvl4pPr>
            <a:lvl5pPr marL="2057400" indent="-228600">
              <a:defRPr>
                <a:solidFill>
                  <a:sysClr val="windowText" lastClr="000000"/>
                </a:solidFill>
                <a:latin typeface="Arial" panose="020B0604020202020204" pitchFamily="34" charset="0"/>
                <a:ea typeface="宋体" panose="02010600030101010101" pitchFamily="2" charset="-122"/>
              </a:defRPr>
            </a:lvl5pPr>
            <a:lvl6pPr marL="2514600" indent="-228600" fontAlgn="base">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6pPr>
            <a:lvl7pPr marL="2971800" indent="-228600" fontAlgn="base">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7pPr>
            <a:lvl8pPr marL="3429000" indent="-228600" fontAlgn="base">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8pPr>
            <a:lvl9pPr marL="3886200" indent="-228600" fontAlgn="base">
              <a:spcBef>
                <a:spcPct val="0"/>
              </a:spcBef>
              <a:spcAft>
                <a:spcPct val="0"/>
              </a:spcAft>
              <a:buFont typeface="Arial" panose="020B0604020202020204" pitchFamily="34" charset="0"/>
              <a:defRPr>
                <a:solidFill>
                  <a:sysClr val="windowText" lastClr="000000"/>
                </a:solidFill>
                <a:latin typeface="Arial" panose="020B0604020202020204" pitchFamily="34" charset="0"/>
                <a:ea typeface="宋体" panose="02010600030101010101" pitchFamily="2" charset="-122"/>
              </a:defRPr>
            </a:lvl9pPr>
          </a:lstStyle>
          <a:p>
            <a:pPr algn="ctr" defTabSz="964565" fontAlgn="auto">
              <a:lnSpc>
                <a:spcPct val="120000"/>
              </a:lnSpc>
              <a:spcBef>
                <a:spcPts val="0"/>
              </a:spcBef>
              <a:spcAft>
                <a:spcPts val="0"/>
              </a:spcAft>
            </a:pPr>
            <a:r>
              <a:rPr lang="zh-CN" altLang="en-US" sz="1160" b="1" dirty="0">
                <a:latin typeface="微软雅黑" panose="020B0503020204020204" pitchFamily="34" charset="-122"/>
                <a:ea typeface="微软雅黑" panose="020B0503020204020204" pitchFamily="34" charset="-122"/>
              </a:rPr>
              <a:t>基础数据整理服务</a:t>
            </a:r>
            <a:endParaRPr lang="zh-CN" altLang="en-US" sz="1160" b="1" dirty="0">
              <a:latin typeface="微软雅黑" panose="020B0503020204020204" pitchFamily="34" charset="-122"/>
              <a:ea typeface="微软雅黑" panose="020B0503020204020204" pitchFamily="34" charset="-122"/>
            </a:endParaRPr>
          </a:p>
          <a:p>
            <a:pPr algn="ctr" defTabSz="964565" fontAlgn="auto">
              <a:lnSpc>
                <a:spcPct val="120000"/>
              </a:lnSpc>
              <a:spcBef>
                <a:spcPts val="0"/>
              </a:spcBef>
              <a:spcAft>
                <a:spcPts val="0"/>
              </a:spcAft>
            </a:pPr>
            <a:endParaRPr lang="zh-CN" altLang="zh-CN" sz="1160" b="1" dirty="0">
              <a:latin typeface="微软雅黑" panose="020B0503020204020204" pitchFamily="34" charset="-122"/>
              <a:ea typeface="微软雅黑" panose="020B0503020204020204" pitchFamily="34" charset="-122"/>
            </a:endParaRPr>
          </a:p>
        </p:txBody>
      </p:sp>
      <p:sp>
        <p:nvSpPr>
          <p:cNvPr id="56" name="文本框 55"/>
          <p:cNvSpPr txBox="1"/>
          <p:nvPr/>
        </p:nvSpPr>
        <p:spPr>
          <a:xfrm>
            <a:off x="884759" y="981322"/>
            <a:ext cx="11402808" cy="478336"/>
          </a:xfrm>
          <a:prstGeom prst="rect">
            <a:avLst/>
          </a:prstGeom>
          <a:noFill/>
        </p:spPr>
        <p:txBody>
          <a:bodyPr wrap="square" rtlCol="0">
            <a:spAutoFit/>
          </a:bodyPr>
          <a:lstStyle/>
          <a:p>
            <a:pPr defTabSz="964565" fontAlgn="auto">
              <a:lnSpc>
                <a:spcPct val="150000"/>
              </a:lnSpc>
              <a:spcBef>
                <a:spcPts val="0"/>
              </a:spcBef>
              <a:spcAft>
                <a:spcPts val="0"/>
              </a:spcAft>
            </a:pPr>
            <a:r>
              <a:rPr lang="zh-CN" altLang="en-US" sz="1900" b="1" dirty="0">
                <a:solidFill>
                  <a:srgbClr val="000000"/>
                </a:solidFill>
                <a:latin typeface="Arial" panose="020B0604020202020204"/>
                <a:ea typeface="微软雅黑" panose="020B0503020204020204" pitchFamily="34" charset="-122"/>
              </a:rPr>
              <a:t>实施策略：以点铺面、迭代深化、主线融合、数据驱动：考虑抓系统关注点实施，迭代深化拓展</a:t>
            </a:r>
            <a:endParaRPr lang="en-US" altLang="zh-CN" sz="1900" b="1" dirty="0">
              <a:solidFill>
                <a:srgbClr val="000000"/>
              </a:solidFill>
              <a:latin typeface="Arial" panose="020B0604020202020204"/>
              <a:ea typeface="微软雅黑" panose="020B0503020204020204" pitchFamily="34" charset="-122"/>
            </a:endParaRPr>
          </a:p>
        </p:txBody>
      </p:sp>
      <p:sp>
        <p:nvSpPr>
          <p:cNvPr id="57" name="弧形 56"/>
          <p:cNvSpPr/>
          <p:nvPr/>
        </p:nvSpPr>
        <p:spPr>
          <a:xfrm rot="173816">
            <a:off x="1183695" y="2937930"/>
            <a:ext cx="4508352" cy="5981000"/>
          </a:xfrm>
          <a:prstGeom prst="arc">
            <a:avLst>
              <a:gd name="adj1" fmla="val 16380749"/>
              <a:gd name="adj2" fmla="val 0"/>
            </a:avLst>
          </a:prstGeom>
          <a:ln w="381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964565" fontAlgn="auto">
              <a:spcBef>
                <a:spcPts val="0"/>
              </a:spcBef>
              <a:spcAft>
                <a:spcPts val="0"/>
              </a:spcAft>
            </a:pPr>
            <a:endParaRPr lang="zh-CN" altLang="en-US" sz="1900">
              <a:solidFill>
                <a:srgbClr val="000000"/>
              </a:solidFill>
              <a:latin typeface="Arial" panose="020B0604020202020204"/>
              <a:ea typeface="微软雅黑" panose="020B0503020204020204" pitchFamily="34" charset="-122"/>
            </a:endParaRPr>
          </a:p>
        </p:txBody>
      </p:sp>
      <p:sp>
        <p:nvSpPr>
          <p:cNvPr id="58" name="弧形 57"/>
          <p:cNvSpPr/>
          <p:nvPr/>
        </p:nvSpPr>
        <p:spPr>
          <a:xfrm rot="20155699">
            <a:off x="3123786" y="2469816"/>
            <a:ext cx="4521746" cy="5176702"/>
          </a:xfrm>
          <a:prstGeom prst="arc">
            <a:avLst>
              <a:gd name="adj1" fmla="val 17782844"/>
              <a:gd name="adj2" fmla="val 2583107"/>
            </a:avLst>
          </a:prstGeom>
          <a:ln w="381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964565" fontAlgn="auto">
              <a:spcBef>
                <a:spcPts val="0"/>
              </a:spcBef>
              <a:spcAft>
                <a:spcPts val="0"/>
              </a:spcAft>
            </a:pPr>
            <a:endParaRPr lang="zh-CN" altLang="en-US" sz="1900">
              <a:solidFill>
                <a:srgbClr val="000000"/>
              </a:solidFill>
              <a:latin typeface="Arial" panose="020B0604020202020204"/>
              <a:ea typeface="微软雅黑" panose="020B0503020204020204" pitchFamily="34" charset="-122"/>
            </a:endParaRPr>
          </a:p>
        </p:txBody>
      </p:sp>
      <p:sp>
        <p:nvSpPr>
          <p:cNvPr id="59" name="弧形 58"/>
          <p:cNvSpPr/>
          <p:nvPr/>
        </p:nvSpPr>
        <p:spPr>
          <a:xfrm rot="1574364">
            <a:off x="2595401" y="1768651"/>
            <a:ext cx="7376633" cy="5484760"/>
          </a:xfrm>
          <a:prstGeom prst="arc">
            <a:avLst>
              <a:gd name="adj1" fmla="val 14784925"/>
              <a:gd name="adj2" fmla="val 21260860"/>
            </a:avLst>
          </a:prstGeom>
          <a:ln w="38100">
            <a:prstDash val="sysDot"/>
          </a:ln>
        </p:spPr>
        <p:style>
          <a:lnRef idx="1">
            <a:schemeClr val="accent1"/>
          </a:lnRef>
          <a:fillRef idx="0">
            <a:schemeClr val="accent1"/>
          </a:fillRef>
          <a:effectRef idx="0">
            <a:schemeClr val="accent1"/>
          </a:effectRef>
          <a:fontRef idx="minor">
            <a:schemeClr val="tx1"/>
          </a:fontRef>
        </p:style>
        <p:txBody>
          <a:bodyPr rtlCol="0" anchor="ctr"/>
          <a:lstStyle/>
          <a:p>
            <a:pPr algn="ctr" defTabSz="964565" fontAlgn="auto">
              <a:spcBef>
                <a:spcPts val="0"/>
              </a:spcBef>
              <a:spcAft>
                <a:spcPts val="0"/>
              </a:spcAft>
            </a:pPr>
            <a:endParaRPr lang="zh-CN" altLang="en-US" sz="1900">
              <a:solidFill>
                <a:srgbClr val="000000"/>
              </a:solidFill>
              <a:latin typeface="Arial" panose="020B0604020202020204"/>
              <a:ea typeface="微软雅黑" panose="020B0503020204020204" pitchFamily="34" charset="-122"/>
            </a:endParaRPr>
          </a:p>
        </p:txBody>
      </p:sp>
      <p:grpSp>
        <p:nvGrpSpPr>
          <p:cNvPr id="26" name="组合 5"/>
          <p:cNvGrpSpPr/>
          <p:nvPr/>
        </p:nvGrpSpPr>
        <p:grpSpPr bwMode="auto">
          <a:xfrm>
            <a:off x="85442" y="36729"/>
            <a:ext cx="2897786" cy="494781"/>
            <a:chOff x="6097456" y="3877982"/>
            <a:chExt cx="2831127" cy="483577"/>
          </a:xfrm>
        </p:grpSpPr>
        <p:sp>
          <p:nvSpPr>
            <p:cNvPr id="27" name="任意多边形 27"/>
            <p:cNvSpPr/>
            <p:nvPr>
              <p:custDataLst>
                <p:tags r:id="rId1"/>
              </p:custDataLst>
            </p:nvPr>
          </p:nvSpPr>
          <p:spPr>
            <a:xfrm>
              <a:off x="6097456" y="3877982"/>
              <a:ext cx="331885" cy="483577"/>
            </a:xfrm>
            <a:custGeom>
              <a:avLst/>
              <a:gdLst>
                <a:gd name="connsiteX0" fmla="*/ 0 w 331910"/>
                <a:gd name="connsiteY0" fmla="*/ 0 h 483577"/>
                <a:gd name="connsiteX1" fmla="*/ 114300 w 331910"/>
                <a:gd name="connsiteY1" fmla="*/ 0 h 483577"/>
                <a:gd name="connsiteX2" fmla="*/ 331910 w 331910"/>
                <a:gd name="connsiteY2" fmla="*/ 483577 h 483577"/>
                <a:gd name="connsiteX3" fmla="*/ 217610 w 331910"/>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331910" h="483577">
                  <a:moveTo>
                    <a:pt x="0" y="0"/>
                  </a:moveTo>
                  <a:lnTo>
                    <a:pt x="114300" y="0"/>
                  </a:lnTo>
                  <a:lnTo>
                    <a:pt x="331910" y="483577"/>
                  </a:lnTo>
                  <a:lnTo>
                    <a:pt x="217610" y="483577"/>
                  </a:lnTo>
                  <a:close/>
                </a:path>
              </a:pathLst>
            </a:cu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defRPr/>
              </a:pPr>
              <a:endParaRPr lang="zh-CN" altLang="en-US" sz="2045" noProof="1">
                <a:latin typeface="微软雅黑" panose="020B0503020204020204" pitchFamily="34" charset="-122"/>
                <a:ea typeface="微软雅黑" panose="020B0503020204020204" pitchFamily="34" charset="-122"/>
              </a:endParaRPr>
            </a:p>
          </p:txBody>
        </p:sp>
        <p:sp>
          <p:nvSpPr>
            <p:cNvPr id="28" name="任意多边形 28"/>
            <p:cNvSpPr/>
            <p:nvPr>
              <p:custDataLst>
                <p:tags r:id="rId2"/>
              </p:custDataLst>
            </p:nvPr>
          </p:nvSpPr>
          <p:spPr>
            <a:xfrm>
              <a:off x="6211451" y="3877982"/>
              <a:ext cx="2717132" cy="483577"/>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algn="ctr" eaLnBrk="1" hangingPunct="1">
                <a:buFont typeface="Arial" panose="020B0604020202020204" pitchFamily="34" charset="0"/>
                <a:buNone/>
              </a:pPr>
              <a:r>
                <a:rPr lang="zh-CN" altLang="en-US" sz="2040" dirty="0">
                  <a:solidFill>
                    <a:srgbClr val="FEFFFF"/>
                  </a:solidFill>
                  <a:latin typeface="微软雅黑" panose="020B0503020204020204" pitchFamily="34" charset="-122"/>
                  <a:ea typeface="微软雅黑" panose="020B0503020204020204" pitchFamily="34" charset="-122"/>
                  <a:sym typeface="+mn-ea"/>
                </a:rPr>
                <a:t>实施路径</a:t>
              </a:r>
              <a:endParaRPr lang="zh-CN" altLang="en-US" sz="2040" dirty="0">
                <a:solidFill>
                  <a:srgbClr val="FEFFFF"/>
                </a:solidFill>
                <a:latin typeface="微软雅黑" panose="020B0503020204020204" pitchFamily="34" charset="-122"/>
                <a:ea typeface="微软雅黑" panose="020B0503020204020204" pitchFamily="34" charset="-122"/>
                <a:sym typeface="+mn-ea"/>
              </a:endParaRPr>
            </a:p>
          </p:txBody>
        </p:sp>
      </p:grpSp>
      <p:sp>
        <p:nvSpPr>
          <p:cNvPr id="34" name="Rectangle 2"/>
          <p:cNvSpPr txBox="1">
            <a:spLocks noChangeArrowheads="1"/>
          </p:cNvSpPr>
          <p:nvPr/>
        </p:nvSpPr>
        <p:spPr>
          <a:xfrm>
            <a:off x="1770008" y="157493"/>
            <a:ext cx="9168054" cy="723265"/>
          </a:xfrm>
        </p:spPr>
        <p:txBody>
          <a:bodyPr anchor="ctr" anchorCtr="0"/>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defTabSz="964565" fontAlgn="auto">
              <a:spcAft>
                <a:spcPts val="0"/>
              </a:spcAft>
            </a:pPr>
            <a:r>
              <a:rPr lang="zh-CN" altLang="en-US" sz="2955" dirty="0">
                <a:solidFill>
                  <a:prstClr val="black"/>
                </a:solidFill>
                <a:latin typeface="微软雅黑" panose="020B0503020204020204" pitchFamily="34" charset="-122"/>
                <a:ea typeface="微软雅黑" panose="020B0503020204020204" pitchFamily="34" charset="-122"/>
              </a:rPr>
              <a:t>项目实施路径</a:t>
            </a:r>
            <a:endParaRPr lang="zh-CN" altLang="en-US" sz="2955" dirty="0">
              <a:solidFill>
                <a:prstClr val="black"/>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15570" y="-45085"/>
            <a:ext cx="12974320" cy="7277735"/>
          </a:xfrm>
          <a:prstGeom prst="rect">
            <a:avLst/>
          </a:prstGeom>
        </p:spPr>
      </p:pic>
      <p:sp>
        <p:nvSpPr>
          <p:cNvPr id="2" name="等腰三角形 1"/>
          <p:cNvSpPr/>
          <p:nvPr/>
        </p:nvSpPr>
        <p:spPr>
          <a:xfrm rot="10800000">
            <a:off x="-116205" y="-45085"/>
            <a:ext cx="12974320" cy="4813300"/>
          </a:xfrm>
          <a:prstGeom prst="triangle">
            <a:avLst/>
          </a:prstGeom>
          <a:solidFill>
            <a:schemeClr val="bg1">
              <a:alpha val="70000"/>
            </a:schemeClr>
          </a:solid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grpSp>
        <p:nvGrpSpPr>
          <p:cNvPr id="3" name="组合 2"/>
          <p:cNvGrpSpPr/>
          <p:nvPr/>
        </p:nvGrpSpPr>
        <p:grpSpPr>
          <a:xfrm>
            <a:off x="5433736" y="3588565"/>
            <a:ext cx="1991273" cy="1991273"/>
            <a:chOff x="5433682" y="2830790"/>
            <a:chExt cx="1991382" cy="1991382"/>
          </a:xfrm>
        </p:grpSpPr>
        <p:grpSp>
          <p:nvGrpSpPr>
            <p:cNvPr id="11" name="组合 10"/>
            <p:cNvGrpSpPr>
              <a:grpSpLocks noChangeAspect="1"/>
            </p:cNvGrpSpPr>
            <p:nvPr/>
          </p:nvGrpSpPr>
          <p:grpSpPr>
            <a:xfrm>
              <a:off x="5433682" y="2830790"/>
              <a:ext cx="1991382" cy="1991382"/>
              <a:chOff x="2763149" y="1364776"/>
              <a:chExt cx="820089" cy="820089"/>
            </a:xfrm>
          </p:grpSpPr>
          <p:sp>
            <p:nvSpPr>
              <p:cNvPr id="12" name="Oval 11"/>
              <p:cNvSpPr>
                <a:spLocks noChangeArrowheads="1"/>
              </p:cNvSpPr>
              <p:nvPr/>
            </p:nvSpPr>
            <p:spPr bwMode="auto">
              <a:xfrm>
                <a:off x="2763149" y="1364776"/>
                <a:ext cx="820089" cy="820089"/>
              </a:xfrm>
              <a:prstGeom prst="ellipse">
                <a:avLst/>
              </a:pr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128572" tIns="64286" rIns="128572" bIns="64286" numCol="1" anchor="t" anchorCtr="0" compatLnSpc="1"/>
              <a:lstStyle/>
              <a:p>
                <a:endParaRPr lang="zh-CN" altLang="en-US" sz="1800"/>
              </a:p>
            </p:txBody>
          </p:sp>
          <p:sp>
            <p:nvSpPr>
              <p:cNvPr id="13" name="Oval 12"/>
              <p:cNvSpPr>
                <a:spLocks noChangeArrowheads="1"/>
              </p:cNvSpPr>
              <p:nvPr/>
            </p:nvSpPr>
            <p:spPr bwMode="auto">
              <a:xfrm>
                <a:off x="2823156" y="1426783"/>
                <a:ext cx="696076" cy="696076"/>
              </a:xfrm>
              <a:prstGeom prst="ellipse">
                <a:avLst/>
              </a:prstGeom>
              <a:gradFill>
                <a:gsLst>
                  <a:gs pos="0">
                    <a:schemeClr val="bg1">
                      <a:lumMod val="75000"/>
                    </a:schemeClr>
                  </a:gs>
                  <a:gs pos="100000">
                    <a:schemeClr val="bg1"/>
                  </a:gs>
                </a:gsLst>
                <a:lin ang="18900000" scaled="0"/>
              </a:gradFill>
              <a:ln w="38100">
                <a:gradFill>
                  <a:gsLst>
                    <a:gs pos="0">
                      <a:schemeClr val="bg1"/>
                    </a:gs>
                    <a:gs pos="100000">
                      <a:schemeClr val="bg1">
                        <a:lumMod val="75000"/>
                      </a:schemeClr>
                    </a:gs>
                  </a:gsLst>
                  <a:lin ang="18300000" scaled="0"/>
                </a:gradFill>
              </a:ln>
              <a:effectLst>
                <a:outerShdw blurRad="444500" dist="101600" dir="8100000" algn="tr" rotWithShape="0">
                  <a:prstClr val="black">
                    <a:alpha val="30000"/>
                  </a:prstClr>
                </a:outerShdw>
              </a:effectLst>
            </p:spPr>
            <p:txBody>
              <a:bodyPr vert="horz" wrap="square" lIns="128572" tIns="64286" rIns="128572" bIns="64286" numCol="1" anchor="t" anchorCtr="0" compatLnSpc="1"/>
              <a:lstStyle/>
              <a:p>
                <a:endParaRPr lang="zh-CN" altLang="en-US" sz="1800"/>
              </a:p>
            </p:txBody>
          </p:sp>
        </p:grpSp>
        <p:pic>
          <p:nvPicPr>
            <p:cNvPr id="14" name="图片 1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68493" y="3062712"/>
              <a:ext cx="1527537" cy="1527537"/>
            </a:xfrm>
            <a:prstGeom prst="rect">
              <a:avLst/>
            </a:prstGeom>
          </p:spPr>
        </p:pic>
      </p:grpSp>
      <p:sp>
        <p:nvSpPr>
          <p:cNvPr id="15" name="TextBox 14"/>
          <p:cNvSpPr txBox="1"/>
          <p:nvPr/>
        </p:nvSpPr>
        <p:spPr>
          <a:xfrm>
            <a:off x="1876004" y="2034439"/>
            <a:ext cx="9112511" cy="957580"/>
          </a:xfrm>
          <a:prstGeom prst="rect">
            <a:avLst/>
          </a:prstGeom>
          <a:noFill/>
        </p:spPr>
        <p:txBody>
          <a:bodyPr wrap="square" rtlCol="0">
            <a:spAutoFit/>
          </a:bodyPr>
          <a:lstStyle/>
          <a:p>
            <a:pPr algn="ctr"/>
            <a:r>
              <a:rPr lang="zh-CN" altLang="en-US" sz="5625" b="1" dirty="0">
                <a:solidFill>
                  <a:schemeClr val="accent5">
                    <a:lumMod val="50000"/>
                  </a:schemeClr>
                </a:solidFill>
                <a:latin typeface="微软雅黑" panose="020B0503020204020204" pitchFamily="34" charset="-122"/>
                <a:ea typeface="微软雅黑" panose="020B0503020204020204" pitchFamily="34" charset="-122"/>
              </a:rPr>
              <a:t>感谢</a:t>
            </a:r>
            <a:endParaRPr lang="zh-CN" altLang="en-US" sz="5625" b="1" dirty="0">
              <a:solidFill>
                <a:schemeClr val="accent5">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spd="slow" p14:dur="1400">
        <p14:ripple/>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500"/>
                                        <p:tgtEl>
                                          <p:spTgt spid="2"/>
                                        </p:tgtEl>
                                      </p:cBhvr>
                                    </p:animEffect>
                                  </p:childTnLst>
                                </p:cTn>
                              </p:par>
                            </p:childTnLst>
                          </p:cTn>
                        </p:par>
                        <p:par>
                          <p:cTn id="8" fill="hold">
                            <p:stCondLst>
                              <p:cond delay="500"/>
                            </p:stCondLst>
                            <p:childTnLst>
                              <p:par>
                                <p:cTn id="9" presetID="42" presetClass="entr" presetSubtype="0" fill="hold" grpId="0"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fade">
                                      <p:cBhvr>
                                        <p:cTn id="11" dur="250"/>
                                        <p:tgtEl>
                                          <p:spTgt spid="15"/>
                                        </p:tgtEl>
                                      </p:cBhvr>
                                    </p:animEffect>
                                    <p:anim calcmode="lin" valueType="num">
                                      <p:cBhvr>
                                        <p:cTn id="12" dur="250" fill="hold"/>
                                        <p:tgtEl>
                                          <p:spTgt spid="15"/>
                                        </p:tgtEl>
                                        <p:attrNameLst>
                                          <p:attrName>ppt_x</p:attrName>
                                        </p:attrNameLst>
                                      </p:cBhvr>
                                      <p:tavLst>
                                        <p:tav tm="0">
                                          <p:val>
                                            <p:strVal val="#ppt_x"/>
                                          </p:val>
                                        </p:tav>
                                        <p:tav tm="100000">
                                          <p:val>
                                            <p:strVal val="#ppt_x"/>
                                          </p:val>
                                        </p:tav>
                                      </p:tavLst>
                                    </p:anim>
                                    <p:anim calcmode="lin" valueType="num">
                                      <p:cBhvr>
                                        <p:cTn id="13" dur="250" fill="hold"/>
                                        <p:tgtEl>
                                          <p:spTgt spid="15"/>
                                        </p:tgtEl>
                                        <p:attrNameLst>
                                          <p:attrName>ppt_y</p:attrName>
                                        </p:attrNameLst>
                                      </p:cBhvr>
                                      <p:tavLst>
                                        <p:tav tm="0">
                                          <p:val>
                                            <p:strVal val="#ppt_y+.1"/>
                                          </p:val>
                                        </p:tav>
                                        <p:tav tm="100000">
                                          <p:val>
                                            <p:strVal val="#ppt_y"/>
                                          </p:val>
                                        </p:tav>
                                      </p:tavLst>
                                    </p:anim>
                                  </p:childTnLst>
                                </p:cTn>
                              </p:par>
                            </p:childTnLst>
                          </p:cTn>
                        </p:par>
                        <p:par>
                          <p:cTn id="14" fill="hold">
                            <p:stCondLst>
                              <p:cond delay="1000"/>
                            </p:stCondLst>
                            <p:childTnLst>
                              <p:par>
                                <p:cTn id="15" presetID="53" presetClass="entr" presetSubtype="16" fill="hold" nodeType="after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p:cTn id="17" dur="250" fill="hold"/>
                                        <p:tgtEl>
                                          <p:spTgt spid="3"/>
                                        </p:tgtEl>
                                        <p:attrNameLst>
                                          <p:attrName>ppt_w</p:attrName>
                                        </p:attrNameLst>
                                      </p:cBhvr>
                                      <p:tavLst>
                                        <p:tav tm="0">
                                          <p:val>
                                            <p:fltVal val="0"/>
                                          </p:val>
                                        </p:tav>
                                        <p:tav tm="100000">
                                          <p:val>
                                            <p:strVal val="#ppt_w"/>
                                          </p:val>
                                        </p:tav>
                                      </p:tavLst>
                                    </p:anim>
                                    <p:anim calcmode="lin" valueType="num">
                                      <p:cBhvr>
                                        <p:cTn id="18" dur="250" fill="hold"/>
                                        <p:tgtEl>
                                          <p:spTgt spid="3"/>
                                        </p:tgtEl>
                                        <p:attrNameLst>
                                          <p:attrName>ppt_h</p:attrName>
                                        </p:attrNameLst>
                                      </p:cBhvr>
                                      <p:tavLst>
                                        <p:tav tm="0">
                                          <p:val>
                                            <p:fltVal val="0"/>
                                          </p:val>
                                        </p:tav>
                                        <p:tav tm="100000">
                                          <p:val>
                                            <p:strVal val="#ppt_h"/>
                                          </p:val>
                                        </p:tav>
                                      </p:tavLst>
                                    </p:anim>
                                    <p:animEffect transition="in" filter="fade">
                                      <p:cBhvr>
                                        <p:cTn id="19" dur="2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bldLvl="0" animBg="1"/>
      <p:bldP spid="1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任意多边形 71"/>
          <p:cNvSpPr/>
          <p:nvPr>
            <p:custDataLst>
              <p:tags r:id="rId1"/>
            </p:custDataLst>
          </p:nvPr>
        </p:nvSpPr>
        <p:spPr bwMode="auto">
          <a:xfrm>
            <a:off x="20663" y="-11886"/>
            <a:ext cx="2781107" cy="49478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20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20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20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南京地铁</a:t>
            </a:r>
            <a:endParaRPr kumimoji="0" lang="zh-CN" altLang="en-US" sz="2035"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382" name="组合 381"/>
          <p:cNvGrpSpPr/>
          <p:nvPr/>
        </p:nvGrpSpPr>
        <p:grpSpPr>
          <a:xfrm>
            <a:off x="677998" y="736005"/>
            <a:ext cx="11502754" cy="6120000"/>
            <a:chOff x="365699" y="772233"/>
            <a:chExt cx="11193075" cy="7579998"/>
          </a:xfrm>
        </p:grpSpPr>
        <p:sp>
          <p:nvSpPr>
            <p:cNvPr id="190" name="矩形 189"/>
            <p:cNvSpPr/>
            <p:nvPr/>
          </p:nvSpPr>
          <p:spPr>
            <a:xfrm>
              <a:off x="381635" y="1127969"/>
              <a:ext cx="11126998" cy="817972"/>
            </a:xfrm>
            <a:prstGeom prst="rect">
              <a:avLst/>
            </a:prstGeom>
            <a:solidFill>
              <a:srgbClr val="E7E6E6"/>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4" name="AutoShape 12"/>
            <p:cNvSpPr>
              <a:spLocks noChangeArrowheads="1"/>
            </p:cNvSpPr>
            <p:nvPr/>
          </p:nvSpPr>
          <p:spPr bwMode="auto">
            <a:xfrm>
              <a:off x="1008216" y="1112602"/>
              <a:ext cx="10500416" cy="810974"/>
            </a:xfrm>
            <a:prstGeom prst="roundRect">
              <a:avLst>
                <a:gd name="adj" fmla="val 0"/>
              </a:avLst>
            </a:prstGeom>
            <a:solidFill>
              <a:sysClr val="window" lastClr="FFFFFF">
                <a:lumMod val="95000"/>
                <a:alpha val="70195"/>
              </a:sysClr>
            </a:solidFill>
            <a:ln w="9525" algn="ctr">
              <a:solidFill>
                <a:srgbClr val="E7E6E6"/>
              </a:solidFill>
              <a:prstDash val="dash"/>
              <a:round/>
              <a:headEnd type="none" w="sm" len="sm"/>
              <a:tailEnd type="none" w="sm" len="sm"/>
            </a:ln>
            <a:effectLst/>
          </p:spPr>
          <p:txBody>
            <a:bodyPr wrap="none"/>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a:ln>
                  <a:noFill/>
                </a:ln>
                <a:solidFill>
                  <a:srgbClr val="E7E6E6"/>
                </a:solidFill>
                <a:effectLst/>
                <a:uLnTx/>
                <a:uFillTx/>
                <a:latin typeface="微软雅黑" panose="020B0503020204020204" pitchFamily="34" charset="-122"/>
                <a:ea typeface="微软雅黑" panose="020B0503020204020204" pitchFamily="34" charset="-122"/>
                <a:cs typeface="+mn-cs"/>
              </a:endParaRPr>
            </a:p>
          </p:txBody>
        </p:sp>
        <p:sp>
          <p:nvSpPr>
            <p:cNvPr id="191" name="文本框 378"/>
            <p:cNvSpPr txBox="1"/>
            <p:nvPr/>
          </p:nvSpPr>
          <p:spPr bwMode="auto">
            <a:xfrm>
              <a:off x="10564250" y="1095036"/>
              <a:ext cx="963729" cy="7257195"/>
            </a:xfrm>
            <a:prstGeom prst="roundRect">
              <a:avLst>
                <a:gd name="adj" fmla="val 8164"/>
              </a:avLst>
            </a:prstGeom>
            <a:solidFill>
              <a:schemeClr val="tx1">
                <a:lumMod val="65000"/>
                <a:lumOff val="35000"/>
              </a:schemeClr>
            </a:solidFill>
            <a:ln w="12700" cmpd="sng">
              <a:solidFill>
                <a:schemeClr val="bg1"/>
              </a:solidFill>
              <a:miter lim="800000"/>
            </a:ln>
            <a:effectLst/>
          </p:spPr>
          <p:txBody>
            <a:bodyPr vert="horz" wrap="none" lIns="91440" tIns="45720" rIns="91440" bIns="45720" numCol="1" rtlCol="0" anchor="ctr" anchorCtr="0" compatLnSpc="0">
              <a:noAutofit/>
            </a:bodyPr>
            <a:lstStyle>
              <a:defPPr>
                <a:defRPr lang="zh-CN"/>
              </a:defPPr>
              <a:lvl1pPr algn="ctr">
                <a:defRPr sz="1100" b="1">
                  <a:latin typeface="微软雅黑" panose="020B0503020204020204" pitchFamily="34" charset="-122"/>
                  <a:ea typeface="微软雅黑" panose="020B0503020204020204" pitchFamily="34"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05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2" name="矩形 191"/>
            <p:cNvSpPr/>
            <p:nvPr/>
          </p:nvSpPr>
          <p:spPr>
            <a:xfrm>
              <a:off x="365699" y="7319179"/>
              <a:ext cx="10203815" cy="1033052"/>
            </a:xfrm>
            <a:prstGeom prst="rect">
              <a:avLst/>
            </a:prstGeom>
            <a:solidFill>
              <a:srgbClr val="E2D4E0"/>
            </a:solidFill>
            <a:ln w="12700" cap="flat" cmpd="sng" algn="ctr">
              <a:no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3" name="矩形 192"/>
            <p:cNvSpPr/>
            <p:nvPr/>
          </p:nvSpPr>
          <p:spPr>
            <a:xfrm>
              <a:off x="379144" y="2227512"/>
              <a:ext cx="10136589" cy="5133581"/>
            </a:xfrm>
            <a:prstGeom prst="rect">
              <a:avLst/>
            </a:prstGeom>
            <a:solidFill>
              <a:srgbClr val="70AD47">
                <a:lumMod val="20000"/>
                <a:lumOff val="80000"/>
              </a:srgbClr>
            </a:solidFill>
            <a:ln w="12700" cap="flat" cmpd="sng" algn="ctr">
              <a:solidFill>
                <a:sysClr val="window" lastClr="FFFFFF"/>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195" name="Rectangle 26"/>
            <p:cNvSpPr>
              <a:spLocks noChangeArrowheads="1"/>
            </p:cNvSpPr>
            <p:nvPr/>
          </p:nvSpPr>
          <p:spPr bwMode="auto">
            <a:xfrm>
              <a:off x="5637280" y="1210164"/>
              <a:ext cx="4817330" cy="486111"/>
            </a:xfrm>
            <a:prstGeom prst="rect">
              <a:avLst/>
            </a:prstGeom>
            <a:gradFill rotWithShape="1">
              <a:gsLst>
                <a:gs pos="0">
                  <a:srgbClr val="5B9BD5">
                    <a:lumMod val="110000"/>
                    <a:satMod val="105000"/>
                    <a:tint val="67000"/>
                  </a:srgbClr>
                </a:gs>
                <a:gs pos="50000">
                  <a:srgbClr val="5B9BD5">
                    <a:lumMod val="105000"/>
                    <a:satMod val="103000"/>
                    <a:tint val="73000"/>
                  </a:srgbClr>
                </a:gs>
                <a:gs pos="100000">
                  <a:srgbClr val="5B9BD5">
                    <a:lumMod val="105000"/>
                    <a:satMod val="109000"/>
                    <a:tint val="81000"/>
                  </a:srgbClr>
                </a:gs>
              </a:gsLst>
              <a:lin ang="5400000" scaled="0"/>
            </a:gradFill>
            <a:ln w="6350" cap="flat" cmpd="sng" algn="ctr">
              <a:solidFill>
                <a:srgbClr val="5B9BD5"/>
              </a:solidFill>
              <a:prstDash val="solid"/>
              <a:miter lim="800000"/>
            </a:ln>
            <a:effectLst/>
          </p:spPr>
          <p:txBody>
            <a:bodyPr wrap="none"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200" b="0" i="0" u="none" strike="noStrike" kern="0" cap="none" spc="0" normalizeH="0" baseline="0" noProof="0" dirty="0">
                <a:ln>
                  <a:noFill/>
                </a:ln>
                <a:solidFill>
                  <a:srgbClr val="E7E6E6"/>
                </a:solidFill>
                <a:effectLst/>
                <a:uLnTx/>
                <a:uFillTx/>
                <a:latin typeface="微软雅黑" panose="020B0503020204020204" pitchFamily="34" charset="-122"/>
                <a:ea typeface="微软雅黑" panose="020B0503020204020204" pitchFamily="34" charset="-122"/>
                <a:cs typeface="+mn-cs"/>
              </a:endParaRPr>
            </a:p>
          </p:txBody>
        </p:sp>
        <p:sp>
          <p:nvSpPr>
            <p:cNvPr id="196" name="圆角矩形 11"/>
            <p:cNvSpPr/>
            <p:nvPr/>
          </p:nvSpPr>
          <p:spPr bwMode="auto">
            <a:xfrm>
              <a:off x="370963" y="772233"/>
              <a:ext cx="11187811" cy="382741"/>
            </a:xfrm>
            <a:prstGeom prst="roundRect">
              <a:avLst>
                <a:gd name="adj" fmla="val 0"/>
              </a:avLst>
            </a:prstGeom>
            <a:solidFill>
              <a:srgbClr val="4472C4"/>
            </a:solidFill>
            <a:ln w="19050" cap="flat" cmpd="sng" algn="ctr">
              <a:solidFill>
                <a:sysClr val="window" lastClr="FFFFFF"/>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建设工程质量安全管理信息化系统 </a:t>
              </a:r>
              <a:endParaRPr kumimoji="0" lang="zh-CN" altLang="en-US" sz="1800" b="1"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sp>
          <p:nvSpPr>
            <p:cNvPr id="198" name="Rectangle 23"/>
            <p:cNvSpPr>
              <a:spLocks noChangeArrowheads="1"/>
            </p:cNvSpPr>
            <p:nvPr/>
          </p:nvSpPr>
          <p:spPr bwMode="auto">
            <a:xfrm>
              <a:off x="1100274" y="1208949"/>
              <a:ext cx="4454485" cy="487326"/>
            </a:xfrm>
            <a:prstGeom prst="rect">
              <a:avLst/>
            </a:prstGeom>
            <a:solidFill>
              <a:srgbClr val="4472C4">
                <a:lumMod val="40000"/>
                <a:lumOff val="60000"/>
              </a:srgbClr>
            </a:solidFill>
            <a:ln w="6350" cap="flat" cmpd="sng" algn="ctr">
              <a:solidFill>
                <a:srgbClr val="5B9BD5"/>
              </a:solid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rPr>
                <a:t>   </a:t>
              </a:r>
              <a:endParaRPr kumimoji="0" lang="en-US" altLang="zh-CN" sz="1800" b="1" i="0" u="none" strike="noStrike" kern="0" cap="none" spc="0" normalizeH="0" baseline="0" noProof="0" dirty="0">
                <a:ln>
                  <a:noFill/>
                </a:ln>
                <a:solidFill>
                  <a:srgbClr val="FFFF00"/>
                </a:solidFill>
                <a:effectLst/>
                <a:uLnTx/>
                <a:uFillTx/>
                <a:latin typeface="微软雅黑" panose="020B0503020204020204" pitchFamily="34" charset="-122"/>
                <a:ea typeface="微软雅黑" panose="020B0503020204020204" pitchFamily="34" charset="-122"/>
                <a:cs typeface="+mn-cs"/>
              </a:endParaRPr>
            </a:p>
          </p:txBody>
        </p:sp>
        <p:sp>
          <p:nvSpPr>
            <p:cNvPr id="199" name="AutoShape 118"/>
            <p:cNvSpPr>
              <a:spLocks noChangeArrowheads="1"/>
            </p:cNvSpPr>
            <p:nvPr/>
          </p:nvSpPr>
          <p:spPr bwMode="auto">
            <a:xfrm>
              <a:off x="1808368" y="1295066"/>
              <a:ext cx="890052" cy="311442"/>
            </a:xfrm>
            <a:prstGeom prst="roundRect">
              <a:avLst>
                <a:gd name="adj" fmla="val 16667"/>
              </a:avLst>
            </a:prstGeom>
            <a:solidFill>
              <a:srgbClr val="A5A5A5">
                <a:lumMod val="40000"/>
                <a:lumOff val="60000"/>
              </a:srgbClr>
            </a:solid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个人桌面</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0" name="AutoShape 12"/>
            <p:cNvSpPr>
              <a:spLocks noChangeArrowheads="1"/>
            </p:cNvSpPr>
            <p:nvPr/>
          </p:nvSpPr>
          <p:spPr bwMode="auto">
            <a:xfrm>
              <a:off x="1062294" y="7454433"/>
              <a:ext cx="4534535" cy="815693"/>
            </a:xfrm>
            <a:prstGeom prst="roundRect">
              <a:avLst>
                <a:gd name="adj" fmla="val 0"/>
              </a:avLst>
            </a:prstGeom>
            <a:solidFill>
              <a:sysClr val="window" lastClr="FFFFFF">
                <a:lumMod val="50000"/>
                <a:alpha val="70195"/>
              </a:sysClr>
            </a:solidFill>
            <a:ln w="9525" algn="ctr">
              <a:noFill/>
              <a:prstDash val="dash"/>
              <a:round/>
              <a:headEnd type="none" w="sm" len="sm"/>
              <a:tailEnd type="none" w="sm" len="sm"/>
            </a:ln>
            <a:effectLst/>
          </p:spPr>
          <p:txBody>
            <a:bodyPr wrap="none"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201" name="AutoShape 3"/>
            <p:cNvSpPr>
              <a:spLocks noChangeArrowheads="1"/>
            </p:cNvSpPr>
            <p:nvPr/>
          </p:nvSpPr>
          <p:spPr bwMode="auto">
            <a:xfrm>
              <a:off x="1678735" y="7524929"/>
              <a:ext cx="1934243" cy="313072"/>
            </a:xfrm>
            <a:prstGeom prst="roundRect">
              <a:avLst>
                <a:gd name="adj" fmla="val 19161"/>
              </a:avLst>
            </a:prstGeom>
            <a:solidFill>
              <a:srgbClr val="0033CC"/>
            </a:solidFill>
            <a:ln w="6350" algn="ctr">
              <a:solidFill>
                <a:sysClr val="windowText" lastClr="000000"/>
              </a:solidFill>
              <a:round/>
            </a:ln>
          </p:spPr>
          <p:txBody>
            <a:bodyPr wrap="none" lIns="27432" tIns="27432" rIns="27432" bIns="27432" rtlCol="0" anchor="ctr">
              <a:noAutofit/>
            </a:bodyP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试验室温湿度视频</a:t>
              </a:r>
              <a:endPar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02" name="AutoShape 3"/>
            <p:cNvSpPr>
              <a:spLocks noChangeArrowheads="1"/>
            </p:cNvSpPr>
            <p:nvPr/>
          </p:nvSpPr>
          <p:spPr bwMode="auto">
            <a:xfrm>
              <a:off x="3660583" y="7527330"/>
              <a:ext cx="1839933" cy="310643"/>
            </a:xfrm>
            <a:prstGeom prst="roundRect">
              <a:avLst>
                <a:gd name="adj" fmla="val 19161"/>
              </a:avLst>
            </a:prstGeom>
            <a:solidFill>
              <a:srgbClr val="0033CC"/>
            </a:solidFill>
            <a:ln w="6350" algn="ctr">
              <a:solidFill>
                <a:sysClr val="windowText" lastClr="000000"/>
              </a:solidFill>
              <a:round/>
            </a:ln>
          </p:spPr>
          <p:txBody>
            <a:bodyPr wrap="none" lIns="27432" tIns="27432" rIns="27432" bIns="27432" rtlCol="0" anchor="ctr">
              <a:noAutofit/>
            </a:bodyP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混凝土搅拌站视频</a:t>
              </a:r>
              <a:endPar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03" name="AutoShape 3"/>
            <p:cNvSpPr>
              <a:spLocks noChangeArrowheads="1"/>
            </p:cNvSpPr>
            <p:nvPr/>
          </p:nvSpPr>
          <p:spPr bwMode="auto">
            <a:xfrm>
              <a:off x="2439769" y="7874643"/>
              <a:ext cx="2171700" cy="340995"/>
            </a:xfrm>
            <a:prstGeom prst="roundRect">
              <a:avLst>
                <a:gd name="adj" fmla="val 12339"/>
              </a:avLst>
            </a:prstGeom>
            <a:solidFill>
              <a:srgbClr val="0033CC"/>
            </a:solidFill>
            <a:ln w="6350" algn="ctr">
              <a:solidFill>
                <a:sysClr val="windowText" lastClr="000000"/>
              </a:solidFill>
              <a:round/>
            </a:ln>
          </p:spPr>
          <p:txBody>
            <a:bodyPr wrap="none" lIns="27432" tIns="27432" rIns="27432" bIns="27432" rtlCol="0" anchor="ctr">
              <a:noAutofit/>
            </a:bodyP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rPr>
                <a:t>施工现场安全视频</a:t>
              </a:r>
              <a:endPar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04" name="AutoShape 120"/>
            <p:cNvSpPr>
              <a:spLocks noChangeArrowheads="1"/>
            </p:cNvSpPr>
            <p:nvPr/>
          </p:nvSpPr>
          <p:spPr bwMode="auto">
            <a:xfrm>
              <a:off x="6422960" y="1295058"/>
              <a:ext cx="1028855" cy="291321"/>
            </a:xfrm>
            <a:prstGeom prst="roundRect">
              <a:avLst>
                <a:gd name="adj" fmla="val 16667"/>
              </a:avLst>
            </a:prstGeom>
            <a:solidFill>
              <a:srgbClr val="FFFFFF"/>
            </a:solidFill>
            <a:ln w="6350" algn="ctr">
              <a:solidFill>
                <a:sysClr val="windowText" lastClr="000000"/>
              </a:solidFill>
              <a:round/>
            </a:ln>
          </p:spPr>
          <p:txBody>
            <a:bodyPr wrap="none" lIns="27432" tIns="27432" rIns="27432" bIns="27432" anchor="ctr"/>
            <a:lstStyle/>
            <a:p>
              <a:pPr marL="113030" marR="0" lvl="0" indent="-113030" algn="ctr" defTabSz="914400" rtl="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待办审批</a:t>
              </a:r>
              <a:endPar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5" name="AutoShape 120"/>
            <p:cNvSpPr>
              <a:spLocks noChangeArrowheads="1"/>
            </p:cNvSpPr>
            <p:nvPr/>
          </p:nvSpPr>
          <p:spPr bwMode="auto">
            <a:xfrm>
              <a:off x="7614958" y="1295058"/>
              <a:ext cx="1042012" cy="279073"/>
            </a:xfrm>
            <a:prstGeom prst="roundRect">
              <a:avLst>
                <a:gd name="adj" fmla="val 16667"/>
              </a:avLst>
            </a:prstGeom>
            <a:solidFill>
              <a:srgbClr val="FFFFFF"/>
            </a:solidFill>
            <a:ln w="6350" algn="ctr">
              <a:solidFill>
                <a:sysClr val="windowText" lastClr="000000"/>
              </a:solidFill>
              <a:round/>
            </a:ln>
          </p:spPr>
          <p:txBody>
            <a:bodyPr wrap="none" lIns="27432" tIns="27432" rIns="27432" bIns="27432" anchor="ctr"/>
            <a:lstStyle/>
            <a:p>
              <a:pPr marL="113030" marR="0" lvl="0" indent="-113030" algn="ctr" defTabSz="914400" rtl="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现场监控</a:t>
              </a:r>
              <a:endPar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6" name="TextBox 207"/>
            <p:cNvSpPr txBox="1"/>
            <p:nvPr/>
          </p:nvSpPr>
          <p:spPr>
            <a:xfrm>
              <a:off x="5500205" y="1306996"/>
              <a:ext cx="990118" cy="27708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移动</a:t>
              </a:r>
              <a:r>
                <a:rPr kumimoji="1"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APP</a:t>
              </a:r>
              <a:endParaRPr kumimoji="1"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7" name="TextBox 208"/>
            <p:cNvSpPr txBox="1"/>
            <p:nvPr/>
          </p:nvSpPr>
          <p:spPr>
            <a:xfrm>
              <a:off x="950822" y="1197930"/>
              <a:ext cx="971666"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PC</a:t>
              </a:r>
              <a:r>
                <a:rPr kumimoji="1"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人机</a:t>
              </a:r>
              <a:endParaRPr kumimoji="1"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交互界面</a:t>
              </a:r>
              <a:endParaRPr kumimoji="1"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08" name="AutoShape 120"/>
            <p:cNvSpPr>
              <a:spLocks noChangeArrowheads="1"/>
            </p:cNvSpPr>
            <p:nvPr/>
          </p:nvSpPr>
          <p:spPr bwMode="auto">
            <a:xfrm>
              <a:off x="8826691" y="1295058"/>
              <a:ext cx="1266991" cy="291321"/>
            </a:xfrm>
            <a:prstGeom prst="roundRect">
              <a:avLst>
                <a:gd name="adj" fmla="val 16667"/>
              </a:avLst>
            </a:prstGeom>
            <a:solidFill>
              <a:srgbClr val="FFFFFF"/>
            </a:solidFill>
            <a:ln w="6350" algn="ctr">
              <a:solidFill>
                <a:sysClr val="windowText" lastClr="000000"/>
              </a:solidFill>
              <a:round/>
            </a:ln>
          </p:spPr>
          <p:txBody>
            <a:bodyPr wrap="none" lIns="27432" tIns="27432" rIns="27432" bIns="27432" anchor="ctr"/>
            <a:lstStyle/>
            <a:p>
              <a:pPr marL="113030" marR="0" lvl="0" indent="-113030" algn="ctr" defTabSz="914400" rtl="0" eaLnBrk="0" fontAlgn="auto" latinLnBrk="0" hangingPunct="0">
                <a:lnSpc>
                  <a:spcPct val="100000"/>
                </a:lnSpc>
                <a:spcBef>
                  <a:spcPts val="0"/>
                </a:spcBef>
                <a:spcAft>
                  <a:spcPts val="0"/>
                </a:spcAft>
                <a:buClrTx/>
                <a:buSzTx/>
                <a:buFontTx/>
                <a:buNone/>
                <a:defRPr/>
              </a:pPr>
              <a:r>
                <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图标、报表</a:t>
              </a:r>
              <a:endParaRPr kumimoji="0" lang="zh-CN" altLang="en-US" sz="8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09" name="组合 208"/>
            <p:cNvGrpSpPr/>
            <p:nvPr/>
          </p:nvGrpSpPr>
          <p:grpSpPr>
            <a:xfrm>
              <a:off x="7927149" y="4127657"/>
              <a:ext cx="2651078" cy="827596"/>
              <a:chOff x="11966" y="6411"/>
              <a:chExt cx="3463" cy="943"/>
            </a:xfrm>
          </p:grpSpPr>
          <p:sp>
            <p:nvSpPr>
              <p:cNvPr id="210" name="Rectangle 21"/>
              <p:cNvSpPr>
                <a:spLocks noChangeArrowheads="1"/>
              </p:cNvSpPr>
              <p:nvPr/>
            </p:nvSpPr>
            <p:spPr bwMode="auto">
              <a:xfrm>
                <a:off x="11966" y="6411"/>
                <a:ext cx="3463" cy="943"/>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安全</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交底</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管理</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11" name="AutoShape 96"/>
              <p:cNvSpPr>
                <a:spLocks noChangeArrowheads="1"/>
              </p:cNvSpPr>
              <p:nvPr/>
            </p:nvSpPr>
            <p:spPr bwMode="auto">
              <a:xfrm>
                <a:off x="12472" y="6507"/>
                <a:ext cx="632" cy="32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勘察交底</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2" name="AutoShape 97"/>
              <p:cNvSpPr>
                <a:spLocks noChangeArrowheads="1"/>
              </p:cNvSpPr>
              <p:nvPr/>
            </p:nvSpPr>
            <p:spPr bwMode="auto">
              <a:xfrm>
                <a:off x="14485" y="6507"/>
                <a:ext cx="762" cy="32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周边环境交底</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3" name="AutoShape 96"/>
              <p:cNvSpPr>
                <a:spLocks noChangeArrowheads="1"/>
              </p:cNvSpPr>
              <p:nvPr/>
            </p:nvSpPr>
            <p:spPr bwMode="auto">
              <a:xfrm>
                <a:off x="12440" y="6936"/>
                <a:ext cx="1060" cy="307"/>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施工方案技术交底</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4" name="AutoShape 97"/>
              <p:cNvSpPr>
                <a:spLocks noChangeArrowheads="1"/>
              </p:cNvSpPr>
              <p:nvPr/>
            </p:nvSpPr>
            <p:spPr bwMode="auto">
              <a:xfrm>
                <a:off x="13555" y="6936"/>
                <a:ext cx="105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施工安全技术交底</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18" name="组合 217"/>
            <p:cNvGrpSpPr/>
            <p:nvPr/>
          </p:nvGrpSpPr>
          <p:grpSpPr>
            <a:xfrm>
              <a:off x="2453299" y="2705173"/>
              <a:ext cx="1076219" cy="744486"/>
              <a:chOff x="4731" y="4438"/>
              <a:chExt cx="1406" cy="848"/>
            </a:xfrm>
          </p:grpSpPr>
          <p:sp>
            <p:nvSpPr>
              <p:cNvPr id="219" name="Rectangle 26"/>
              <p:cNvSpPr>
                <a:spLocks noChangeArrowheads="1"/>
              </p:cNvSpPr>
              <p:nvPr/>
            </p:nvSpPr>
            <p:spPr bwMode="auto">
              <a:xfrm>
                <a:off x="4731" y="4438"/>
                <a:ext cx="1406" cy="848"/>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细则及</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周月报</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20" name="AutoShape 78"/>
              <p:cNvSpPr>
                <a:spLocks noChangeArrowheads="1"/>
              </p:cNvSpPr>
              <p:nvPr/>
            </p:nvSpPr>
            <p:spPr bwMode="auto">
              <a:xfrm>
                <a:off x="5362" y="4517"/>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施工检测</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1" name="AutoShape 79"/>
              <p:cNvSpPr>
                <a:spLocks noChangeArrowheads="1"/>
              </p:cNvSpPr>
              <p:nvPr/>
            </p:nvSpPr>
            <p:spPr bwMode="auto">
              <a:xfrm>
                <a:off x="5362" y="4914"/>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检测中心</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22" name="组合 221"/>
            <p:cNvGrpSpPr/>
            <p:nvPr/>
          </p:nvGrpSpPr>
          <p:grpSpPr>
            <a:xfrm>
              <a:off x="1258012" y="2705173"/>
              <a:ext cx="1146608" cy="744486"/>
              <a:chOff x="3170" y="4438"/>
              <a:chExt cx="1498" cy="848"/>
            </a:xfrm>
          </p:grpSpPr>
          <p:sp>
            <p:nvSpPr>
              <p:cNvPr id="223" name="Rectangle 17"/>
              <p:cNvSpPr>
                <a:spLocks noChangeArrowheads="1"/>
              </p:cNvSpPr>
              <p:nvPr/>
            </p:nvSpPr>
            <p:spPr bwMode="auto">
              <a:xfrm>
                <a:off x="3170" y="4438"/>
                <a:ext cx="1498" cy="848"/>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wrap="none"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工程</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信息</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24" name="AutoShape 72"/>
              <p:cNvSpPr>
                <a:spLocks noChangeArrowheads="1"/>
              </p:cNvSpPr>
              <p:nvPr/>
            </p:nvSpPr>
            <p:spPr bwMode="auto">
              <a:xfrm>
                <a:off x="3886" y="4522"/>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 </a:t>
                </a: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参建单位</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25" name="AutoShape 73"/>
              <p:cNvSpPr>
                <a:spLocks noChangeArrowheads="1"/>
              </p:cNvSpPr>
              <p:nvPr/>
            </p:nvSpPr>
            <p:spPr bwMode="auto">
              <a:xfrm>
                <a:off x="3886" y="4879"/>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参加人员</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26" name="Rectangle 21"/>
            <p:cNvSpPr>
              <a:spLocks noChangeArrowheads="1"/>
            </p:cNvSpPr>
            <p:nvPr/>
          </p:nvSpPr>
          <p:spPr bwMode="auto">
            <a:xfrm>
              <a:off x="3582145" y="3533645"/>
              <a:ext cx="921628" cy="322290"/>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现场检测</a:t>
              </a:r>
              <a:endParaRPr kumimoji="1"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设备管理</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27" name="Rectangle 21"/>
            <p:cNvSpPr>
              <a:spLocks noChangeArrowheads="1"/>
            </p:cNvSpPr>
            <p:nvPr/>
          </p:nvSpPr>
          <p:spPr bwMode="auto">
            <a:xfrm>
              <a:off x="10598325" y="2553225"/>
              <a:ext cx="920970" cy="2066373"/>
            </a:xfrm>
            <a:prstGeom prst="rect">
              <a:avLst/>
            </a:prstGeom>
            <a:solidFill>
              <a:srgbClr val="DCA6A0"/>
            </a:solidFill>
            <a:ln w="12700">
              <a:noFill/>
              <a:miter lim="800000"/>
            </a:ln>
            <a:effectLst>
              <a:outerShdw dist="35921" dir="2700000" algn="ctr" rotWithShape="0">
                <a:srgbClr val="969696">
                  <a:alpha val="50000"/>
                </a:srgbClr>
              </a:outerShdw>
            </a:effectLst>
          </p:spPr>
          <p:txBody>
            <a:bodyPr vert="horz" wrap="none" numCol="1" anchor="ctr" anchorCtr="0"/>
            <a:lstStyle/>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集团安全</a:t>
              </a:r>
              <a:endPar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en-US" altLang="zh-CN" sz="1400" b="1" i="0" u="none" strike="noStrike" kern="0" cap="none" spc="0" normalizeH="0" baseline="0" noProof="0" dirty="0" err="1">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管理系统</a:t>
              </a:r>
              <a:endPar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228" name="Rectangle 21"/>
            <p:cNvSpPr>
              <a:spLocks noChangeArrowheads="1"/>
            </p:cNvSpPr>
            <p:nvPr/>
          </p:nvSpPr>
          <p:spPr bwMode="auto">
            <a:xfrm>
              <a:off x="3581487" y="2705173"/>
              <a:ext cx="2043895" cy="744486"/>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材料</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及（半）</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成品</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29" name="AutoShape 96"/>
            <p:cNvSpPr>
              <a:spLocks noChangeArrowheads="1"/>
            </p:cNvSpPr>
            <p:nvPr/>
          </p:nvSpPr>
          <p:spPr bwMode="auto">
            <a:xfrm>
              <a:off x="4227482" y="2810153"/>
              <a:ext cx="749275"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原材料</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0" name="AutoShape 97"/>
            <p:cNvSpPr>
              <a:spLocks noChangeArrowheads="1"/>
            </p:cNvSpPr>
            <p:nvPr/>
          </p:nvSpPr>
          <p:spPr bwMode="auto">
            <a:xfrm>
              <a:off x="4234060" y="3114596"/>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混凝土</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1" name="AutoShape 99"/>
            <p:cNvSpPr>
              <a:spLocks noChangeArrowheads="1"/>
            </p:cNvSpPr>
            <p:nvPr/>
          </p:nvSpPr>
          <p:spPr bwMode="auto">
            <a:xfrm>
              <a:off x="5069511" y="2810153"/>
              <a:ext cx="491403" cy="28432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构配件</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2" name="AutoShape 120"/>
            <p:cNvSpPr>
              <a:spLocks noChangeArrowheads="1"/>
            </p:cNvSpPr>
            <p:nvPr/>
          </p:nvSpPr>
          <p:spPr bwMode="auto">
            <a:xfrm>
              <a:off x="4587718" y="1295504"/>
              <a:ext cx="887420" cy="310567"/>
            </a:xfrm>
            <a:prstGeom prst="roundRect">
              <a:avLst>
                <a:gd name="adj" fmla="val 16667"/>
              </a:avLst>
            </a:prstGeom>
            <a:solidFill>
              <a:srgbClr val="A5A5A5">
                <a:lumMod val="40000"/>
                <a:lumOff val="60000"/>
              </a:srgbClr>
            </a:solidFill>
            <a:ln w="6350" algn="ctr">
              <a:solidFill>
                <a:sysClr val="windowText" lastClr="000000"/>
              </a:solidFill>
              <a:round/>
            </a:ln>
          </p:spPr>
          <p:txBody>
            <a:bodyPr wrap="none" lIns="27432" tIns="27432" rIns="27432" bIns="27432" anchor="ctr"/>
            <a:lstStyle/>
            <a:p>
              <a:pPr marL="113030" marR="0" lvl="0" indent="-113030" algn="ctr" defTabSz="914400" rtl="0" eaLnBrk="0" fontAlgn="auto" latinLnBrk="0" hangingPunct="0">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管理驾驶舱</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4" name="TextBox 323"/>
            <p:cNvSpPr txBox="1"/>
            <p:nvPr/>
          </p:nvSpPr>
          <p:spPr>
            <a:xfrm>
              <a:off x="422274" y="1224633"/>
              <a:ext cx="851239" cy="38120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HMI</a:t>
              </a:r>
              <a:endParaRPr kumimoji="0"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5" name="TextBox 325"/>
            <p:cNvSpPr txBox="1"/>
            <p:nvPr/>
          </p:nvSpPr>
          <p:spPr>
            <a:xfrm>
              <a:off x="452448" y="7397612"/>
              <a:ext cx="562241" cy="738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信息采集层</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236" name="组合 235"/>
            <p:cNvGrpSpPr/>
            <p:nvPr/>
          </p:nvGrpSpPr>
          <p:grpSpPr>
            <a:xfrm>
              <a:off x="5705130" y="7454454"/>
              <a:ext cx="4863020" cy="793019"/>
              <a:chOff x="1782" y="12292"/>
              <a:chExt cx="7152" cy="1132"/>
            </a:xfrm>
          </p:grpSpPr>
          <p:sp>
            <p:nvSpPr>
              <p:cNvPr id="237" name="Rectangle 18"/>
              <p:cNvSpPr>
                <a:spLocks noChangeArrowheads="1"/>
              </p:cNvSpPr>
              <p:nvPr/>
            </p:nvSpPr>
            <p:spPr bwMode="auto">
              <a:xfrm>
                <a:off x="1782" y="12292"/>
                <a:ext cx="7152" cy="1132"/>
              </a:xfrm>
              <a:prstGeom prst="rect">
                <a:avLst/>
              </a:prstGeom>
              <a:solidFill>
                <a:srgbClr val="4472C4">
                  <a:lumMod val="40000"/>
                  <a:lumOff val="60000"/>
                </a:srgbClr>
              </a:solidFill>
              <a:ln w="12700" algn="ctr">
                <a:noFill/>
                <a:miter lim="800000"/>
              </a:ln>
              <a:effectLst>
                <a:outerShdw dist="35921" dir="2700000" algn="ctr" rotWithShape="0">
                  <a:srgbClr val="969696">
                    <a:alpha val="50000"/>
                  </a:srgbClr>
                </a:outerShdw>
              </a:effectLst>
            </p:spPr>
            <p:txBody>
              <a:bodyPr wrap="none"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4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8" name="圆角矩形 47"/>
              <p:cNvSpPr/>
              <p:nvPr/>
            </p:nvSpPr>
            <p:spPr bwMode="auto">
              <a:xfrm>
                <a:off x="3588" y="12403"/>
                <a:ext cx="3540" cy="745"/>
              </a:xfrm>
              <a:prstGeom prst="roundRect">
                <a:avLst/>
              </a:prstGeom>
              <a:solidFill>
                <a:srgbClr val="5B9BD5">
                  <a:lumMod val="75000"/>
                </a:srgbClr>
              </a:solidFill>
              <a:ln w="3175" algn="ctr">
                <a:solidFill>
                  <a:sysClr val="windowText" lastClr="000000"/>
                </a:solidFill>
                <a:round/>
              </a:ln>
            </p:spPr>
            <p:txBody>
              <a:bodyPr wrap="non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rPr>
                  <a:t>盾构施工重要参数</a:t>
                </a:r>
                <a:endParaRPr kumimoji="0" lang="zh-CN" altLang="en-US" sz="16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sym typeface="微软雅黑" panose="020B0503020204020204" pitchFamily="34" charset="-122"/>
                </a:endParaRPr>
              </a:p>
            </p:txBody>
          </p:sp>
        </p:grpSp>
        <p:sp>
          <p:nvSpPr>
            <p:cNvPr id="239" name="Rectangle 17"/>
            <p:cNvSpPr>
              <a:spLocks noChangeArrowheads="1"/>
            </p:cNvSpPr>
            <p:nvPr/>
          </p:nvSpPr>
          <p:spPr bwMode="auto">
            <a:xfrm>
              <a:off x="2453299" y="3523483"/>
              <a:ext cx="1075561" cy="353434"/>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平行检验</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40" name="Rectangle 17"/>
            <p:cNvSpPr>
              <a:spLocks noChangeArrowheads="1"/>
            </p:cNvSpPr>
            <p:nvPr/>
          </p:nvSpPr>
          <p:spPr bwMode="auto">
            <a:xfrm>
              <a:off x="1270511" y="3510897"/>
              <a:ext cx="1134109" cy="353434"/>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试验室管理</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41" name="Rectangle 17"/>
            <p:cNvSpPr>
              <a:spLocks noChangeArrowheads="1"/>
            </p:cNvSpPr>
            <p:nvPr/>
          </p:nvSpPr>
          <p:spPr bwMode="auto">
            <a:xfrm>
              <a:off x="2453299" y="3942192"/>
              <a:ext cx="1071614" cy="336812"/>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建设单位质量管理</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grpSp>
          <p:nvGrpSpPr>
            <p:cNvPr id="242" name="组合 241"/>
            <p:cNvGrpSpPr/>
            <p:nvPr/>
          </p:nvGrpSpPr>
          <p:grpSpPr>
            <a:xfrm>
              <a:off x="1259327" y="4333244"/>
              <a:ext cx="2272164" cy="1025309"/>
              <a:chOff x="3171" y="6293"/>
              <a:chExt cx="2968" cy="1168"/>
            </a:xfrm>
          </p:grpSpPr>
          <p:sp>
            <p:nvSpPr>
              <p:cNvPr id="243" name="Rectangle 17"/>
              <p:cNvSpPr>
                <a:spLocks noChangeArrowheads="1"/>
              </p:cNvSpPr>
              <p:nvPr/>
            </p:nvSpPr>
            <p:spPr bwMode="auto">
              <a:xfrm>
                <a:off x="3171" y="6293"/>
                <a:ext cx="2968" cy="1168"/>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现场</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管理</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44" name="AutoShape 72"/>
              <p:cNvSpPr>
                <a:spLocks noChangeArrowheads="1"/>
              </p:cNvSpPr>
              <p:nvPr/>
            </p:nvSpPr>
            <p:spPr bwMode="auto">
              <a:xfrm>
                <a:off x="3908" y="6377"/>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技术交底</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5" name="AutoShape 73"/>
              <p:cNvSpPr>
                <a:spLocks noChangeArrowheads="1"/>
              </p:cNvSpPr>
              <p:nvPr/>
            </p:nvSpPr>
            <p:spPr bwMode="auto">
              <a:xfrm>
                <a:off x="4615" y="6377"/>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快拍记录</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6" name="AutoShape 74"/>
              <p:cNvSpPr>
                <a:spLocks noChangeArrowheads="1"/>
              </p:cNvSpPr>
              <p:nvPr/>
            </p:nvSpPr>
            <p:spPr bwMode="auto">
              <a:xfrm>
                <a:off x="5356" y="6377"/>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交底统计</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7" name="AutoShape 77"/>
              <p:cNvSpPr>
                <a:spLocks noChangeArrowheads="1"/>
              </p:cNvSpPr>
              <p:nvPr/>
            </p:nvSpPr>
            <p:spPr bwMode="auto">
              <a:xfrm>
                <a:off x="4615" y="6758"/>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质量标准化</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8" name="AutoShape 74"/>
              <p:cNvSpPr>
                <a:spLocks noChangeArrowheads="1"/>
              </p:cNvSpPr>
              <p:nvPr/>
            </p:nvSpPr>
            <p:spPr bwMode="auto">
              <a:xfrm>
                <a:off x="3908" y="6758"/>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现场检查</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49" name="AutoShape 77"/>
              <p:cNvSpPr>
                <a:spLocks noChangeArrowheads="1"/>
              </p:cNvSpPr>
              <p:nvPr/>
            </p:nvSpPr>
            <p:spPr bwMode="auto">
              <a:xfrm>
                <a:off x="5362" y="6758"/>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实体检测</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0" name="AutoShape 74"/>
              <p:cNvSpPr>
                <a:spLocks noChangeArrowheads="1"/>
              </p:cNvSpPr>
              <p:nvPr/>
            </p:nvSpPr>
            <p:spPr bwMode="auto">
              <a:xfrm>
                <a:off x="3887" y="7119"/>
                <a:ext cx="1009"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首件工程验收</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1" name="AutoShape 74"/>
              <p:cNvSpPr>
                <a:spLocks noChangeArrowheads="1"/>
              </p:cNvSpPr>
              <p:nvPr/>
            </p:nvSpPr>
            <p:spPr bwMode="auto">
              <a:xfrm>
                <a:off x="5011" y="7119"/>
                <a:ext cx="1009"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首件工程验收</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252" name="Rectangle 21"/>
            <p:cNvSpPr>
              <a:spLocks noChangeArrowheads="1"/>
            </p:cNvSpPr>
            <p:nvPr/>
          </p:nvSpPr>
          <p:spPr bwMode="auto">
            <a:xfrm>
              <a:off x="10601888" y="4619629"/>
              <a:ext cx="920970" cy="1423921"/>
            </a:xfrm>
            <a:prstGeom prst="rect">
              <a:avLst/>
            </a:prstGeom>
            <a:solidFill>
              <a:srgbClr val="4472C4">
                <a:lumMod val="60000"/>
                <a:lumOff val="40000"/>
              </a:srgbClr>
            </a:solidFill>
            <a:ln w="12700">
              <a:noFill/>
              <a:miter lim="800000"/>
            </a:ln>
            <a:effectLst>
              <a:outerShdw dist="35921" dir="2700000" algn="ctr" rotWithShape="0">
                <a:srgbClr val="969696">
                  <a:alpha val="50000"/>
                </a:srgbClr>
              </a:outerShdw>
            </a:effectLst>
          </p:spPr>
          <p:txBody>
            <a:bodyPr vert="horz" wrap="none" numCol="1" anchor="ctr" anchorCtr="0"/>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建设工程</a:t>
              </a:r>
              <a:endPar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项目管理</a:t>
              </a:r>
              <a:endPar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信息化</a:t>
              </a:r>
              <a:endPar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系统</a:t>
              </a:r>
              <a:endPar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grpSp>
          <p:nvGrpSpPr>
            <p:cNvPr id="253" name="组合 252"/>
            <p:cNvGrpSpPr/>
            <p:nvPr/>
          </p:nvGrpSpPr>
          <p:grpSpPr>
            <a:xfrm>
              <a:off x="1259327" y="5400545"/>
              <a:ext cx="2272164" cy="1139857"/>
              <a:chOff x="3171" y="7509"/>
              <a:chExt cx="2968" cy="1168"/>
            </a:xfrm>
          </p:grpSpPr>
          <p:sp>
            <p:nvSpPr>
              <p:cNvPr id="254" name="Rectangle 17"/>
              <p:cNvSpPr>
                <a:spLocks noChangeArrowheads="1"/>
              </p:cNvSpPr>
              <p:nvPr/>
            </p:nvSpPr>
            <p:spPr bwMode="auto">
              <a:xfrm>
                <a:off x="3171" y="7509"/>
                <a:ext cx="2968" cy="1168"/>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全线</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验收</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255" name="AutoShape 72"/>
              <p:cNvSpPr>
                <a:spLocks noChangeArrowheads="1"/>
              </p:cNvSpPr>
              <p:nvPr/>
            </p:nvSpPr>
            <p:spPr bwMode="auto">
              <a:xfrm>
                <a:off x="3908" y="7580"/>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专项验收</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6" name="AutoShape 73"/>
              <p:cNvSpPr>
                <a:spLocks noChangeArrowheads="1"/>
              </p:cNvSpPr>
              <p:nvPr/>
            </p:nvSpPr>
            <p:spPr bwMode="auto">
              <a:xfrm>
                <a:off x="4615" y="7593"/>
                <a:ext cx="1405"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项目工程验收</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7" name="AutoShape 77"/>
              <p:cNvSpPr>
                <a:spLocks noChangeArrowheads="1"/>
              </p:cNvSpPr>
              <p:nvPr/>
            </p:nvSpPr>
            <p:spPr bwMode="auto">
              <a:xfrm>
                <a:off x="4615" y="7974"/>
                <a:ext cx="1405"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试运营前安全评估</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8" name="AutoShape 74"/>
              <p:cNvSpPr>
                <a:spLocks noChangeArrowheads="1"/>
              </p:cNvSpPr>
              <p:nvPr/>
            </p:nvSpPr>
            <p:spPr bwMode="auto">
              <a:xfrm>
                <a:off x="3908" y="7974"/>
                <a:ext cx="66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竣工验收</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59" name="AutoShape 74"/>
              <p:cNvSpPr>
                <a:spLocks noChangeArrowheads="1"/>
              </p:cNvSpPr>
              <p:nvPr/>
            </p:nvSpPr>
            <p:spPr bwMode="auto">
              <a:xfrm>
                <a:off x="3908" y="8335"/>
                <a:ext cx="2111"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竣工验收（发改委）</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0" name="组合 259"/>
            <p:cNvGrpSpPr/>
            <p:nvPr/>
          </p:nvGrpSpPr>
          <p:grpSpPr>
            <a:xfrm>
              <a:off x="5670115" y="2706922"/>
              <a:ext cx="1098586" cy="743611"/>
              <a:chOff x="8991" y="4440"/>
              <a:chExt cx="1377" cy="847"/>
            </a:xfrm>
          </p:grpSpPr>
          <p:sp>
            <p:nvSpPr>
              <p:cNvPr id="261" name="Rectangle 21"/>
              <p:cNvSpPr>
                <a:spLocks noChangeArrowheads="1"/>
              </p:cNvSpPr>
              <p:nvPr/>
            </p:nvSpPr>
            <p:spPr bwMode="auto">
              <a:xfrm>
                <a:off x="8991" y="4440"/>
                <a:ext cx="1377" cy="847"/>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工程</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信息</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62" name="AutoShape 96"/>
              <p:cNvSpPr>
                <a:spLocks noChangeArrowheads="1"/>
              </p:cNvSpPr>
              <p:nvPr/>
            </p:nvSpPr>
            <p:spPr bwMode="auto">
              <a:xfrm>
                <a:off x="9592" y="4517"/>
                <a:ext cx="66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参建单位</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3" name="AutoShape 96"/>
              <p:cNvSpPr>
                <a:spLocks noChangeArrowheads="1"/>
              </p:cNvSpPr>
              <p:nvPr/>
            </p:nvSpPr>
            <p:spPr bwMode="auto">
              <a:xfrm>
                <a:off x="9592" y="4875"/>
                <a:ext cx="66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参建人员</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64" name="组合 263"/>
            <p:cNvGrpSpPr/>
            <p:nvPr/>
          </p:nvGrpSpPr>
          <p:grpSpPr>
            <a:xfrm>
              <a:off x="7927149" y="2710422"/>
              <a:ext cx="2642526" cy="1370869"/>
              <a:chOff x="11966" y="4440"/>
              <a:chExt cx="3452" cy="1562"/>
            </a:xfrm>
          </p:grpSpPr>
          <p:sp>
            <p:nvSpPr>
              <p:cNvPr id="265" name="Rectangle 21"/>
              <p:cNvSpPr>
                <a:spLocks noChangeArrowheads="1"/>
              </p:cNvSpPr>
              <p:nvPr/>
            </p:nvSpPr>
            <p:spPr bwMode="auto">
              <a:xfrm>
                <a:off x="11966" y="4440"/>
                <a:ext cx="3452" cy="1562"/>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现场</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安全</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管理</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66" name="AutoShape 96"/>
              <p:cNvSpPr>
                <a:spLocks noChangeArrowheads="1"/>
              </p:cNvSpPr>
              <p:nvPr/>
            </p:nvSpPr>
            <p:spPr bwMode="auto">
              <a:xfrm>
                <a:off x="12518" y="4517"/>
                <a:ext cx="663"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危险源</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7" name="AutoShape 96"/>
              <p:cNvSpPr>
                <a:spLocks noChangeArrowheads="1"/>
              </p:cNvSpPr>
              <p:nvPr/>
            </p:nvSpPr>
            <p:spPr bwMode="auto">
              <a:xfrm>
                <a:off x="12518" y="4875"/>
                <a:ext cx="66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临时设施</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8" name="AutoShape 96"/>
              <p:cNvSpPr>
                <a:spLocks noChangeArrowheads="1"/>
              </p:cNvSpPr>
              <p:nvPr/>
            </p:nvSpPr>
            <p:spPr bwMode="auto">
              <a:xfrm>
                <a:off x="13253" y="4514"/>
                <a:ext cx="66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危大工程</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69" name="AutoShape 96"/>
              <p:cNvSpPr>
                <a:spLocks noChangeArrowheads="1"/>
              </p:cNvSpPr>
              <p:nvPr/>
            </p:nvSpPr>
            <p:spPr bwMode="auto">
              <a:xfrm>
                <a:off x="13236" y="4875"/>
                <a:ext cx="66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临时用电</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0" name="AutoShape 96"/>
              <p:cNvSpPr>
                <a:spLocks noChangeArrowheads="1"/>
              </p:cNvSpPr>
              <p:nvPr/>
            </p:nvSpPr>
            <p:spPr bwMode="auto">
              <a:xfrm>
                <a:off x="13949" y="4875"/>
                <a:ext cx="66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起重设备</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1" name="AutoShape 96"/>
              <p:cNvSpPr>
                <a:spLocks noChangeArrowheads="1"/>
              </p:cNvSpPr>
              <p:nvPr/>
            </p:nvSpPr>
            <p:spPr bwMode="auto">
              <a:xfrm>
                <a:off x="14681" y="4871"/>
                <a:ext cx="66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动火作业</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2" name="AutoShape 96"/>
              <p:cNvSpPr>
                <a:spLocks noChangeArrowheads="1"/>
              </p:cNvSpPr>
              <p:nvPr/>
            </p:nvSpPr>
            <p:spPr bwMode="auto">
              <a:xfrm>
                <a:off x="12518" y="5244"/>
                <a:ext cx="617"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安全防护</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3" name="AutoShape 96"/>
              <p:cNvSpPr>
                <a:spLocks noChangeArrowheads="1"/>
              </p:cNvSpPr>
              <p:nvPr/>
            </p:nvSpPr>
            <p:spPr bwMode="auto">
              <a:xfrm>
                <a:off x="13181" y="5244"/>
                <a:ext cx="66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安全检查</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4" name="AutoShape 96"/>
              <p:cNvSpPr>
                <a:spLocks noChangeArrowheads="1"/>
              </p:cNvSpPr>
              <p:nvPr/>
            </p:nvSpPr>
            <p:spPr bwMode="auto">
              <a:xfrm>
                <a:off x="14681" y="5244"/>
                <a:ext cx="66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劳保用品</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5" name="AutoShape 96"/>
              <p:cNvSpPr>
                <a:spLocks noChangeArrowheads="1"/>
              </p:cNvSpPr>
              <p:nvPr/>
            </p:nvSpPr>
            <p:spPr bwMode="auto">
              <a:xfrm>
                <a:off x="12519" y="5604"/>
                <a:ext cx="1383"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安全生产措施费</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6" name="AutoShape 96"/>
              <p:cNvSpPr>
                <a:spLocks noChangeArrowheads="1"/>
              </p:cNvSpPr>
              <p:nvPr/>
            </p:nvSpPr>
            <p:spPr bwMode="auto">
              <a:xfrm>
                <a:off x="13957" y="4519"/>
                <a:ext cx="1394"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关键节点条件核查</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77" name="AutoShape 96"/>
              <p:cNvSpPr>
                <a:spLocks noChangeArrowheads="1"/>
              </p:cNvSpPr>
              <p:nvPr/>
            </p:nvSpPr>
            <p:spPr bwMode="auto">
              <a:xfrm>
                <a:off x="13948" y="5604"/>
                <a:ext cx="1399"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标准化建设与考评</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78" name="组合 277"/>
            <p:cNvGrpSpPr/>
            <p:nvPr/>
          </p:nvGrpSpPr>
          <p:grpSpPr>
            <a:xfrm>
              <a:off x="5670773" y="3501274"/>
              <a:ext cx="2218222" cy="743611"/>
              <a:chOff x="8934" y="5345"/>
              <a:chExt cx="2897" cy="847"/>
            </a:xfrm>
          </p:grpSpPr>
          <p:sp>
            <p:nvSpPr>
              <p:cNvPr id="279" name="Rectangle 21"/>
              <p:cNvSpPr>
                <a:spLocks noChangeArrowheads="1"/>
              </p:cNvSpPr>
              <p:nvPr/>
            </p:nvSpPr>
            <p:spPr bwMode="auto">
              <a:xfrm>
                <a:off x="8934" y="5345"/>
                <a:ext cx="2897" cy="847"/>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文明</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施工</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管理</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80" name="AutoShape 96"/>
              <p:cNvSpPr>
                <a:spLocks noChangeArrowheads="1"/>
              </p:cNvSpPr>
              <p:nvPr/>
            </p:nvSpPr>
            <p:spPr bwMode="auto">
              <a:xfrm>
                <a:off x="9592" y="5460"/>
                <a:ext cx="777"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文明施工方案</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1" name="AutoShape 97"/>
              <p:cNvSpPr>
                <a:spLocks noChangeArrowheads="1"/>
              </p:cNvSpPr>
              <p:nvPr/>
            </p:nvSpPr>
            <p:spPr bwMode="auto">
              <a:xfrm>
                <a:off x="10514" y="5464"/>
                <a:ext cx="1226"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八达标两承诺一公示</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2" name="AutoShape 96"/>
              <p:cNvSpPr>
                <a:spLocks noChangeArrowheads="1"/>
              </p:cNvSpPr>
              <p:nvPr/>
            </p:nvSpPr>
            <p:spPr bwMode="auto">
              <a:xfrm>
                <a:off x="9592" y="5818"/>
                <a:ext cx="776"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差别化工地</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83" name="组合 282"/>
            <p:cNvGrpSpPr/>
            <p:nvPr/>
          </p:nvGrpSpPr>
          <p:grpSpPr>
            <a:xfrm>
              <a:off x="5670773" y="4278129"/>
              <a:ext cx="2218880" cy="1308756"/>
              <a:chOff x="8895" y="6263"/>
              <a:chExt cx="2898" cy="847"/>
            </a:xfrm>
          </p:grpSpPr>
          <p:sp>
            <p:nvSpPr>
              <p:cNvPr id="284" name="Rectangle 21"/>
              <p:cNvSpPr>
                <a:spLocks noChangeArrowheads="1"/>
              </p:cNvSpPr>
              <p:nvPr/>
            </p:nvSpPr>
            <p:spPr bwMode="auto">
              <a:xfrm>
                <a:off x="8895" y="6263"/>
                <a:ext cx="2898" cy="847"/>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建设</a:t>
                </a:r>
                <a:endPar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单位</a:t>
                </a:r>
                <a:endPar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安全</a:t>
                </a:r>
                <a:endPar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管理</a:t>
                </a:r>
                <a:endPar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85" name="AutoShape 96"/>
              <p:cNvSpPr>
                <a:spLocks noChangeArrowheads="1"/>
              </p:cNvSpPr>
              <p:nvPr/>
            </p:nvSpPr>
            <p:spPr bwMode="auto">
              <a:xfrm>
                <a:off x="9592" y="6341"/>
                <a:ext cx="666" cy="14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公司概况</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6" name="AutoShape 97"/>
              <p:cNvSpPr>
                <a:spLocks noChangeArrowheads="1"/>
              </p:cNvSpPr>
              <p:nvPr/>
            </p:nvSpPr>
            <p:spPr bwMode="auto">
              <a:xfrm>
                <a:off x="10335" y="6338"/>
                <a:ext cx="664" cy="151"/>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在建线路</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87" name="AutoShape 97"/>
              <p:cNvSpPr>
                <a:spLocks noChangeArrowheads="1"/>
              </p:cNvSpPr>
              <p:nvPr/>
            </p:nvSpPr>
            <p:spPr bwMode="auto">
              <a:xfrm>
                <a:off x="11076" y="6338"/>
                <a:ext cx="664" cy="16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组织体系</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88" name="组合 287"/>
            <p:cNvGrpSpPr/>
            <p:nvPr/>
          </p:nvGrpSpPr>
          <p:grpSpPr>
            <a:xfrm>
              <a:off x="5671431" y="5620129"/>
              <a:ext cx="2217564" cy="719116"/>
              <a:chOff x="8936" y="7815"/>
              <a:chExt cx="2897" cy="820"/>
            </a:xfrm>
          </p:grpSpPr>
          <p:sp>
            <p:nvSpPr>
              <p:cNvPr id="289" name="Rectangle 21"/>
              <p:cNvSpPr>
                <a:spLocks noChangeArrowheads="1"/>
              </p:cNvSpPr>
              <p:nvPr/>
            </p:nvSpPr>
            <p:spPr bwMode="auto">
              <a:xfrm>
                <a:off x="8936" y="7815"/>
                <a:ext cx="2897" cy="820"/>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节假日</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及特殊</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气候</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90" name="AutoShape 96"/>
              <p:cNvSpPr>
                <a:spLocks noChangeArrowheads="1"/>
              </p:cNvSpPr>
              <p:nvPr/>
            </p:nvSpPr>
            <p:spPr bwMode="auto">
              <a:xfrm>
                <a:off x="9593" y="7953"/>
                <a:ext cx="1090" cy="24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节假日及特殊时期</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1" name="AutoShape 97"/>
              <p:cNvSpPr>
                <a:spLocks noChangeArrowheads="1"/>
              </p:cNvSpPr>
              <p:nvPr/>
            </p:nvSpPr>
            <p:spPr bwMode="auto">
              <a:xfrm>
                <a:off x="10740" y="7969"/>
                <a:ext cx="376" cy="257"/>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防汛</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2" name="AutoShape 96"/>
              <p:cNvSpPr>
                <a:spLocks noChangeArrowheads="1"/>
              </p:cNvSpPr>
              <p:nvPr/>
            </p:nvSpPr>
            <p:spPr bwMode="auto">
              <a:xfrm>
                <a:off x="9593" y="8274"/>
                <a:ext cx="466" cy="25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防台</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3" name="AutoShape 97"/>
              <p:cNvSpPr>
                <a:spLocks noChangeArrowheads="1"/>
              </p:cNvSpPr>
              <p:nvPr/>
            </p:nvSpPr>
            <p:spPr bwMode="auto">
              <a:xfrm>
                <a:off x="11249" y="7973"/>
                <a:ext cx="500" cy="27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防暑</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94" name="组合 293"/>
            <p:cNvGrpSpPr/>
            <p:nvPr/>
          </p:nvGrpSpPr>
          <p:grpSpPr>
            <a:xfrm>
              <a:off x="5694455" y="6368114"/>
              <a:ext cx="2165595" cy="494283"/>
              <a:chOff x="8965" y="8611"/>
              <a:chExt cx="2829" cy="563"/>
            </a:xfrm>
          </p:grpSpPr>
          <p:sp>
            <p:nvSpPr>
              <p:cNvPr id="295" name="Rectangle 21"/>
              <p:cNvSpPr>
                <a:spLocks noChangeArrowheads="1"/>
              </p:cNvSpPr>
              <p:nvPr/>
            </p:nvSpPr>
            <p:spPr bwMode="auto">
              <a:xfrm>
                <a:off x="8965" y="8611"/>
                <a:ext cx="2829" cy="563"/>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t"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属地及</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t"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轨行区</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96" name="AutoShape 96"/>
              <p:cNvSpPr>
                <a:spLocks noChangeArrowheads="1"/>
              </p:cNvSpPr>
              <p:nvPr/>
            </p:nvSpPr>
            <p:spPr bwMode="auto">
              <a:xfrm>
                <a:off x="9747" y="8737"/>
                <a:ext cx="742"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属地管理</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97" name="AutoShape 97"/>
              <p:cNvSpPr>
                <a:spLocks noChangeArrowheads="1"/>
              </p:cNvSpPr>
              <p:nvPr/>
            </p:nvSpPr>
            <p:spPr bwMode="auto">
              <a:xfrm>
                <a:off x="10682" y="8736"/>
                <a:ext cx="840"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轨行区管理</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grpSp>
          <p:nvGrpSpPr>
            <p:cNvPr id="298" name="组合 297"/>
            <p:cNvGrpSpPr/>
            <p:nvPr/>
          </p:nvGrpSpPr>
          <p:grpSpPr>
            <a:xfrm>
              <a:off x="7927149" y="4993746"/>
              <a:ext cx="2651078" cy="884460"/>
              <a:chOff x="8991" y="7192"/>
              <a:chExt cx="2812" cy="1008"/>
            </a:xfrm>
          </p:grpSpPr>
          <p:sp>
            <p:nvSpPr>
              <p:cNvPr id="299" name="Rectangle 21"/>
              <p:cNvSpPr>
                <a:spLocks noChangeArrowheads="1"/>
              </p:cNvSpPr>
              <p:nvPr/>
            </p:nvSpPr>
            <p:spPr bwMode="auto">
              <a:xfrm>
                <a:off x="8991" y="7192"/>
                <a:ext cx="2812" cy="1008"/>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工程</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保险</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00" name="AutoShape 96"/>
              <p:cNvSpPr>
                <a:spLocks noChangeArrowheads="1"/>
              </p:cNvSpPr>
              <p:nvPr/>
            </p:nvSpPr>
            <p:spPr bwMode="auto">
              <a:xfrm>
                <a:off x="9462" y="7344"/>
                <a:ext cx="2093"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保险公司、经纪公司、公估公司</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1" name="AutoShape 96"/>
              <p:cNvSpPr>
                <a:spLocks noChangeArrowheads="1"/>
              </p:cNvSpPr>
              <p:nvPr/>
            </p:nvSpPr>
            <p:spPr bwMode="auto">
              <a:xfrm>
                <a:off x="9462" y="7740"/>
                <a:ext cx="393" cy="31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报案</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2" name="AutoShape 97"/>
              <p:cNvSpPr>
                <a:spLocks noChangeArrowheads="1"/>
              </p:cNvSpPr>
              <p:nvPr/>
            </p:nvSpPr>
            <p:spPr bwMode="auto">
              <a:xfrm>
                <a:off x="9898" y="7748"/>
                <a:ext cx="424"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索赔</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3" name="AutoShape 97"/>
              <p:cNvSpPr>
                <a:spLocks noChangeArrowheads="1"/>
              </p:cNvSpPr>
              <p:nvPr/>
            </p:nvSpPr>
            <p:spPr bwMode="auto">
              <a:xfrm>
                <a:off x="10364" y="7760"/>
                <a:ext cx="802" cy="30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理赔与支付</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05" name="Rectangle 17"/>
            <p:cNvSpPr>
              <a:spLocks noChangeArrowheads="1"/>
            </p:cNvSpPr>
            <p:nvPr/>
          </p:nvSpPr>
          <p:spPr bwMode="auto">
            <a:xfrm>
              <a:off x="1259327" y="2300998"/>
              <a:ext cx="4360792" cy="353434"/>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质量管理系统</a:t>
              </a:r>
              <a:endParaRPr kumimoji="1"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06" name="Rectangle 21"/>
            <p:cNvSpPr>
              <a:spLocks noChangeArrowheads="1"/>
            </p:cNvSpPr>
            <p:nvPr/>
          </p:nvSpPr>
          <p:spPr bwMode="auto">
            <a:xfrm>
              <a:off x="5670773" y="2301873"/>
              <a:ext cx="4908770" cy="352559"/>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ctr" defTabSz="914400" rtl="0" eaLnBrk="1" fontAlgn="t" latinLnBrk="0" hangingPunct="1">
                <a:lnSpc>
                  <a:spcPct val="100000"/>
                </a:lnSpc>
                <a:spcBef>
                  <a:spcPts val="0"/>
                </a:spcBef>
                <a:spcAft>
                  <a:spcPts val="0"/>
                </a:spcAft>
                <a:buClrTx/>
                <a:buSzTx/>
                <a:buFontTx/>
                <a:buNone/>
                <a:defRPr/>
              </a:pPr>
              <a:r>
                <a:rPr kumimoji="1"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安全管理系统</a:t>
              </a:r>
              <a:endParaRPr kumimoji="1" lang="zh-CN" altLang="en-US" sz="10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grpSp>
          <p:nvGrpSpPr>
            <p:cNvPr id="376" name="组合 375"/>
            <p:cNvGrpSpPr/>
            <p:nvPr/>
          </p:nvGrpSpPr>
          <p:grpSpPr>
            <a:xfrm>
              <a:off x="381635" y="1750691"/>
              <a:ext cx="10113814" cy="584319"/>
              <a:chOff x="370963" y="2220089"/>
              <a:chExt cx="10113814" cy="584319"/>
            </a:xfrm>
          </p:grpSpPr>
          <p:sp>
            <p:nvSpPr>
              <p:cNvPr id="197" name="AutoShape 12"/>
              <p:cNvSpPr>
                <a:spLocks noChangeArrowheads="1"/>
              </p:cNvSpPr>
              <p:nvPr/>
            </p:nvSpPr>
            <p:spPr bwMode="auto">
              <a:xfrm>
                <a:off x="370963" y="2220089"/>
                <a:ext cx="10113814" cy="485534"/>
              </a:xfrm>
              <a:prstGeom prst="roundRect">
                <a:avLst>
                  <a:gd name="adj" fmla="val 0"/>
                </a:avLst>
              </a:prstGeom>
              <a:solidFill>
                <a:srgbClr val="70AD47">
                  <a:lumMod val="60000"/>
                  <a:lumOff val="40000"/>
                  <a:alpha val="70195"/>
                </a:srgbClr>
              </a:solidFill>
              <a:ln w="9525" algn="ctr">
                <a:solidFill>
                  <a:srgbClr val="E7E6E6"/>
                </a:solidFill>
                <a:prstDash val="dash"/>
                <a:round/>
                <a:headEnd type="none" w="sm" len="sm"/>
                <a:tailEnd type="none" w="sm" len="sm"/>
              </a:ln>
              <a:effectLst/>
            </p:spPr>
            <p:txBody>
              <a:bodyPr wrap="none"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0" cap="none" spc="0" normalizeH="0" baseline="0" noProof="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5" name="Rectangle 26"/>
              <p:cNvSpPr>
                <a:spLocks noChangeArrowheads="1"/>
              </p:cNvSpPr>
              <p:nvPr/>
            </p:nvSpPr>
            <p:spPr bwMode="auto">
              <a:xfrm>
                <a:off x="1156653" y="2222954"/>
                <a:ext cx="9311664" cy="479170"/>
              </a:xfrm>
              <a:prstGeom prst="rect">
                <a:avLst/>
              </a:prstGeom>
              <a:solidFill>
                <a:srgbClr val="70AD47">
                  <a:lumMod val="20000"/>
                  <a:lumOff val="80000"/>
                </a:srgbClr>
              </a:solidFill>
              <a:ln w="12700" cap="flat" cmpd="sng" algn="ctr">
                <a:noFill/>
                <a:prstDash val="solid"/>
                <a:miter lim="800000"/>
              </a:ln>
              <a:effectLst/>
            </p:spPr>
            <p:txBody>
              <a:bodyPr wrap="none"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400" b="1" i="0" u="none" strike="noStrike" kern="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cs typeface="+mn-cs"/>
                </a:endParaRPr>
              </a:p>
            </p:txBody>
          </p:sp>
          <p:sp>
            <p:nvSpPr>
              <p:cNvPr id="216" name="AutoShape 37"/>
              <p:cNvSpPr>
                <a:spLocks noChangeArrowheads="1"/>
              </p:cNvSpPr>
              <p:nvPr/>
            </p:nvSpPr>
            <p:spPr bwMode="auto">
              <a:xfrm>
                <a:off x="1880472" y="2322145"/>
                <a:ext cx="1746554" cy="27644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信息发布</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17" name="AutoShape 38"/>
              <p:cNvSpPr>
                <a:spLocks noChangeArrowheads="1"/>
              </p:cNvSpPr>
              <p:nvPr/>
            </p:nvSpPr>
            <p:spPr bwMode="auto">
              <a:xfrm>
                <a:off x="6305075" y="2322145"/>
                <a:ext cx="3752295" cy="27557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政府主管部门监督管理</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233" name="AutoShape 38"/>
              <p:cNvSpPr>
                <a:spLocks noChangeArrowheads="1"/>
              </p:cNvSpPr>
              <p:nvPr/>
            </p:nvSpPr>
            <p:spPr bwMode="auto">
              <a:xfrm>
                <a:off x="4042120" y="2322145"/>
                <a:ext cx="1973507" cy="27644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工程信息录入</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7" name="TextBox 324"/>
              <p:cNvSpPr txBox="1"/>
              <p:nvPr/>
            </p:nvSpPr>
            <p:spPr>
              <a:xfrm>
                <a:off x="415987" y="2232608"/>
                <a:ext cx="843851" cy="57180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公共</a:t>
                </a:r>
                <a:endParaRPr kumimoji="0" lang="en-US" altLang="zh-CN"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服务层</a:t>
                </a:r>
                <a:endParaRPr kumimoji="0" lang="zh-CN" altLang="en-US" sz="12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08" name="AutoShape 118"/>
            <p:cNvSpPr>
              <a:spLocks noChangeArrowheads="1"/>
            </p:cNvSpPr>
            <p:nvPr/>
          </p:nvSpPr>
          <p:spPr bwMode="auto">
            <a:xfrm>
              <a:off x="2829108" y="1295504"/>
              <a:ext cx="748617" cy="311442"/>
            </a:xfrm>
            <a:prstGeom prst="roundRect">
              <a:avLst>
                <a:gd name="adj" fmla="val 16667"/>
              </a:avLst>
            </a:prstGeom>
            <a:solidFill>
              <a:srgbClr val="A5A5A5">
                <a:lumMod val="40000"/>
                <a:lumOff val="60000"/>
              </a:srgbClr>
            </a:solid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统计报表</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09" name="AutoShape 118"/>
            <p:cNvSpPr>
              <a:spLocks noChangeArrowheads="1"/>
            </p:cNvSpPr>
            <p:nvPr/>
          </p:nvSpPr>
          <p:spPr bwMode="auto">
            <a:xfrm>
              <a:off x="3708413" y="1295504"/>
              <a:ext cx="748617" cy="311442"/>
            </a:xfrm>
            <a:prstGeom prst="roundRect">
              <a:avLst>
                <a:gd name="adj" fmla="val 16667"/>
              </a:avLst>
            </a:prstGeom>
            <a:solidFill>
              <a:srgbClr val="A5A5A5">
                <a:lumMod val="40000"/>
                <a:lumOff val="60000"/>
              </a:srgbClr>
            </a:solid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现场监控</a:t>
              </a:r>
              <a:endParaRPr kumimoji="0" lang="zh-CN" altLang="en-US" sz="8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0" name="TextBox 324"/>
            <p:cNvSpPr txBox="1"/>
            <p:nvPr/>
          </p:nvSpPr>
          <p:spPr>
            <a:xfrm>
              <a:off x="10796893" y="1763911"/>
              <a:ext cx="753880" cy="52227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业务</a:t>
              </a:r>
              <a:endParaRPr kumimoji="0" lang="en-US" altLang="zh-CN"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接口</a:t>
              </a:r>
              <a:endParaRPr kumimoji="0" lang="zh-CN" altLang="en-US"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311" name="AutoShape 12"/>
            <p:cNvSpPr>
              <a:spLocks noChangeArrowheads="1"/>
            </p:cNvSpPr>
            <p:nvPr/>
          </p:nvSpPr>
          <p:spPr bwMode="auto">
            <a:xfrm>
              <a:off x="10589971" y="6055345"/>
              <a:ext cx="950573" cy="1305748"/>
            </a:xfrm>
            <a:prstGeom prst="roundRect">
              <a:avLst>
                <a:gd name="adj" fmla="val 0"/>
              </a:avLst>
            </a:prstGeom>
            <a:solidFill>
              <a:srgbClr val="70AD47">
                <a:lumMod val="60000"/>
                <a:lumOff val="40000"/>
                <a:alpha val="70195"/>
              </a:srgbClr>
            </a:solidFill>
            <a:ln w="9525" algn="ctr">
              <a:noFill/>
              <a:prstDash val="dash"/>
              <a:round/>
              <a:headEnd type="none" w="sm" len="sm"/>
              <a:tailEnd type="none" w="sm" len="sm"/>
            </a:ln>
            <a:effectLst/>
          </p:spPr>
          <p:txBody>
            <a:bodyPr wrap="none" anchor="t"/>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endParaRPr kumimoji="0" lang="en-US" altLang="zh-CN" sz="1200" b="0" i="0" u="none" strike="noStrike" kern="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信息采集</a:t>
              </a:r>
              <a:endParaRPr kumimoji="0" lang="zh-CN" altLang="en-US"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rPr>
                <a:t>系统</a:t>
              </a:r>
              <a:endParaRPr kumimoji="0" lang="zh-CN" altLang="en-US" sz="1400" b="1" i="0" u="none" strike="noStrike" kern="0" cap="none" spc="0" normalizeH="0" baseline="0" noProof="0" dirty="0">
                <a:ln>
                  <a:noFill/>
                </a:ln>
                <a:solidFill>
                  <a:prstClr val="white"/>
                </a:solidFill>
                <a:effectLst>
                  <a:outerShdw blurRad="38100" dist="19050" dir="2700000" algn="tl" rotWithShape="0">
                    <a:prstClr val="black">
                      <a:alpha val="40000"/>
                    </a:prstClr>
                  </a:outerShdw>
                </a:effectLst>
                <a:uLnTx/>
                <a:uFillTx/>
                <a:latin typeface="微软雅黑" panose="020B0503020204020204" pitchFamily="34" charset="-122"/>
                <a:ea typeface="微软雅黑" panose="020B0503020204020204" pitchFamily="34" charset="-122"/>
                <a:cs typeface="+mn-cs"/>
              </a:endParaRPr>
            </a:p>
          </p:txBody>
        </p:sp>
        <p:sp>
          <p:nvSpPr>
            <p:cNvPr id="312" name="TextBox 324"/>
            <p:cNvSpPr txBox="1"/>
            <p:nvPr/>
          </p:nvSpPr>
          <p:spPr>
            <a:xfrm>
              <a:off x="566281" y="3763725"/>
              <a:ext cx="518374" cy="116878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业务应用层</a:t>
              </a:r>
              <a:endParaRPr kumimoji="0"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3" name="Rectangle 21"/>
            <p:cNvSpPr>
              <a:spLocks noChangeArrowheads="1"/>
            </p:cNvSpPr>
            <p:nvPr/>
          </p:nvSpPr>
          <p:spPr bwMode="auto">
            <a:xfrm>
              <a:off x="4580739" y="3533644"/>
              <a:ext cx="1030828" cy="329457"/>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设备安装</a:t>
              </a:r>
              <a:endParaRPr kumimoji="1" lang="en-US" altLang="zh-CN"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调试、联调联试</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14" name="AutoShape 99"/>
            <p:cNvSpPr>
              <a:spLocks noChangeArrowheads="1"/>
            </p:cNvSpPr>
            <p:nvPr/>
          </p:nvSpPr>
          <p:spPr bwMode="auto">
            <a:xfrm>
              <a:off x="5069511" y="3114596"/>
              <a:ext cx="491403" cy="28432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砂浆</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15" name="组合 314"/>
            <p:cNvGrpSpPr/>
            <p:nvPr/>
          </p:nvGrpSpPr>
          <p:grpSpPr>
            <a:xfrm>
              <a:off x="6790409" y="2706922"/>
              <a:ext cx="1099901" cy="743611"/>
              <a:chOff x="8991" y="4440"/>
              <a:chExt cx="1415" cy="847"/>
            </a:xfrm>
          </p:grpSpPr>
          <p:sp>
            <p:nvSpPr>
              <p:cNvPr id="316" name="Rectangle 21"/>
              <p:cNvSpPr>
                <a:spLocks noChangeArrowheads="1"/>
              </p:cNvSpPr>
              <p:nvPr/>
            </p:nvSpPr>
            <p:spPr bwMode="auto">
              <a:xfrm>
                <a:off x="8991" y="4440"/>
                <a:ext cx="1415" cy="847"/>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体系</a:t>
                </a:r>
                <a:endPar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 与</a:t>
                </a:r>
                <a:endPar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制度</a:t>
                </a:r>
                <a:endParaRPr kumimoji="1" lang="zh-CN" altLang="en-US" sz="9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17" name="AutoShape 96"/>
              <p:cNvSpPr>
                <a:spLocks noChangeArrowheads="1"/>
              </p:cNvSpPr>
              <p:nvPr/>
            </p:nvSpPr>
            <p:spPr bwMode="auto">
              <a:xfrm>
                <a:off x="9409" y="4537"/>
                <a:ext cx="996" cy="213"/>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安全生产组织体系</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18" name="AutoShape 96"/>
              <p:cNvSpPr>
                <a:spLocks noChangeArrowheads="1"/>
              </p:cNvSpPr>
              <p:nvPr/>
            </p:nvSpPr>
            <p:spPr bwMode="auto">
              <a:xfrm>
                <a:off x="9592" y="4814"/>
                <a:ext cx="666" cy="18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责任制</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19" name="AutoShape 96"/>
            <p:cNvSpPr>
              <a:spLocks noChangeArrowheads="1"/>
            </p:cNvSpPr>
            <p:nvPr/>
          </p:nvSpPr>
          <p:spPr bwMode="auto">
            <a:xfrm>
              <a:off x="9408595" y="3416415"/>
              <a:ext cx="546661" cy="27382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三违</a:t>
              </a: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a:t>
              </a: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管理</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0" name="AutoShape 96"/>
            <p:cNvSpPr>
              <a:spLocks noChangeArrowheads="1"/>
            </p:cNvSpPr>
            <p:nvPr/>
          </p:nvSpPr>
          <p:spPr bwMode="auto">
            <a:xfrm>
              <a:off x="8840225" y="4211642"/>
              <a:ext cx="482194" cy="28432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设计交底</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1" name="AutoShape 96"/>
            <p:cNvSpPr>
              <a:spLocks noChangeArrowheads="1"/>
            </p:cNvSpPr>
            <p:nvPr/>
          </p:nvSpPr>
          <p:spPr bwMode="auto">
            <a:xfrm>
              <a:off x="9367152" y="4211642"/>
              <a:ext cx="434172" cy="28432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监理交底</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2" name="AutoShape 96"/>
            <p:cNvSpPr>
              <a:spLocks noChangeArrowheads="1"/>
            </p:cNvSpPr>
            <p:nvPr/>
          </p:nvSpPr>
          <p:spPr bwMode="auto">
            <a:xfrm>
              <a:off x="9977623" y="4570325"/>
              <a:ext cx="461143" cy="284322"/>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班前活动</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5" name="AutoShape 97"/>
            <p:cNvSpPr>
              <a:spLocks noChangeArrowheads="1"/>
            </p:cNvSpPr>
            <p:nvPr/>
          </p:nvSpPr>
          <p:spPr bwMode="auto">
            <a:xfrm>
              <a:off x="10028934" y="5492403"/>
              <a:ext cx="315103"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进展</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6" name="AutoShape 96"/>
            <p:cNvSpPr>
              <a:spLocks noChangeArrowheads="1"/>
            </p:cNvSpPr>
            <p:nvPr/>
          </p:nvSpPr>
          <p:spPr bwMode="auto">
            <a:xfrm>
              <a:off x="6586480" y="6028678"/>
              <a:ext cx="356547" cy="22133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防雷</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7" name="AutoShape 96"/>
            <p:cNvSpPr>
              <a:spLocks noChangeArrowheads="1"/>
            </p:cNvSpPr>
            <p:nvPr/>
          </p:nvSpPr>
          <p:spPr bwMode="auto">
            <a:xfrm>
              <a:off x="7046965" y="6021679"/>
              <a:ext cx="356547" cy="22133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防冻</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8" name="AutoShape 96"/>
            <p:cNvSpPr>
              <a:spLocks noChangeArrowheads="1"/>
            </p:cNvSpPr>
            <p:nvPr/>
          </p:nvSpPr>
          <p:spPr bwMode="auto">
            <a:xfrm>
              <a:off x="7450219" y="6028678"/>
              <a:ext cx="356547" cy="22133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扫雪</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29" name="AutoShape 96"/>
            <p:cNvSpPr>
              <a:spLocks noChangeArrowheads="1"/>
            </p:cNvSpPr>
            <p:nvPr/>
          </p:nvSpPr>
          <p:spPr bwMode="auto">
            <a:xfrm>
              <a:off x="6881191" y="3922946"/>
              <a:ext cx="926233" cy="27382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省、市级文明工地</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0" name="AutoShape 96"/>
            <p:cNvSpPr>
              <a:spLocks noChangeArrowheads="1"/>
            </p:cNvSpPr>
            <p:nvPr/>
          </p:nvSpPr>
          <p:spPr bwMode="auto">
            <a:xfrm>
              <a:off x="6174675" y="4707674"/>
              <a:ext cx="509823" cy="24320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制度及文件</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1" name="AutoShape 97"/>
            <p:cNvSpPr>
              <a:spLocks noChangeArrowheads="1"/>
            </p:cNvSpPr>
            <p:nvPr/>
          </p:nvSpPr>
          <p:spPr bwMode="auto">
            <a:xfrm>
              <a:off x="6743703" y="4702425"/>
              <a:ext cx="508507" cy="25282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年度计划</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2" name="AutoShape 97"/>
            <p:cNvSpPr>
              <a:spLocks noChangeArrowheads="1"/>
            </p:cNvSpPr>
            <p:nvPr/>
          </p:nvSpPr>
          <p:spPr bwMode="auto">
            <a:xfrm>
              <a:off x="7311415" y="4702425"/>
              <a:ext cx="508507" cy="27644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安全投入</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3" name="AutoShape 96"/>
            <p:cNvSpPr>
              <a:spLocks noChangeArrowheads="1"/>
            </p:cNvSpPr>
            <p:nvPr/>
          </p:nvSpPr>
          <p:spPr bwMode="auto">
            <a:xfrm>
              <a:off x="6179938" y="5008618"/>
              <a:ext cx="509823" cy="24320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安全检查</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4" name="AutoShape 97"/>
            <p:cNvSpPr>
              <a:spLocks noChangeArrowheads="1"/>
            </p:cNvSpPr>
            <p:nvPr/>
          </p:nvSpPr>
          <p:spPr bwMode="auto">
            <a:xfrm>
              <a:off x="6748966" y="4978874"/>
              <a:ext cx="508507" cy="25282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教育培训</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5" name="AutoShape 97"/>
            <p:cNvSpPr>
              <a:spLocks noChangeArrowheads="1"/>
            </p:cNvSpPr>
            <p:nvPr/>
          </p:nvSpPr>
          <p:spPr bwMode="auto">
            <a:xfrm>
              <a:off x="7316678" y="4978874"/>
              <a:ext cx="508507" cy="27644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专项整治</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6" name="AutoShape 96"/>
            <p:cNvSpPr>
              <a:spLocks noChangeArrowheads="1"/>
            </p:cNvSpPr>
            <p:nvPr/>
          </p:nvSpPr>
          <p:spPr bwMode="auto">
            <a:xfrm>
              <a:off x="5670115" y="5348930"/>
              <a:ext cx="509823" cy="24320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安全生产月</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7" name="AutoShape 97"/>
            <p:cNvSpPr>
              <a:spLocks noChangeArrowheads="1"/>
            </p:cNvSpPr>
            <p:nvPr/>
          </p:nvSpPr>
          <p:spPr bwMode="auto">
            <a:xfrm>
              <a:off x="6216777" y="5348930"/>
              <a:ext cx="508507" cy="25282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考核及奖惩</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8" name="AutoShape 97"/>
            <p:cNvSpPr>
              <a:spLocks noChangeArrowheads="1"/>
            </p:cNvSpPr>
            <p:nvPr/>
          </p:nvSpPr>
          <p:spPr bwMode="auto">
            <a:xfrm>
              <a:off x="6768701" y="5313936"/>
              <a:ext cx="508507" cy="27644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事故（事件）</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39" name="AutoShape 97"/>
            <p:cNvSpPr>
              <a:spLocks noChangeArrowheads="1"/>
            </p:cNvSpPr>
            <p:nvPr/>
          </p:nvSpPr>
          <p:spPr bwMode="auto">
            <a:xfrm>
              <a:off x="7316678" y="5325309"/>
              <a:ext cx="526926" cy="27644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各线统计</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0" name="Rectangle 21"/>
            <p:cNvSpPr>
              <a:spLocks noChangeArrowheads="1"/>
            </p:cNvSpPr>
            <p:nvPr/>
          </p:nvSpPr>
          <p:spPr bwMode="auto">
            <a:xfrm>
              <a:off x="7900836" y="5924572"/>
              <a:ext cx="1041354" cy="921203"/>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监控</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中心</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41" name="AutoShape 96"/>
            <p:cNvSpPr>
              <a:spLocks noChangeArrowheads="1"/>
            </p:cNvSpPr>
            <p:nvPr/>
          </p:nvSpPr>
          <p:spPr bwMode="auto">
            <a:xfrm>
              <a:off x="8355400" y="6043550"/>
              <a:ext cx="484825" cy="137349"/>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视频监控</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2" name="AutoShape 96"/>
            <p:cNvSpPr>
              <a:spLocks noChangeArrowheads="1"/>
            </p:cNvSpPr>
            <p:nvPr/>
          </p:nvSpPr>
          <p:spPr bwMode="auto">
            <a:xfrm>
              <a:off x="8360663" y="6314749"/>
              <a:ext cx="474957" cy="157471"/>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盾构监控</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3" name="AutoShape 96"/>
            <p:cNvSpPr>
              <a:spLocks noChangeArrowheads="1"/>
            </p:cNvSpPr>
            <p:nvPr/>
          </p:nvSpPr>
          <p:spPr bwMode="auto">
            <a:xfrm>
              <a:off x="8360005" y="6585074"/>
              <a:ext cx="485483" cy="21433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现场巡查</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4" name="AutoShape 96"/>
            <p:cNvSpPr>
              <a:spLocks noChangeArrowheads="1"/>
            </p:cNvSpPr>
            <p:nvPr/>
          </p:nvSpPr>
          <p:spPr bwMode="auto">
            <a:xfrm>
              <a:off x="7171954" y="3258070"/>
              <a:ext cx="634811" cy="192464"/>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安全管理制度</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45" name="Rectangle 21"/>
            <p:cNvSpPr>
              <a:spLocks noChangeArrowheads="1"/>
            </p:cNvSpPr>
            <p:nvPr/>
          </p:nvSpPr>
          <p:spPr bwMode="auto">
            <a:xfrm>
              <a:off x="9007973" y="5916700"/>
              <a:ext cx="1571569" cy="938700"/>
            </a:xfrm>
            <a:prstGeom prst="rect">
              <a:avLst/>
            </a:prstGeom>
            <a:solidFill>
              <a:srgbClr val="FFFF99"/>
            </a:solidFill>
            <a:ln w="12700">
              <a:noFill/>
              <a:miter lim="800000"/>
            </a:ln>
            <a:effectLst>
              <a:outerShdw dist="35921" dir="2700000" algn="ctr" rotWithShape="0">
                <a:srgbClr val="969696">
                  <a:alpha val="50000"/>
                </a:srgbClr>
              </a:outerShdw>
            </a:effectLst>
          </p:spPr>
          <p:txBody>
            <a:bodyPr vert="horz" wrap="none" numCol="1" anchor="ctr" anchorCtr="0">
              <a:no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盾构远程监控系统</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46" name="Rectangle 17"/>
            <p:cNvSpPr>
              <a:spLocks noChangeArrowheads="1"/>
            </p:cNvSpPr>
            <p:nvPr/>
          </p:nvSpPr>
          <p:spPr bwMode="auto">
            <a:xfrm>
              <a:off x="1236960" y="3938069"/>
              <a:ext cx="1164433" cy="329884"/>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验收管理</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grpSp>
          <p:nvGrpSpPr>
            <p:cNvPr id="380" name="组合 379"/>
            <p:cNvGrpSpPr/>
            <p:nvPr/>
          </p:nvGrpSpPr>
          <p:grpSpPr>
            <a:xfrm>
              <a:off x="3589401" y="3935486"/>
              <a:ext cx="2029460" cy="1899055"/>
              <a:chOff x="3578048" y="4401480"/>
              <a:chExt cx="2029460" cy="1899055"/>
            </a:xfrm>
          </p:grpSpPr>
          <p:sp>
            <p:nvSpPr>
              <p:cNvPr id="348" name="Rectangle 21"/>
              <p:cNvSpPr>
                <a:spLocks noChangeArrowheads="1"/>
              </p:cNvSpPr>
              <p:nvPr/>
            </p:nvSpPr>
            <p:spPr bwMode="auto">
              <a:xfrm>
                <a:off x="3578048" y="4401480"/>
                <a:ext cx="2029460" cy="1899055"/>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测</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量</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管</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理</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49" name="AutoShape 97"/>
              <p:cNvSpPr>
                <a:spLocks noChangeArrowheads="1"/>
              </p:cNvSpPr>
              <p:nvPr/>
            </p:nvSpPr>
            <p:spPr bwMode="auto">
              <a:xfrm>
                <a:off x="3970304" y="444513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人员管理</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0" name="AutoShape 97"/>
              <p:cNvSpPr>
                <a:spLocks noChangeArrowheads="1"/>
              </p:cNvSpPr>
              <p:nvPr/>
            </p:nvSpPr>
            <p:spPr bwMode="auto">
              <a:xfrm>
                <a:off x="4768499" y="444513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仪器管理</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1" name="AutoShape 97"/>
              <p:cNvSpPr>
                <a:spLocks noChangeArrowheads="1"/>
              </p:cNvSpPr>
              <p:nvPr/>
            </p:nvSpPr>
            <p:spPr bwMode="auto">
              <a:xfrm>
                <a:off x="3970304" y="474612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方案管理</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2" name="AutoShape 97"/>
              <p:cNvSpPr>
                <a:spLocks noChangeArrowheads="1"/>
              </p:cNvSpPr>
              <p:nvPr/>
            </p:nvSpPr>
            <p:spPr bwMode="auto">
              <a:xfrm>
                <a:off x="4768499" y="474612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交接桩管理</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3" name="AutoShape 97"/>
              <p:cNvSpPr>
                <a:spLocks noChangeArrowheads="1"/>
              </p:cNvSpPr>
              <p:nvPr/>
            </p:nvSpPr>
            <p:spPr bwMode="auto">
              <a:xfrm>
                <a:off x="3970304" y="506235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首级控制网复测</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4" name="AutoShape 97"/>
              <p:cNvSpPr>
                <a:spLocks noChangeArrowheads="1"/>
              </p:cNvSpPr>
              <p:nvPr/>
            </p:nvSpPr>
            <p:spPr bwMode="auto">
              <a:xfrm>
                <a:off x="3970304" y="536207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贯通误差统计</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5" name="AutoShape 97"/>
              <p:cNvSpPr>
                <a:spLocks noChangeArrowheads="1"/>
              </p:cNvSpPr>
              <p:nvPr/>
            </p:nvSpPr>
            <p:spPr bwMode="auto">
              <a:xfrm>
                <a:off x="3970304" y="568211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CPⅢ</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6" name="AutoShape 97"/>
              <p:cNvSpPr>
                <a:spLocks noChangeArrowheads="1"/>
              </p:cNvSpPr>
              <p:nvPr/>
            </p:nvSpPr>
            <p:spPr bwMode="auto">
              <a:xfrm>
                <a:off x="4768499" y="506235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一次报验不合格</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7" name="AutoShape 97"/>
              <p:cNvSpPr>
                <a:spLocks noChangeArrowheads="1"/>
              </p:cNvSpPr>
              <p:nvPr/>
            </p:nvSpPr>
            <p:spPr bwMode="auto">
              <a:xfrm>
                <a:off x="4768499" y="5365253"/>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调线调坡统计</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8" name="AutoShape 97"/>
              <p:cNvSpPr>
                <a:spLocks noChangeArrowheads="1"/>
              </p:cNvSpPr>
              <p:nvPr/>
            </p:nvSpPr>
            <p:spPr bwMode="auto">
              <a:xfrm>
                <a:off x="3970304" y="598818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轨前轨后</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59" name="AutoShape 97"/>
              <p:cNvSpPr>
                <a:spLocks noChangeArrowheads="1"/>
              </p:cNvSpPr>
              <p:nvPr/>
            </p:nvSpPr>
            <p:spPr bwMode="auto">
              <a:xfrm>
                <a:off x="4768499" y="568211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全线控制基标</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0" name="AutoShape 97"/>
              <p:cNvSpPr>
                <a:spLocks noChangeArrowheads="1"/>
              </p:cNvSpPr>
              <p:nvPr/>
            </p:nvSpPr>
            <p:spPr bwMode="auto">
              <a:xfrm>
                <a:off x="4768499" y="5988188"/>
                <a:ext cx="742696" cy="266825"/>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考核管理</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61" name="Rectangle 17"/>
            <p:cNvSpPr>
              <a:spLocks noChangeArrowheads="1"/>
            </p:cNvSpPr>
            <p:nvPr/>
          </p:nvSpPr>
          <p:spPr bwMode="auto">
            <a:xfrm>
              <a:off x="3603005" y="5876004"/>
              <a:ext cx="2024794" cy="664398"/>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细则</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及周</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月报</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62" name="AutoShape 72"/>
            <p:cNvSpPr>
              <a:spLocks noChangeArrowheads="1"/>
            </p:cNvSpPr>
            <p:nvPr/>
          </p:nvSpPr>
          <p:spPr bwMode="auto">
            <a:xfrm>
              <a:off x="3974480" y="5919819"/>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检测工作细则</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3" name="AutoShape 72"/>
            <p:cNvSpPr>
              <a:spLocks noChangeArrowheads="1"/>
            </p:cNvSpPr>
            <p:nvPr/>
          </p:nvSpPr>
          <p:spPr bwMode="auto">
            <a:xfrm>
              <a:off x="4636150" y="5924899"/>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周报</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4" name="AutoShape 72"/>
            <p:cNvSpPr>
              <a:spLocks noChangeArrowheads="1"/>
            </p:cNvSpPr>
            <p:nvPr/>
          </p:nvSpPr>
          <p:spPr bwMode="auto">
            <a:xfrm>
              <a:off x="4641865" y="6241764"/>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年报</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5" name="AutoShape 72"/>
            <p:cNvSpPr>
              <a:spLocks noChangeArrowheads="1"/>
            </p:cNvSpPr>
            <p:nvPr/>
          </p:nvSpPr>
          <p:spPr bwMode="auto">
            <a:xfrm>
              <a:off x="3974480" y="6240494"/>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月报</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6" name="AutoShape 72"/>
            <p:cNvSpPr>
              <a:spLocks noChangeArrowheads="1"/>
            </p:cNvSpPr>
            <p:nvPr/>
          </p:nvSpPr>
          <p:spPr bwMode="auto">
            <a:xfrm>
              <a:off x="5315212" y="5908492"/>
              <a:ext cx="239547" cy="586388"/>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总分</a:t>
              </a:r>
              <a:endPar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析</a:t>
              </a:r>
              <a:endParaRPr kumimoji="0" lang="en-US" altLang="zh-CN"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报告</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nvGrpSpPr>
            <p:cNvPr id="381" name="组合 380"/>
            <p:cNvGrpSpPr/>
            <p:nvPr/>
          </p:nvGrpSpPr>
          <p:grpSpPr>
            <a:xfrm>
              <a:off x="1270511" y="6587301"/>
              <a:ext cx="4348350" cy="745447"/>
              <a:chOff x="3096083" y="6516488"/>
              <a:chExt cx="3183728" cy="745447"/>
            </a:xfrm>
          </p:grpSpPr>
          <p:sp>
            <p:nvSpPr>
              <p:cNvPr id="367" name="Rectangle 17"/>
              <p:cNvSpPr>
                <a:spLocks noChangeArrowheads="1"/>
              </p:cNvSpPr>
              <p:nvPr/>
            </p:nvSpPr>
            <p:spPr bwMode="auto">
              <a:xfrm>
                <a:off x="3096083" y="6516488"/>
                <a:ext cx="3183728" cy="745447"/>
              </a:xfrm>
              <a:prstGeom prst="rect">
                <a:avLst/>
              </a:prstGeom>
              <a:solidFill>
                <a:srgbClr val="FFC000">
                  <a:lumMod val="60000"/>
                  <a:lumOff val="40000"/>
                </a:srgbClr>
              </a:solidFill>
              <a:ln w="12700" algn="ctr">
                <a:noFill/>
                <a:miter lim="800000"/>
              </a:ln>
              <a:effectLst>
                <a:outerShdw dist="35921" dir="2700000" algn="ctr" rotWithShape="0">
                  <a:srgbClr val="969696">
                    <a:alpha val="50000"/>
                  </a:srgbClr>
                </a:outerShdw>
              </a:effectLst>
            </p:spPr>
            <p:txBody>
              <a:bodyPr vert="horz" wrap="none" numCol="1" anchor="ctr">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奖</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项</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统</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rPr>
                  <a:t>计</a:t>
                </a:r>
                <a:endParaRPr kumimoji="1" lang="zh-CN" altLang="en-US" sz="10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Arial" panose="020B0604020202020204" pitchFamily="34" charset="0"/>
                  <a:sym typeface="+mn-ea"/>
                </a:endParaRPr>
              </a:p>
            </p:txBody>
          </p:sp>
          <p:sp>
            <p:nvSpPr>
              <p:cNvPr id="368" name="AutoShape 72"/>
              <p:cNvSpPr>
                <a:spLocks noChangeArrowheads="1"/>
              </p:cNvSpPr>
              <p:nvPr/>
            </p:nvSpPr>
            <p:spPr bwMode="auto">
              <a:xfrm>
                <a:off x="3435808" y="6588878"/>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奖项申报一览表</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69" name="AutoShape 72"/>
              <p:cNvSpPr>
                <a:spLocks noChangeArrowheads="1"/>
              </p:cNvSpPr>
              <p:nvPr/>
            </p:nvSpPr>
            <p:spPr bwMode="auto">
              <a:xfrm>
                <a:off x="4865193" y="6588878"/>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扬子杯</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0" name="AutoShape 72"/>
              <p:cNvSpPr>
                <a:spLocks noChangeArrowheads="1"/>
              </p:cNvSpPr>
              <p:nvPr/>
            </p:nvSpPr>
            <p:spPr bwMode="auto">
              <a:xfrm>
                <a:off x="3435808" y="6941303"/>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鲁班奖</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1" name="AutoShape 72"/>
              <p:cNvSpPr>
                <a:spLocks noChangeArrowheads="1"/>
              </p:cNvSpPr>
              <p:nvPr/>
            </p:nvSpPr>
            <p:spPr bwMode="auto">
              <a:xfrm>
                <a:off x="4153993" y="6941303"/>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中国安装之星</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2" name="AutoShape 72"/>
              <p:cNvSpPr>
                <a:spLocks noChangeArrowheads="1"/>
              </p:cNvSpPr>
              <p:nvPr/>
            </p:nvSpPr>
            <p:spPr bwMode="auto">
              <a:xfrm>
                <a:off x="5571104" y="6590271"/>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国家优质工程</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3" name="AutoShape 72"/>
              <p:cNvSpPr>
                <a:spLocks noChangeArrowheads="1"/>
              </p:cNvSpPr>
              <p:nvPr/>
            </p:nvSpPr>
            <p:spPr bwMode="auto">
              <a:xfrm>
                <a:off x="4153993" y="6588878"/>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金陵杯</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4" name="AutoShape 72"/>
              <p:cNvSpPr>
                <a:spLocks noChangeArrowheads="1"/>
              </p:cNvSpPr>
              <p:nvPr/>
            </p:nvSpPr>
            <p:spPr bwMode="auto">
              <a:xfrm>
                <a:off x="4865193" y="6941303"/>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詹天佑奖</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75" name="AutoShape 72"/>
              <p:cNvSpPr>
                <a:spLocks noChangeArrowheads="1"/>
              </p:cNvSpPr>
              <p:nvPr/>
            </p:nvSpPr>
            <p:spPr bwMode="auto">
              <a:xfrm>
                <a:off x="5595835" y="6925664"/>
                <a:ext cx="614680" cy="266700"/>
              </a:xfrm>
              <a:prstGeom prst="roundRect">
                <a:avLst>
                  <a:gd name="adj" fmla="val 16667"/>
                </a:avLst>
              </a:prstGeom>
              <a:noFill/>
              <a:ln w="6350" algn="ctr">
                <a:solidFill>
                  <a:sysClr val="windowText" lastClr="000000"/>
                </a:solidFill>
                <a:round/>
              </a:ln>
            </p:spPr>
            <p:txBody>
              <a:bodyPr wrap="none" lIns="27432" tIns="27432" rIns="27432" bIns="27432" anchor="ctr"/>
              <a:lstStyle/>
              <a:p>
                <a:pPr marL="113030" marR="0" lvl="0" indent="-113030" algn="ctr" defTabSz="914400" rtl="0" eaLnBrk="1" fontAlgn="auto" latinLnBrk="0" hangingPunct="1">
                  <a:lnSpc>
                    <a:spcPct val="100000"/>
                  </a:lnSpc>
                  <a:spcBef>
                    <a:spcPts val="0"/>
                  </a:spcBef>
                  <a:spcAft>
                    <a:spcPts val="0"/>
                  </a:spcAft>
                  <a:buClrTx/>
                  <a:buSzTx/>
                  <a:buFontTx/>
                  <a:buNone/>
                  <a:defRPr/>
                </a:pPr>
                <a:r>
                  <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其他奖项</a:t>
                </a:r>
                <a:endParaRPr kumimoji="0" lang="zh-CN" altLang="en-US" sz="700" b="0"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grpSp>
        <p:sp>
          <p:nvSpPr>
            <p:cNvPr id="377" name="矩形 376"/>
            <p:cNvSpPr/>
            <p:nvPr/>
          </p:nvSpPr>
          <p:spPr>
            <a:xfrm>
              <a:off x="5736117" y="7540649"/>
              <a:ext cx="529100" cy="648040"/>
            </a:xfrm>
            <a:prstGeom prst="rect">
              <a:avLst/>
            </a:prstGeom>
          </p:spPr>
          <p:txBody>
            <a:bodyPr wrap="none">
              <a:spAutoFit/>
            </a:bodyPr>
            <a:lstStyle/>
            <a:p>
              <a:pPr marL="0" marR="0" lvl="0" indent="0" algn="ctr" defTabSz="914400" rtl="0" eaLnBrk="1" fontAlgn="t"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盾构</a:t>
              </a:r>
              <a:endParaRPr kumimoji="1"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t"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监控</a:t>
              </a:r>
              <a:endParaRPr kumimoji="1"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sp>
          <p:nvSpPr>
            <p:cNvPr id="378" name="矩形 377"/>
            <p:cNvSpPr/>
            <p:nvPr/>
          </p:nvSpPr>
          <p:spPr>
            <a:xfrm>
              <a:off x="1080232" y="7520336"/>
              <a:ext cx="529100" cy="648040"/>
            </a:xfrm>
            <a:prstGeom prst="rect">
              <a:avLst/>
            </a:prstGeom>
          </p:spPr>
          <p:txBody>
            <a:bodyPr wrap="none">
              <a:spAutoFit/>
            </a:bodyPr>
            <a:lstStyle/>
            <a:p>
              <a:pPr marL="0" marR="0" lvl="0" indent="0" algn="ctr" defTabSz="914400" rtl="0" eaLnBrk="1" fontAlgn="t"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视频</a:t>
              </a:r>
              <a:endParaRPr kumimoji="1" lang="en-US" altLang="zh-CN"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a:p>
              <a:pPr marL="0" marR="0" lvl="0" indent="0" algn="ctr" defTabSz="914400" rtl="0" eaLnBrk="1" fontAlgn="t" latinLnBrk="0" hangingPunct="1">
                <a:lnSpc>
                  <a:spcPct val="100000"/>
                </a:lnSpc>
                <a:spcBef>
                  <a:spcPts val="0"/>
                </a:spcBef>
                <a:spcAft>
                  <a:spcPts val="0"/>
                </a:spcAft>
                <a:buClrTx/>
                <a:buSzTx/>
                <a:buFontTx/>
                <a:buNone/>
                <a:defRPr/>
              </a:pPr>
              <a:r>
                <a:rPr kumimoji="1"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rPr>
                <a:t>监控</a:t>
              </a:r>
              <a:endParaRPr kumimoji="1" lang="zh-CN" altLang="en-US" sz="1400" b="1" i="0" u="none" strike="noStrike" kern="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sym typeface="+mn-ea"/>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61360" y="520065"/>
            <a:ext cx="7967980" cy="480060"/>
          </a:xfrm>
          <a:prstGeom prst="rect">
            <a:avLst/>
          </a:prstGeom>
        </p:spPr>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rPr>
              <a:t>安全系统应用介绍（南京地铁应用示例）</a:t>
            </a:r>
            <a:endParaRPr kumimoji="0" lang="zh-CN" altLang="en-US" sz="2530" b="1" i="0" u="none" strike="noStrike" kern="1200" cap="none" spc="0" normalizeH="0" baseline="0" noProof="0" dirty="0">
              <a:ln>
                <a:noFill/>
              </a:ln>
              <a:solidFill>
                <a:srgbClr val="002B92"/>
              </a:solidFill>
              <a:effectLst/>
              <a:uLnTx/>
              <a:uFillTx/>
              <a:latin typeface="微软雅黑" panose="020B0503020204020204" pitchFamily="34" charset="-122"/>
              <a:ea typeface="微软雅黑" panose="020B0503020204020204" pitchFamily="34" charset="-122"/>
              <a:cs typeface="+mn-cs"/>
            </a:endParaRPr>
          </a:p>
        </p:txBody>
      </p:sp>
      <p:sp>
        <p:nvSpPr>
          <p:cNvPr id="44" name="任意多边形 43"/>
          <p:cNvSpPr/>
          <p:nvPr>
            <p:custDataLst>
              <p:tags r:id="rId1"/>
            </p:custDataLst>
          </p:nvPr>
        </p:nvSpPr>
        <p:spPr bwMode="auto">
          <a:xfrm>
            <a:off x="20663" y="-11270"/>
            <a:ext cx="2637046" cy="469151"/>
          </a:xfrm>
          <a:custGeom>
            <a:avLst/>
            <a:gdLst>
              <a:gd name="connsiteX0" fmla="*/ 0 w 2716823"/>
              <a:gd name="connsiteY0" fmla="*/ 0 h 483577"/>
              <a:gd name="connsiteX1" fmla="*/ 2499213 w 2716823"/>
              <a:gd name="connsiteY1" fmla="*/ 0 h 483577"/>
              <a:gd name="connsiteX2" fmla="*/ 2716823 w 2716823"/>
              <a:gd name="connsiteY2" fmla="*/ 483577 h 483577"/>
              <a:gd name="connsiteX3" fmla="*/ 217610 w 2716823"/>
              <a:gd name="connsiteY3" fmla="*/ 483577 h 483577"/>
            </a:gdLst>
            <a:ahLst/>
            <a:cxnLst>
              <a:cxn ang="0">
                <a:pos x="connsiteX0" y="connsiteY0"/>
              </a:cxn>
              <a:cxn ang="0">
                <a:pos x="connsiteX1" y="connsiteY1"/>
              </a:cxn>
              <a:cxn ang="0">
                <a:pos x="connsiteX2" y="connsiteY2"/>
              </a:cxn>
              <a:cxn ang="0">
                <a:pos x="connsiteX3" y="connsiteY3"/>
              </a:cxn>
            </a:cxnLst>
            <a:rect l="l" t="t" r="r" b="b"/>
            <a:pathLst>
              <a:path w="2716823" h="483577">
                <a:moveTo>
                  <a:pt x="0" y="0"/>
                </a:moveTo>
                <a:lnTo>
                  <a:pt x="2499213" y="0"/>
                </a:lnTo>
                <a:lnTo>
                  <a:pt x="2716823" y="483577"/>
                </a:lnTo>
                <a:lnTo>
                  <a:pt x="217610" y="483577"/>
                </a:lnTo>
                <a:close/>
              </a:path>
            </a:pathLst>
          </a:custGeom>
          <a:solidFill>
            <a:srgbClr val="2683C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rm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9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19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935" b="0" i="0" u="none" strike="noStrike" kern="1200" cap="none" spc="0" normalizeH="0" baseline="0" noProof="0" dirty="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南京地铁</a:t>
            </a:r>
            <a:endParaRPr kumimoji="0" lang="en-US" altLang="zh-CN" sz="1940" b="0" i="0" u="none" strike="noStrike" kern="1200" cap="none" spc="0" normalizeH="0" baseline="0" noProof="1">
              <a:ln>
                <a:noFill/>
              </a:ln>
              <a:solidFill>
                <a:srgbClr val="FEFFFF"/>
              </a:solidFill>
              <a:effectLst/>
              <a:uLnTx/>
              <a:uFillTx/>
              <a:latin typeface="微软雅黑" panose="020B0503020204020204" pitchFamily="34" charset="-122"/>
              <a:ea typeface="微软雅黑" panose="020B0503020204020204" pitchFamily="34" charset="-122"/>
              <a:cs typeface="+mn-cs"/>
            </a:endParaRPr>
          </a:p>
        </p:txBody>
      </p:sp>
      <p:pic>
        <p:nvPicPr>
          <p:cNvPr id="4" name="图片 3" descr="图片1"/>
          <p:cNvPicPr>
            <a:picLocks noChangeAspect="1"/>
          </p:cNvPicPr>
          <p:nvPr/>
        </p:nvPicPr>
        <p:blipFill>
          <a:blip r:embed="rId2"/>
          <a:stretch>
            <a:fillRect/>
          </a:stretch>
        </p:blipFill>
        <p:spPr>
          <a:xfrm>
            <a:off x="382270" y="1000125"/>
            <a:ext cx="2830830" cy="4272280"/>
          </a:xfrm>
          <a:prstGeom prst="rect">
            <a:avLst/>
          </a:prstGeom>
          <a:ln w="28575" cmpd="sng">
            <a:solidFill>
              <a:schemeClr val="accent1">
                <a:shade val="50000"/>
              </a:schemeClr>
            </a:solidFill>
            <a:prstDash val="solid"/>
          </a:ln>
        </p:spPr>
      </p:pic>
      <p:pic>
        <p:nvPicPr>
          <p:cNvPr id="11" name="图片 10"/>
          <p:cNvPicPr>
            <a:picLocks noChangeAspect="1"/>
          </p:cNvPicPr>
          <p:nvPr/>
        </p:nvPicPr>
        <p:blipFill>
          <a:blip r:embed="rId3"/>
          <a:stretch>
            <a:fillRect/>
          </a:stretch>
        </p:blipFill>
        <p:spPr>
          <a:xfrm>
            <a:off x="3261168" y="1000198"/>
            <a:ext cx="8830612" cy="4264988"/>
          </a:xfrm>
          <a:prstGeom prst="rect">
            <a:avLst/>
          </a:prstGeom>
          <a:ln w="28575" cmpd="sng">
            <a:solidFill>
              <a:schemeClr val="accent1">
                <a:shade val="50000"/>
              </a:schemeClr>
            </a:solidFill>
            <a:prstDash val="solid"/>
          </a:ln>
        </p:spPr>
      </p:pic>
      <p:sp>
        <p:nvSpPr>
          <p:cNvPr id="2" name="矩形 1"/>
          <p:cNvSpPr/>
          <p:nvPr/>
        </p:nvSpPr>
        <p:spPr>
          <a:xfrm>
            <a:off x="1194431" y="5441835"/>
            <a:ext cx="10757013" cy="1027310"/>
          </a:xfrm>
          <a:prstGeom prst="rect">
            <a:avLst/>
          </a:prstGeom>
          <a:solidFill>
            <a:schemeClr val="bg1"/>
          </a:solidFill>
          <a:ln>
            <a:solidFill>
              <a:srgbClr val="2E75B6"/>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marL="0" marR="133350" lvl="0" indent="339090" algn="l" defTabSz="914400" rtl="0" eaLnBrk="1" fontAlgn="base" latinLnBrk="0" hangingPunct="1">
              <a:lnSpc>
                <a:spcPts val="2950"/>
              </a:lnSpc>
              <a:spcBef>
                <a:spcPct val="0"/>
              </a:spcBef>
              <a:spcAft>
                <a:spcPct val="0"/>
              </a:spcAft>
              <a:buClrTx/>
              <a:buSzTx/>
              <a:buFontTx/>
              <a:buNone/>
              <a:defRPr/>
            </a:pPr>
            <a:r>
              <a:rPr kumimoji="0" lang="zh-CN"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rPr>
              <a:t>南京地铁坚持风险预控、关口前移的原则，全面推行风险分级管控与隐患排查治理，推进事故预防工作科学化、信息化、标准化，把风险控制在隐患形成之前、把隐患消灭在事故之前，实现风险管控与隐患排查一张图，实施全过程动态安全风险管理及隐患排查治理。</a:t>
            </a:r>
            <a:endParaRPr kumimoji="0" lang="zh-CN" altLang="zh-CN" sz="1200"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p:txBody>
      </p:sp>
      <p:sp>
        <p:nvSpPr>
          <p:cNvPr id="3" name="圆角矩形 120"/>
          <p:cNvSpPr/>
          <p:nvPr/>
        </p:nvSpPr>
        <p:spPr>
          <a:xfrm>
            <a:off x="175563" y="5441835"/>
            <a:ext cx="1019686" cy="1027310"/>
          </a:xfrm>
          <a:prstGeom prst="roundRect">
            <a:avLst>
              <a:gd name="adj" fmla="val 5483"/>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zh-CN" altLang="en-US" sz="1400" b="1"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cs typeface="+mn-cs"/>
            </a:endParaRPr>
          </a:p>
        </p:txBody>
      </p:sp>
      <p:sp>
        <p:nvSpPr>
          <p:cNvPr id="6" name="文本框 5"/>
          <p:cNvSpPr txBox="1"/>
          <p:nvPr/>
        </p:nvSpPr>
        <p:spPr>
          <a:xfrm>
            <a:off x="5374005" y="3432175"/>
            <a:ext cx="2110740" cy="368300"/>
          </a:xfrm>
          <a:prstGeom prst="rect">
            <a:avLst/>
          </a:prstGeom>
          <a:noFill/>
        </p:spPr>
        <p:txBody>
          <a:bodyPr wrap="none" rtlCol="0" anchor="t">
            <a:sp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r>
              <a:rPr kumimoji="0" lang="zh-CN" altLang="en-US" sz="180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案例介绍</a:t>
            </a:r>
            <a:r>
              <a:rPr kumimoji="0" lang="en-US" altLang="zh-CN" sz="180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a:t>
            </a:r>
            <a:r>
              <a:rPr kumimoji="0" lang="zh-CN" altLang="en-US" sz="1800" b="0" i="0" u="none" strike="noStrike" kern="1200" cap="none" spc="0" normalizeH="0" baseline="0" noProof="0">
                <a:ln>
                  <a:noFill/>
                </a:ln>
                <a:solidFill>
                  <a:srgbClr val="FEFFFF"/>
                </a:solidFill>
                <a:effectLst/>
                <a:uLnTx/>
                <a:uFillTx/>
                <a:latin typeface="微软雅黑" panose="020B0503020204020204" pitchFamily="34" charset="-122"/>
                <a:ea typeface="微软雅黑" panose="020B0503020204020204" pitchFamily="34" charset="-122"/>
                <a:cs typeface="+mn-cs"/>
                <a:sym typeface="+mn-ea"/>
              </a:rPr>
              <a:t>南京地铁</a:t>
            </a:r>
            <a:endParaRPr kumimoji="0" lang="zh-CN" altLang="en-US" sz="1800" b="0" i="0" u="none" strike="noStrike" kern="1200" cap="none" spc="0" normalizeH="0" baseline="0" noProof="0">
              <a:ln>
                <a:noFill/>
              </a:ln>
              <a:solidFill>
                <a:prstClr val="black"/>
              </a:solidFill>
              <a:effectLst/>
              <a:uLnTx/>
              <a:uFillTx/>
              <a:latin typeface="Calibri" panose="020F0502020204030204" pitchFamily="34" charset="0"/>
              <a:ea typeface="宋体" panose="02010600030101010101" pitchFamily="2" charset="-122"/>
              <a:cs typeface="+mn-cs"/>
            </a:endParaRPr>
          </a:p>
        </p:txBody>
      </p:sp>
    </p:spTree>
  </p:cSld>
  <p:clrMapOvr>
    <a:masterClrMapping/>
  </p:clrMapOvr>
</p:sld>
</file>

<file path=ppt/tags/tag1.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10.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11.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12.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13.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14.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15.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16.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17.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18.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19.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0.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1.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2.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3.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4.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5.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6.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7.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8.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29.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0.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1.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2.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3.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4.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5.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6.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7.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8.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39.xml><?xml version="1.0" encoding="utf-8"?>
<p:tagLst xmlns:p="http://schemas.openxmlformats.org/presentationml/2006/main">
  <p:tag name="ISLIDE.VECTOR" val="#203214;#271363;"/>
</p:tagLst>
</file>

<file path=ppt/tags/tag4.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40.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41.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42.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43.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44.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45.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46.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47.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48.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49.xml><?xml version="1.0" encoding="utf-8"?>
<p:tagLst xmlns:p="http://schemas.openxmlformats.org/presentationml/2006/main">
  <p:tag name="ISLIDE.ICON" val="#368816;"/>
</p:tagLst>
</file>

<file path=ppt/tags/tag5.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50.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51.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52.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53.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54.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55.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56.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57.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58.xml><?xml version="1.0" encoding="utf-8"?>
<p:tagLst xmlns:p="http://schemas.openxmlformats.org/presentationml/2006/main">
  <p:tag name="KSO_WM_UNIT_PLACING_PICTURE_USER_VIEWPORT" val="{&quot;height&quot;:5595,&quot;width&quot;:13665}"/>
</p:tagLst>
</file>

<file path=ppt/tags/tag59.xml><?xml version="1.0" encoding="utf-8"?>
<p:tagLst xmlns:p="http://schemas.openxmlformats.org/presentationml/2006/main">
  <p:tag name="ISLIDE.ICON" val="#368816;"/>
</p:tagLst>
</file>

<file path=ppt/tags/tag6.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60.xml><?xml version="1.0" encoding="utf-8"?>
<p:tagLst xmlns:p="http://schemas.openxmlformats.org/presentationml/2006/main">
  <p:tag name="ISLIDE.ICON" val="#368816;"/>
</p:tagLst>
</file>

<file path=ppt/tags/tag61.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62.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63.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64.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65.xml><?xml version="1.0" encoding="utf-8"?>
<p:tagLst xmlns:p="http://schemas.openxmlformats.org/presentationml/2006/main">
  <p:tag name="KSO_WM_TAG_VERSION" val="1.0"/>
  <p:tag name="KSO_WM_TEMPLATE_CATEGORY" val="diagram"/>
  <p:tag name="KSO_WM_TEMPLATE_INDEX" val="475"/>
  <p:tag name="KSO_WM_UNIT_TYPE" val="m_i"/>
  <p:tag name="KSO_WM_UNIT_INDEX" val="1_1"/>
  <p:tag name="KSO_WM_UNIT_ID" val="260*m_i*1_1"/>
  <p:tag name="KSO_WM_UNIT_CLEAR" val="1"/>
  <p:tag name="KSO_WM_UNIT_LAYERLEVEL" val="1_1"/>
  <p:tag name="KSO_WM_BEAUTIFY_FLAG" val="#wm#"/>
  <p:tag name="KSO_WM_DIAGRAM_GROUP_CODE" val="m1-1"/>
</p:tagLst>
</file>

<file path=ppt/tags/tag66.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67.xml><?xml version="1.0" encoding="utf-8"?>
<p:tagLst xmlns:p="http://schemas.openxmlformats.org/presentationml/2006/main">
  <p:tag name="ISPRING_PRESENTATION_TITLE" val="036"/>
  <p:tag name="ISPRING_RESOURCE_PATHS_HASH_PRESENTER" val="aca3dea48360795a2bc5dd7c84dbb710cfa96769"/>
  <p:tag name="COMMONDATA" val="eyJoZGlkIjoiNzEyZDIwNGZiMDAwOTQ4MGE1ZDdiYjY3ODUyMWYxZmYifQ=="/>
  <p:tag name="KSO_WPP_MARK_KEY" val="290c4492-5224-4afb-a152-9bf3220f62d3"/>
</p:tagLst>
</file>

<file path=ppt/tags/tag7.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8.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ags/tag9.xml><?xml version="1.0" encoding="utf-8"?>
<p:tagLst xmlns:p="http://schemas.openxmlformats.org/presentationml/2006/main">
  <p:tag name="KSO_WM_TAG_VERSION" val="1.0"/>
  <p:tag name="KSO_WM_TEMPLATE_CATEGORY" val="diagram"/>
  <p:tag name="KSO_WM_TEMPLATE_INDEX" val="475"/>
  <p:tag name="KSO_WM_UNIT_TYPE" val="m_h_f"/>
  <p:tag name="KSO_WM_UNIT_INDEX" val="1_2_1"/>
  <p:tag name="KSO_WM_UNIT_ID" val="260*m_h_f*1_2_1"/>
  <p:tag name="KSO_WM_UNIT_CLEAR" val="1"/>
  <p:tag name="KSO_WM_UNIT_LAYERLEVEL" val="1_1_1"/>
  <p:tag name="KSO_WM_UNIT_VALUE" val="11"/>
  <p:tag name="KSO_WM_UNIT_HIGHLIGHT" val="0"/>
  <p:tag name="KSO_WM_UNIT_COMPATIBLE" val="0"/>
  <p:tag name="KSO_WM_UNIT_PRESET_TEXT" val="LOREM"/>
  <p:tag name="KSO_WM_BEAUTIFY_FLAG" val="#wm#"/>
  <p:tag name="KSO_WM_DIAGRAM_GROUP_CODE" val="m1-1"/>
</p:tagLst>
</file>

<file path=ppt/theme/theme1.xml><?xml version="1.0" encoding="utf-8"?>
<a:theme xmlns:a="http://schemas.openxmlformats.org/drawingml/2006/main" name="第一PPT，www.1ppt.com">
  <a:themeElements>
    <a:clrScheme name="自定义 4">
      <a:dk1>
        <a:sysClr val="windowText" lastClr="000000"/>
      </a:dk1>
      <a:lt1>
        <a:sysClr val="window" lastClr="FFFFFF"/>
      </a:lt1>
      <a:dk2>
        <a:srgbClr val="373545"/>
      </a:dk2>
      <a:lt2>
        <a:srgbClr val="000000"/>
      </a:lt2>
      <a:accent1>
        <a:srgbClr val="2683C6"/>
      </a:accent1>
      <a:accent2>
        <a:srgbClr val="2683C6"/>
      </a:accent2>
      <a:accent3>
        <a:srgbClr val="2683C6"/>
      </a:accent3>
      <a:accent4>
        <a:srgbClr val="2683C6"/>
      </a:accent4>
      <a:accent5>
        <a:srgbClr val="2683C6"/>
      </a:accent5>
      <a:accent6>
        <a:srgbClr val="2683C6"/>
      </a:accent6>
      <a:hlink>
        <a:srgbClr val="2683C6"/>
      </a:hlink>
      <a:folHlink>
        <a:srgbClr val="2683C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第一PPT，www.1ppt.com">
  <a:themeElements>
    <a:clrScheme name="自定义 4">
      <a:dk1>
        <a:sysClr val="windowText" lastClr="000000"/>
      </a:dk1>
      <a:lt1>
        <a:sysClr val="window" lastClr="FFFFFF"/>
      </a:lt1>
      <a:dk2>
        <a:srgbClr val="373545"/>
      </a:dk2>
      <a:lt2>
        <a:srgbClr val="000000"/>
      </a:lt2>
      <a:accent1>
        <a:srgbClr val="2683C6"/>
      </a:accent1>
      <a:accent2>
        <a:srgbClr val="2683C6"/>
      </a:accent2>
      <a:accent3>
        <a:srgbClr val="2683C6"/>
      </a:accent3>
      <a:accent4>
        <a:srgbClr val="2683C6"/>
      </a:accent4>
      <a:accent5>
        <a:srgbClr val="2683C6"/>
      </a:accent5>
      <a:accent6>
        <a:srgbClr val="2683C6"/>
      </a:accent6>
      <a:hlink>
        <a:srgbClr val="2683C6"/>
      </a:hlink>
      <a:folHlink>
        <a:srgbClr val="2683C6"/>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思源+Gotham">
      <a:majorFont>
        <a:latin typeface="Gotham Bold"/>
        <a:ea typeface="思源黑体 CN Bold"/>
        <a:cs typeface=""/>
      </a:majorFont>
      <a:minorFont>
        <a:latin typeface="Gotham Rounded Book"/>
        <a:ea typeface="思源黑体 CN Regular"/>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10933</Words>
  <Application>WPS 演示</Application>
  <PresentationFormat>自定义</PresentationFormat>
  <Paragraphs>1774</Paragraphs>
  <Slides>78</Slides>
  <Notes>45</Notes>
  <HiddenSlides>0</HiddenSlides>
  <MMClips>0</MMClips>
  <ScaleCrop>false</ScaleCrop>
  <HeadingPairs>
    <vt:vector size="8" baseType="variant">
      <vt:variant>
        <vt:lpstr>已用的字体</vt:lpstr>
      </vt:variant>
      <vt:variant>
        <vt:i4>33</vt:i4>
      </vt:variant>
      <vt:variant>
        <vt:lpstr>主题</vt:lpstr>
      </vt:variant>
      <vt:variant>
        <vt:i4>3</vt:i4>
      </vt:variant>
      <vt:variant>
        <vt:lpstr>嵌入 OLE 服务器</vt:lpstr>
      </vt:variant>
      <vt:variant>
        <vt:i4>2</vt:i4>
      </vt:variant>
      <vt:variant>
        <vt:lpstr>幻灯片标题</vt:lpstr>
      </vt:variant>
      <vt:variant>
        <vt:i4>78</vt:i4>
      </vt:variant>
    </vt:vector>
  </HeadingPairs>
  <TitlesOfParts>
    <vt:vector size="116" baseType="lpstr">
      <vt:lpstr>Arial</vt:lpstr>
      <vt:lpstr>宋体</vt:lpstr>
      <vt:lpstr>Wingdings</vt:lpstr>
      <vt:lpstr>Calibri</vt:lpstr>
      <vt:lpstr>黑体</vt:lpstr>
      <vt:lpstr>Century Gothic</vt:lpstr>
      <vt:lpstr>微软雅黑</vt:lpstr>
      <vt:lpstr>华文中宋</vt:lpstr>
      <vt:lpstr>思源黑体</vt:lpstr>
      <vt:lpstr>黑体-简</vt:lpstr>
      <vt:lpstr>Arial Unicode MS</vt:lpstr>
      <vt:lpstr>Calibri</vt:lpstr>
      <vt:lpstr>Wingdings</vt:lpstr>
      <vt:lpstr>华文细黑</vt:lpstr>
      <vt:lpstr>PMingLiU</vt:lpstr>
      <vt:lpstr>MingLiU-ExtB</vt:lpstr>
      <vt:lpstr>经典综艺体简</vt:lpstr>
      <vt:lpstr>华文黑体</vt:lpstr>
      <vt:lpstr>Verdana</vt:lpstr>
      <vt:lpstr>Times New Roman</vt:lpstr>
      <vt:lpstr>Arial</vt:lpstr>
      <vt:lpstr>仿宋</vt:lpstr>
      <vt:lpstr>字魂70号-灵悦黑体</vt:lpstr>
      <vt:lpstr>字魂59号-创粗黑</vt:lpstr>
      <vt:lpstr>楷体</vt:lpstr>
      <vt:lpstr>华文楷体</vt:lpstr>
      <vt:lpstr>Arial Black</vt:lpstr>
      <vt:lpstr>Calibri Light</vt:lpstr>
      <vt:lpstr>Gotham Bold</vt:lpstr>
      <vt:lpstr>Segoe Print</vt:lpstr>
      <vt:lpstr>思源黑体 CN Bold</vt:lpstr>
      <vt:lpstr>Gotham Rounded Book</vt:lpstr>
      <vt:lpstr>思源黑体 CN Regular</vt:lpstr>
      <vt:lpstr>第一PPT，www.1ppt.com</vt:lpstr>
      <vt:lpstr>1_第一PPT，www.1ppt.com</vt:lpstr>
      <vt:lpstr>自定义设计方案</vt:lpstr>
      <vt:lpstr>Visio.Drawing.15</vt:lpstr>
      <vt:lpstr>Visio.Drawing.15</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浮缺</cp:lastModifiedBy>
  <cp:revision>539</cp:revision>
  <dcterms:created xsi:type="dcterms:W3CDTF">2020-12-06T15:21:00Z</dcterms:created>
  <dcterms:modified xsi:type="dcterms:W3CDTF">2022-07-14T04:24:47Z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2052-11.1.0.11830</vt:lpwstr>
  </property>
  <property fmtid="{D5CDD505-2E9C-101B-9397-08002B2CF9AE}" pid="3" name="ICV">
    <vt:lpwstr>A18B7E9B1EFD45C9BBB4740147C31B43</vt:lpwstr>
  </property>
</Properties>
</file>